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sldIdLst>
    <p:sldId id="258" r:id="rId2"/>
    <p:sldId id="256" r:id="rId3"/>
    <p:sldId id="257" r:id="rId4"/>
    <p:sldId id="279" r:id="rId5"/>
    <p:sldId id="260" r:id="rId6"/>
    <p:sldId id="259" r:id="rId7"/>
    <p:sldId id="261" r:id="rId8"/>
    <p:sldId id="262" r:id="rId9"/>
    <p:sldId id="269" r:id="rId10"/>
    <p:sldId id="270" r:id="rId11"/>
    <p:sldId id="268" r:id="rId12"/>
    <p:sldId id="267" r:id="rId13"/>
    <p:sldId id="263" r:id="rId14"/>
    <p:sldId id="266" r:id="rId15"/>
    <p:sldId id="280" r:id="rId16"/>
    <p:sldId id="265" r:id="rId17"/>
    <p:sldId id="281" r:id="rId18"/>
    <p:sldId id="271" r:id="rId19"/>
    <p:sldId id="272" r:id="rId20"/>
    <p:sldId id="273" r:id="rId21"/>
    <p:sldId id="274" r:id="rId22"/>
    <p:sldId id="275" r:id="rId23"/>
    <p:sldId id="276" r:id="rId24"/>
    <p:sldId id="277" r:id="rId25"/>
    <p:sldId id="278" r:id="rId26"/>
    <p:sldId id="282"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C2010-4A75-4970-B693-831DE3374C37}" type="datetimeFigureOut">
              <a:rPr lang="tr-TR" smtClean="0"/>
              <a:t>21.12.2017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95C3C-2041-4F37-AAD0-DD5C188EB9FF}" type="slidenum">
              <a:rPr lang="tr-TR" smtClean="0"/>
              <a:t>‹#›</a:t>
            </a:fld>
            <a:endParaRPr lang="tr-TR"/>
          </a:p>
        </p:txBody>
      </p:sp>
    </p:spTree>
    <p:extLst>
      <p:ext uri="{BB962C8B-B14F-4D97-AF65-F5344CB8AC3E}">
        <p14:creationId xmlns:p14="http://schemas.microsoft.com/office/powerpoint/2010/main" val="225002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DF95C3C-2041-4F37-AAD0-DD5C188EB9FF}" type="slidenum">
              <a:rPr lang="tr-TR" smtClean="0"/>
              <a:t>2</a:t>
            </a:fld>
            <a:endParaRPr lang="tr-TR"/>
          </a:p>
        </p:txBody>
      </p:sp>
    </p:spTree>
    <p:extLst>
      <p:ext uri="{BB962C8B-B14F-4D97-AF65-F5344CB8AC3E}">
        <p14:creationId xmlns:p14="http://schemas.microsoft.com/office/powerpoint/2010/main" val="126329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DF95C3C-2041-4F37-AAD0-DD5C188EB9FF}" type="slidenum">
              <a:rPr lang="tr-TR" smtClean="0"/>
              <a:t>6</a:t>
            </a:fld>
            <a:endParaRPr lang="tr-TR"/>
          </a:p>
        </p:txBody>
      </p:sp>
    </p:spTree>
    <p:extLst>
      <p:ext uri="{BB962C8B-B14F-4D97-AF65-F5344CB8AC3E}">
        <p14:creationId xmlns:p14="http://schemas.microsoft.com/office/powerpoint/2010/main" val="340214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AC2A0D1-E829-4A7E-BE12-B72DCD92A3DC}"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7060EF-0D06-4C6D-9FED-EDE52D166068}"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AC2A0D1-E829-4A7E-BE12-B72DCD92A3DC}"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7060EF-0D06-4C6D-9FED-EDE52D16606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C2A0D1-E829-4A7E-BE12-B72DCD92A3DC}"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7060EF-0D06-4C6D-9FED-EDE52D166068}"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AC2A0D1-E829-4A7E-BE12-B72DCD92A3DC}"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7060EF-0D06-4C6D-9FED-EDE52D166068}"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AC2A0D1-E829-4A7E-BE12-B72DCD92A3DC}" type="datetimeFigureOut">
              <a:rPr lang="tr-TR" smtClean="0"/>
              <a:t>21.12.2017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7060EF-0D06-4C6D-9FED-EDE52D166068}"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6AC2A0D1-E829-4A7E-BE12-B72DCD92A3DC}" type="datetimeFigureOut">
              <a:rPr lang="tr-TR" smtClean="0"/>
              <a:t>21.12.2017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77060EF-0D06-4C6D-9FED-EDE52D166068}"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AC2A0D1-E829-4A7E-BE12-B72DCD92A3DC}" type="datetimeFigureOut">
              <a:rPr lang="tr-TR" smtClean="0"/>
              <a:t>21.12.2017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77060EF-0D06-4C6D-9FED-EDE52D166068}"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6AC2A0D1-E829-4A7E-BE12-B72DCD92A3DC}" type="datetimeFigureOut">
              <a:rPr lang="tr-TR" smtClean="0"/>
              <a:t>21.12.2017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77060EF-0D06-4C6D-9FED-EDE52D16606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AC2A0D1-E829-4A7E-BE12-B72DCD92A3DC}" type="datetimeFigureOut">
              <a:rPr lang="tr-TR" smtClean="0"/>
              <a:t>21.12.2017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77060EF-0D06-4C6D-9FED-EDE52D16606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AC2A0D1-E829-4A7E-BE12-B72DCD92A3DC}" type="datetimeFigureOut">
              <a:rPr lang="tr-TR" smtClean="0"/>
              <a:t>21.12.2017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77060EF-0D06-4C6D-9FED-EDE52D166068}"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AC2A0D1-E829-4A7E-BE12-B72DCD92A3DC}" type="datetimeFigureOut">
              <a:rPr lang="tr-TR" smtClean="0"/>
              <a:t>21.12.2017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77060EF-0D06-4C6D-9FED-EDE52D166068}"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AC2A0D1-E829-4A7E-BE12-B72DCD92A3DC}" type="datetimeFigureOut">
              <a:rPr lang="tr-TR" smtClean="0"/>
              <a:t>21.12.2017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77060EF-0D06-4C6D-9FED-EDE52D166068}"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iencedirect.com/science/journal/0265931X/166/part/P2" TargetMode="External"/><Relationship Id="rId2" Type="http://schemas.openxmlformats.org/officeDocument/2006/relationships/hyperlink" Target="https://www.sciencedirect.com/science/journal/0265931X" TargetMode="External"/><Relationship Id="rId1" Type="http://schemas.openxmlformats.org/officeDocument/2006/relationships/slideLayout" Target="../slideLayouts/slideLayout2.xml"/><Relationship Id="rId6" Type="http://schemas.openxmlformats.org/officeDocument/2006/relationships/hyperlink" Target="http://www.ga.gov.au/scientific-topics/disciplines/geophysics/radiometrics" TargetMode="External"/><Relationship Id="rId5" Type="http://schemas.openxmlformats.org/officeDocument/2006/relationships/hyperlink" Target="http://www.geoscience.gov.au/gadds" TargetMode="External"/><Relationship Id="rId4" Type="http://schemas.openxmlformats.org/officeDocument/2006/relationships/hyperlink" Target="http://vro.agriculture.vic.gov.au/dpi/vro/coranregn.nsf/pages/cor_radiometrics_map" TargetMode="Externa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08720" y="3861048"/>
            <a:ext cx="7198568" cy="599380"/>
          </a:xfrm>
        </p:spPr>
        <p:txBody>
          <a:bodyPr>
            <a:noAutofit/>
          </a:bodyPr>
          <a:lstStyle/>
          <a:p>
            <a:r>
              <a:rPr lang="tr-TR" sz="3600" b="1" dirty="0" smtClean="0"/>
              <a:t>JFM403 JEOFİZİKTE VERİ ANALİZİ VE SUNUMU</a:t>
            </a:r>
            <a:br>
              <a:rPr lang="tr-TR" sz="3600" b="1" dirty="0" smtClean="0"/>
            </a:br>
            <a:r>
              <a:rPr lang="tr-TR" sz="3600" b="1" dirty="0" smtClean="0"/>
              <a:t>RADYOMETRİK YÖNTEMLER</a:t>
            </a:r>
            <a:endParaRPr lang="tr-TR" sz="3600" b="1" dirty="0"/>
          </a:p>
        </p:txBody>
      </p:sp>
      <p:sp>
        <p:nvSpPr>
          <p:cNvPr id="3" name="Alt Başlık 2"/>
          <p:cNvSpPr>
            <a:spLocks noGrp="1"/>
          </p:cNvSpPr>
          <p:nvPr>
            <p:ph type="subTitle" idx="1"/>
          </p:nvPr>
        </p:nvSpPr>
        <p:spPr>
          <a:xfrm>
            <a:off x="395536" y="5633864"/>
            <a:ext cx="5904656" cy="1224136"/>
          </a:xfrm>
        </p:spPr>
        <p:txBody>
          <a:bodyPr>
            <a:normAutofit/>
          </a:bodyPr>
          <a:lstStyle/>
          <a:p>
            <a:pPr algn="l"/>
            <a:r>
              <a:rPr lang="tr-TR" sz="2400" b="1" dirty="0" smtClean="0">
                <a:solidFill>
                  <a:schemeClr val="bg2">
                    <a:lumMod val="50000"/>
                  </a:schemeClr>
                </a:solidFill>
              </a:rPr>
              <a:t>ERDOĞAN ERYILMAZ</a:t>
            </a:r>
          </a:p>
          <a:p>
            <a:pPr algn="l"/>
            <a:r>
              <a:rPr lang="tr-TR" sz="2400" b="1" dirty="0" smtClean="0">
                <a:solidFill>
                  <a:schemeClr val="bg2">
                    <a:lumMod val="50000"/>
                  </a:schemeClr>
                </a:solidFill>
              </a:rPr>
              <a:t>10290171</a:t>
            </a:r>
            <a:endParaRPr lang="tr-TR" sz="2400" b="1" dirty="0">
              <a:solidFill>
                <a:schemeClr val="bg2">
                  <a:lumMod val="50000"/>
                </a:schemeClr>
              </a:solidFill>
            </a:endParaRPr>
          </a:p>
        </p:txBody>
      </p:sp>
      <p:pic>
        <p:nvPicPr>
          <p:cNvPr id="4" name="Resim 3" descr="https://upload.wikimedia.org/wikipedia/tr/5/5f/Ankara_%C3%9Cniversitesi_logosu.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269978"/>
            <a:ext cx="2520280" cy="2376264"/>
          </a:xfrm>
          <a:prstGeom prst="rect">
            <a:avLst/>
          </a:prstGeom>
          <a:noFill/>
          <a:ln>
            <a:noFill/>
          </a:ln>
        </p:spPr>
      </p:pic>
    </p:spTree>
    <p:extLst>
      <p:ext uri="{BB962C8B-B14F-4D97-AF65-F5344CB8AC3E}">
        <p14:creationId xmlns:p14="http://schemas.microsoft.com/office/powerpoint/2010/main" val="1117775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endParaRPr lang="tr-TR"/>
          </a:p>
        </p:txBody>
      </p:sp>
      <p:pic>
        <p:nvPicPr>
          <p:cNvPr id="3074" name="Picture 2" descr="ground radiometric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77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105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HAVADAN RADYOMETRİK </a:t>
            </a:r>
            <a:br>
              <a:rPr lang="tr-TR" dirty="0"/>
            </a:br>
            <a:endParaRPr lang="tr-TR" dirty="0"/>
          </a:p>
        </p:txBody>
      </p:sp>
      <p:pic>
        <p:nvPicPr>
          <p:cNvPr id="2050" name="Picture 2" descr="AİR radiometric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9343"/>
          <a:stretch/>
        </p:blipFill>
        <p:spPr bwMode="auto">
          <a:xfrm>
            <a:off x="251520" y="1340768"/>
            <a:ext cx="8712968" cy="536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35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422442"/>
            <a:ext cx="3555917" cy="3921299"/>
          </a:xfrm>
        </p:spPr>
        <p:txBody>
          <a:bodyPr>
            <a:normAutofit/>
          </a:bodyPr>
          <a:lstStyle/>
          <a:p>
            <a:r>
              <a:rPr lang="tr-TR" sz="2800" dirty="0" smtClean="0"/>
              <a:t>Avuç içi</a:t>
            </a:r>
          </a:p>
          <a:p>
            <a:r>
              <a:rPr lang="tr-TR" sz="2800" dirty="0" smtClean="0"/>
              <a:t>Sırt çantası </a:t>
            </a:r>
          </a:p>
          <a:p>
            <a:r>
              <a:rPr lang="tr-TR" sz="2800" dirty="0" smtClean="0"/>
              <a:t>Araç </a:t>
            </a:r>
          </a:p>
          <a:p>
            <a:r>
              <a:rPr lang="tr-TR" sz="2800" dirty="0" smtClean="0"/>
              <a:t>Sondaj kuyusu </a:t>
            </a:r>
          </a:p>
          <a:p>
            <a:r>
              <a:rPr lang="tr-TR" sz="2800" dirty="0" smtClean="0"/>
              <a:t>Yeraltı </a:t>
            </a:r>
            <a:endParaRPr lang="tr-TR" sz="2800" dirty="0"/>
          </a:p>
        </p:txBody>
      </p:sp>
      <p:sp>
        <p:nvSpPr>
          <p:cNvPr id="3" name="Başlık 2"/>
          <p:cNvSpPr>
            <a:spLocks noGrp="1"/>
          </p:cNvSpPr>
          <p:nvPr>
            <p:ph type="title"/>
          </p:nvPr>
        </p:nvSpPr>
        <p:spPr/>
        <p:txBody>
          <a:bodyPr>
            <a:normAutofit fontScale="90000"/>
          </a:bodyPr>
          <a:lstStyle/>
          <a:p>
            <a:r>
              <a:rPr lang="tr-TR" dirty="0"/>
              <a:t>YERDEN RADYOMETRİK </a:t>
            </a:r>
            <a:br>
              <a:rPr lang="tr-TR" dirty="0"/>
            </a:br>
            <a:endParaRPr lang="tr-TR" dirty="0"/>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79570" y="2422442"/>
            <a:ext cx="2438401" cy="182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029" r="21797" b="-1717"/>
          <a:stretch/>
        </p:blipFill>
        <p:spPr bwMode="auto">
          <a:xfrm>
            <a:off x="4079570" y="4244412"/>
            <a:ext cx="2438401" cy="261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7971" y="3174925"/>
            <a:ext cx="2386135" cy="261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43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r>
              <a:rPr lang="tr-TR" dirty="0" smtClean="0"/>
              <a:t>Radyoaktif </a:t>
            </a:r>
            <a:r>
              <a:rPr lang="tr-TR" dirty="0"/>
              <a:t>mineral aramaları</a:t>
            </a:r>
          </a:p>
          <a:p>
            <a:r>
              <a:rPr lang="tr-TR" dirty="0" smtClean="0"/>
              <a:t>Jeolojik </a:t>
            </a:r>
            <a:r>
              <a:rPr lang="tr-TR" dirty="0"/>
              <a:t>haritalama çalışmaları</a:t>
            </a:r>
          </a:p>
          <a:p>
            <a:r>
              <a:rPr lang="tr-TR" dirty="0" smtClean="0"/>
              <a:t>Petrol </a:t>
            </a:r>
            <a:r>
              <a:rPr lang="tr-TR" dirty="0"/>
              <a:t>aramaları</a:t>
            </a:r>
          </a:p>
          <a:p>
            <a:r>
              <a:rPr lang="tr-TR" dirty="0" smtClean="0"/>
              <a:t>Metalik </a:t>
            </a:r>
            <a:r>
              <a:rPr lang="tr-TR" dirty="0"/>
              <a:t>ve metalik olmayan mineral aramaları</a:t>
            </a:r>
          </a:p>
          <a:p>
            <a:r>
              <a:rPr lang="tr-TR" dirty="0" smtClean="0"/>
              <a:t>Ağır , stratejik </a:t>
            </a:r>
            <a:r>
              <a:rPr lang="tr-TR" dirty="0"/>
              <a:t>ve kıymetli mineral aramaları</a:t>
            </a:r>
          </a:p>
          <a:p>
            <a:r>
              <a:rPr lang="tr-TR" dirty="0" smtClean="0"/>
              <a:t>Endüstriyel </a:t>
            </a:r>
            <a:r>
              <a:rPr lang="tr-TR" dirty="0"/>
              <a:t>hammadde aramaları</a:t>
            </a:r>
          </a:p>
          <a:p>
            <a:r>
              <a:rPr lang="tr-TR" dirty="0" smtClean="0"/>
              <a:t>Toprak </a:t>
            </a:r>
            <a:r>
              <a:rPr lang="tr-TR" dirty="0"/>
              <a:t>nemliliğinin ve karın içerdiği su miktarının belirlenmesi</a:t>
            </a:r>
          </a:p>
          <a:p>
            <a:r>
              <a:rPr lang="tr-TR" dirty="0" smtClean="0"/>
              <a:t>Doğal </a:t>
            </a:r>
            <a:r>
              <a:rPr lang="tr-TR" dirty="0"/>
              <a:t>ve yapay radyoaktif kirliliğin araştırılması</a:t>
            </a:r>
          </a:p>
          <a:p>
            <a:endParaRPr lang="tr-TR" dirty="0"/>
          </a:p>
        </p:txBody>
      </p:sp>
      <p:sp>
        <p:nvSpPr>
          <p:cNvPr id="3" name="Başlık 2"/>
          <p:cNvSpPr>
            <a:spLocks noGrp="1"/>
          </p:cNvSpPr>
          <p:nvPr>
            <p:ph type="title"/>
          </p:nvPr>
        </p:nvSpPr>
        <p:spPr/>
        <p:txBody>
          <a:bodyPr>
            <a:normAutofit fontScale="90000"/>
          </a:bodyPr>
          <a:lstStyle/>
          <a:p>
            <a:r>
              <a:rPr lang="tr-TR" dirty="0" smtClean="0"/>
              <a:t>RADYOMETRİK YÖNTEM UYGULAMA ALANLARI</a:t>
            </a:r>
            <a:endParaRPr lang="tr-TR" dirty="0"/>
          </a:p>
        </p:txBody>
      </p:sp>
    </p:spTree>
    <p:extLst>
      <p:ext uri="{BB962C8B-B14F-4D97-AF65-F5344CB8AC3E}">
        <p14:creationId xmlns:p14="http://schemas.microsoft.com/office/powerpoint/2010/main" val="690968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564904"/>
            <a:ext cx="8424936" cy="3816424"/>
          </a:xfrm>
        </p:spPr>
        <p:txBody>
          <a:bodyPr>
            <a:normAutofit fontScale="85000" lnSpcReduction="20000"/>
          </a:bodyPr>
          <a:lstStyle/>
          <a:p>
            <a:pPr marL="0" indent="0">
              <a:buNone/>
            </a:pPr>
            <a:endParaRPr lang="tr-TR" dirty="0"/>
          </a:p>
          <a:p>
            <a:r>
              <a:rPr lang="tr-TR" dirty="0"/>
              <a:t>Radyometrik veri daha doğrusu Gamma ışın </a:t>
            </a:r>
            <a:r>
              <a:rPr lang="tr-TR" dirty="0" err="1"/>
              <a:t>spektrometrisi</a:t>
            </a:r>
            <a:r>
              <a:rPr lang="tr-TR" dirty="0"/>
              <a:t> etüdü verisi, yorumcunun önüne tablolar, profil dökümleri, </a:t>
            </a:r>
            <a:r>
              <a:rPr lang="tr-TR" dirty="0" err="1"/>
              <a:t>offset</a:t>
            </a:r>
            <a:r>
              <a:rPr lang="tr-TR" dirty="0"/>
              <a:t> profil haritaları, radyoaktif element konsantrasyon haritaları, </a:t>
            </a:r>
            <a:r>
              <a:rPr lang="tr-TR" dirty="0" err="1"/>
              <a:t>ternany</a:t>
            </a:r>
            <a:r>
              <a:rPr lang="tr-TR" dirty="0"/>
              <a:t> haritaları ve diğer jeolojik-jeofizik bindirmeli haritalar biçiminde gelebilir. Radyometrik veri çok fazla parametre içerdiğinden, bu verinin tablolar halinde sunulması çok </a:t>
            </a:r>
            <a:r>
              <a:rPr lang="tr-TR" dirty="0" err="1" smtClean="0"/>
              <a:t>enderdir.Bazen</a:t>
            </a:r>
            <a:r>
              <a:rPr lang="tr-TR" dirty="0" smtClean="0"/>
              <a:t> </a:t>
            </a:r>
            <a:r>
              <a:rPr lang="tr-TR" dirty="0"/>
              <a:t>değerlendirme sonuçları ile test ve kalibrasyon değerleri tablolar haline getirilebilmektedir. </a:t>
            </a:r>
          </a:p>
          <a:p>
            <a:r>
              <a:rPr lang="tr-TR" dirty="0"/>
              <a:t>Pek çok </a:t>
            </a:r>
            <a:r>
              <a:rPr lang="tr-TR" dirty="0" err="1"/>
              <a:t>spektrometrik</a:t>
            </a:r>
            <a:r>
              <a:rPr lang="tr-TR" dirty="0"/>
              <a:t> etüt yorumcusu TC, K, U ve </a:t>
            </a:r>
            <a:r>
              <a:rPr lang="tr-TR" dirty="0" err="1"/>
              <a:t>Th</a:t>
            </a:r>
            <a:r>
              <a:rPr lang="tr-TR" dirty="0"/>
              <a:t> ışıma sayımları veya konsantrasyonları ile uçuş yüksekliklerinin profiller boyunca </a:t>
            </a:r>
            <a:r>
              <a:rPr lang="tr-TR" dirty="0" err="1"/>
              <a:t>grafiklenmesini</a:t>
            </a:r>
            <a:r>
              <a:rPr lang="tr-TR" dirty="0"/>
              <a:t>  tercih ederler. </a:t>
            </a:r>
            <a:endParaRPr lang="tr-TR" dirty="0" smtClean="0"/>
          </a:p>
          <a:p>
            <a:r>
              <a:rPr lang="tr-TR" dirty="0"/>
              <a:t>Havadan </a:t>
            </a:r>
            <a:r>
              <a:rPr lang="tr-TR" dirty="0" err="1"/>
              <a:t>spektrometrik</a:t>
            </a:r>
            <a:r>
              <a:rPr lang="tr-TR" dirty="0"/>
              <a:t> etütler yapılırken, çoğu kez hava aracına bir manyetometre veya EM/VLF jeofizik sistemleri de monte edilir. Böylece araziden daha fazla jeofizik bilgi toplama olanağı elde edilmiş olur. </a:t>
            </a:r>
          </a:p>
          <a:p>
            <a:endParaRPr lang="tr-TR" dirty="0"/>
          </a:p>
        </p:txBody>
      </p:sp>
      <p:sp>
        <p:nvSpPr>
          <p:cNvPr id="3" name="Başlık 2"/>
          <p:cNvSpPr>
            <a:spLocks noGrp="1"/>
          </p:cNvSpPr>
          <p:nvPr>
            <p:ph type="title"/>
          </p:nvPr>
        </p:nvSpPr>
        <p:spPr>
          <a:xfrm>
            <a:off x="251520" y="980727"/>
            <a:ext cx="8892480" cy="210351"/>
          </a:xfrm>
        </p:spPr>
        <p:txBody>
          <a:bodyPr>
            <a:normAutofit fontScale="90000"/>
          </a:bodyPr>
          <a:lstStyle/>
          <a:p>
            <a:r>
              <a:rPr lang="tr-TR" sz="3600" dirty="0"/>
              <a:t>HAVADAN RADYOMETRİK ETÜT VERİSİNİN YORUMUNDA GÖZÖNÜNE ALINACAK ETKENLER</a:t>
            </a:r>
            <a:r>
              <a:rPr lang="tr-TR" dirty="0"/>
              <a:t/>
            </a:r>
            <a:br>
              <a:rPr lang="tr-TR" dirty="0"/>
            </a:br>
            <a:endParaRPr lang="tr-TR" dirty="0"/>
          </a:p>
        </p:txBody>
      </p:sp>
    </p:spTree>
    <p:extLst>
      <p:ext uri="{BB962C8B-B14F-4D97-AF65-F5344CB8AC3E}">
        <p14:creationId xmlns:p14="http://schemas.microsoft.com/office/powerpoint/2010/main" val="3115963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43608" y="6514130"/>
            <a:ext cx="7416824" cy="321485"/>
          </a:xfrm>
        </p:spPr>
        <p:txBody>
          <a:bodyPr>
            <a:normAutofit fontScale="70000" lnSpcReduction="20000"/>
          </a:bodyPr>
          <a:lstStyle/>
          <a:p>
            <a:r>
              <a:rPr lang="tr-TR" b="1" dirty="0" smtClean="0">
                <a:solidFill>
                  <a:schemeClr val="bg2">
                    <a:lumMod val="50000"/>
                  </a:schemeClr>
                </a:solidFill>
              </a:rPr>
              <a:t>Manyetometrenin de kullanıldığı havadan bir radyometrik ölçüm</a:t>
            </a:r>
            <a:endParaRPr lang="tr-TR" b="1" dirty="0">
              <a:solidFill>
                <a:schemeClr val="bg2">
                  <a:lumMod val="50000"/>
                </a:schemeClr>
              </a:solidFill>
            </a:endParaRPr>
          </a:p>
        </p:txBody>
      </p:sp>
      <p:sp>
        <p:nvSpPr>
          <p:cNvPr id="3" name="Başlık 2"/>
          <p:cNvSpPr>
            <a:spLocks noGrp="1"/>
          </p:cNvSpPr>
          <p:nvPr>
            <p:ph type="title"/>
          </p:nvPr>
        </p:nvSpPr>
        <p:spPr/>
        <p:txBody>
          <a:bodyPr/>
          <a:lstStyle/>
          <a:p>
            <a:endParaRPr lang="tr-TR"/>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5380" y="0"/>
            <a:ext cx="9108620"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484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Yerden </a:t>
            </a:r>
            <a:r>
              <a:rPr lang="tr-TR" dirty="0"/>
              <a:t>yapılan </a:t>
            </a:r>
            <a:r>
              <a:rPr lang="tr-TR" dirty="0" err="1"/>
              <a:t>spektrometrik</a:t>
            </a:r>
            <a:r>
              <a:rPr lang="tr-TR" dirty="0"/>
              <a:t> etütlerde de her pencerede ölçülen ışıma sayımları, doğrudan doğruya yerden gelen Gamma ışınları nedenli değildir. Herhangi bir pencerenin ışıma sayısı, yerden gelen radyasyon ile </a:t>
            </a:r>
            <a:r>
              <a:rPr lang="tr-TR" dirty="0" smtClean="0"/>
              <a:t>yer dışı </a:t>
            </a:r>
            <a:r>
              <a:rPr lang="tr-TR" dirty="0"/>
              <a:t>kaynaklardan gelen radyasyonun toplamıdır. </a:t>
            </a:r>
          </a:p>
          <a:p>
            <a:endParaRPr lang="tr-TR" dirty="0"/>
          </a:p>
        </p:txBody>
      </p:sp>
      <p:sp>
        <p:nvSpPr>
          <p:cNvPr id="3" name="Başlık 2"/>
          <p:cNvSpPr>
            <a:spLocks noGrp="1"/>
          </p:cNvSpPr>
          <p:nvPr>
            <p:ph type="title"/>
          </p:nvPr>
        </p:nvSpPr>
        <p:spPr>
          <a:xfrm>
            <a:off x="539552" y="620688"/>
            <a:ext cx="8147248" cy="1002440"/>
          </a:xfrm>
        </p:spPr>
        <p:txBody>
          <a:bodyPr>
            <a:noAutofit/>
          </a:bodyPr>
          <a:lstStyle/>
          <a:p>
            <a:r>
              <a:rPr lang="tr-TR" sz="3200" dirty="0"/>
              <a:t>YERDEN YAPILAN GAMMA IŞIN SPEKTROMETRİSİ ETÜTLERİ</a:t>
            </a:r>
            <a:r>
              <a:rPr lang="tr-TR" sz="3600" dirty="0"/>
              <a:t/>
            </a:r>
            <a:br>
              <a:rPr lang="tr-TR" sz="3600" dirty="0"/>
            </a:br>
            <a:endParaRPr lang="tr-TR" sz="3600" dirty="0"/>
          </a:p>
        </p:txBody>
      </p:sp>
    </p:spTree>
    <p:extLst>
      <p:ext uri="{BB962C8B-B14F-4D97-AF65-F5344CB8AC3E}">
        <p14:creationId xmlns:p14="http://schemas.microsoft.com/office/powerpoint/2010/main" val="4046727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115616" y="6381328"/>
            <a:ext cx="7416824" cy="288032"/>
          </a:xfrm>
        </p:spPr>
        <p:txBody>
          <a:bodyPr>
            <a:normAutofit fontScale="62500" lnSpcReduction="20000"/>
          </a:bodyPr>
          <a:lstStyle/>
          <a:p>
            <a:r>
              <a:rPr lang="tr-TR" dirty="0" err="1" smtClean="0"/>
              <a:t>Logla</a:t>
            </a:r>
            <a:r>
              <a:rPr lang="tr-TR" dirty="0" smtClean="0"/>
              <a:t> alınmış gamma ray spektrumu</a:t>
            </a:r>
            <a:endParaRPr lang="tr-TR" dirty="0"/>
          </a:p>
        </p:txBody>
      </p:sp>
      <p:sp>
        <p:nvSpPr>
          <p:cNvPr id="3" name="Başlık 2"/>
          <p:cNvSpPr>
            <a:spLocks noGrp="1"/>
          </p:cNvSpPr>
          <p:nvPr>
            <p:ph type="title"/>
          </p:nvPr>
        </p:nvSpPr>
        <p:spPr/>
        <p:txBody>
          <a:bodyPr/>
          <a:lstStyle/>
          <a:p>
            <a:endParaRPr lang="tr-TR"/>
          </a:p>
        </p:txBody>
      </p:sp>
      <p:pic>
        <p:nvPicPr>
          <p:cNvPr id="10242"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68"/>
            <a:ext cx="9144000" cy="634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55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6"/>
            <a:ext cx="7444349" cy="3921885"/>
          </a:xfrm>
        </p:spPr>
        <p:txBody>
          <a:bodyPr/>
          <a:lstStyle/>
          <a:p>
            <a:r>
              <a:rPr lang="tr-TR" dirty="0"/>
              <a:t>AVUSTRALYA KITASININ </a:t>
            </a:r>
            <a:r>
              <a:rPr lang="tr-TR" dirty="0" smtClean="0"/>
              <a:t>ARAŞTIRILMASI</a:t>
            </a:r>
          </a:p>
          <a:p>
            <a:pPr marL="0" indent="0">
              <a:buNone/>
            </a:pPr>
            <a:endParaRPr lang="tr-TR" dirty="0"/>
          </a:p>
          <a:p>
            <a:r>
              <a:rPr lang="tr-TR" dirty="0"/>
              <a:t>ÇEK CUMHURİYETİ </a:t>
            </a:r>
            <a:r>
              <a:rPr lang="tr-TR" dirty="0" smtClean="0"/>
              <a:t>RADYOMETRİK HARİTASININ YENİDEN DÜZENLENMESİ</a:t>
            </a:r>
          </a:p>
          <a:p>
            <a:endParaRPr lang="tr-TR" dirty="0"/>
          </a:p>
          <a:p>
            <a:r>
              <a:rPr lang="tr-TR" dirty="0"/>
              <a:t>BİRLEŞİK KRALLIK’TA TOPRAK KARBON STOKLARININ DEĞERLENDİRİLMESİ</a:t>
            </a:r>
          </a:p>
          <a:p>
            <a:endParaRPr lang="tr-TR" dirty="0"/>
          </a:p>
        </p:txBody>
      </p:sp>
      <p:sp>
        <p:nvSpPr>
          <p:cNvPr id="3" name="Başlık 2"/>
          <p:cNvSpPr>
            <a:spLocks noGrp="1"/>
          </p:cNvSpPr>
          <p:nvPr>
            <p:ph type="title"/>
          </p:nvPr>
        </p:nvSpPr>
        <p:spPr/>
        <p:txBody>
          <a:bodyPr>
            <a:normAutofit fontScale="90000"/>
          </a:bodyPr>
          <a:lstStyle/>
          <a:p>
            <a:r>
              <a:rPr lang="tr-TR" dirty="0" smtClean="0"/>
              <a:t>RADYOMETRİK YÖNTEMLERLE YAPILMIŞ ÇEŞİTLİ ÇALIŞMALAR</a:t>
            </a:r>
            <a:endParaRPr lang="tr-TR" dirty="0"/>
          </a:p>
        </p:txBody>
      </p:sp>
    </p:spTree>
    <p:extLst>
      <p:ext uri="{BB962C8B-B14F-4D97-AF65-F5344CB8AC3E}">
        <p14:creationId xmlns:p14="http://schemas.microsoft.com/office/powerpoint/2010/main" val="1964223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AVUSTRALYA KITASININ </a:t>
            </a:r>
            <a:r>
              <a:rPr lang="tr-TR" dirty="0" smtClean="0"/>
              <a:t>ARAŞTIRILMASI</a:t>
            </a:r>
            <a:endParaRPr lang="tr-TR" dirty="0"/>
          </a:p>
        </p:txBody>
      </p:sp>
      <p:pic>
        <p:nvPicPr>
          <p:cNvPr id="6" name="İçerik Yer Tutucusu 5" descr="http://www.ga.gov.au/__data/assets/image/0019/13285/GA1869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730121"/>
            <a:ext cx="8712968" cy="5112568"/>
          </a:xfrm>
          <a:prstGeom prst="rect">
            <a:avLst/>
          </a:prstGeom>
          <a:noFill/>
          <a:ln>
            <a:noFill/>
          </a:ln>
        </p:spPr>
      </p:pic>
    </p:spTree>
    <p:extLst>
      <p:ext uri="{BB962C8B-B14F-4D97-AF65-F5344CB8AC3E}">
        <p14:creationId xmlns:p14="http://schemas.microsoft.com/office/powerpoint/2010/main" val="211986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idx="1"/>
          </p:nvPr>
        </p:nvSpPr>
        <p:spPr/>
        <p:txBody>
          <a:bodyPr>
            <a:normAutofit fontScale="92500"/>
          </a:bodyPr>
          <a:lstStyle/>
          <a:p>
            <a:pPr algn="l">
              <a:lnSpc>
                <a:spcPct val="150000"/>
              </a:lnSpc>
            </a:pPr>
            <a:r>
              <a:rPr lang="tr-TR" b="1" dirty="0" smtClean="0"/>
              <a:t>GİRİŞ (Özetle Yöntem, Ölçülen Parametre)</a:t>
            </a:r>
          </a:p>
          <a:p>
            <a:pPr algn="l">
              <a:lnSpc>
                <a:spcPct val="150000"/>
              </a:lnSpc>
            </a:pPr>
            <a:r>
              <a:rPr lang="tr-TR" b="1" dirty="0" smtClean="0"/>
              <a:t>RADYASYON ÖLÇÜM ALETLERİ</a:t>
            </a:r>
          </a:p>
          <a:p>
            <a:pPr algn="l">
              <a:lnSpc>
                <a:spcPct val="150000"/>
              </a:lnSpc>
            </a:pPr>
            <a:r>
              <a:rPr lang="tr-TR" b="1" dirty="0" smtClean="0"/>
              <a:t>VERİ TOPLAMA TEKNİKLERİ</a:t>
            </a:r>
          </a:p>
          <a:p>
            <a:pPr algn="l">
              <a:lnSpc>
                <a:spcPct val="150000"/>
              </a:lnSpc>
            </a:pPr>
            <a:r>
              <a:rPr lang="tr-TR" b="1" dirty="0" smtClean="0"/>
              <a:t>YÖNTEMİN UYGULAMA ALANLARI</a:t>
            </a:r>
          </a:p>
          <a:p>
            <a:pPr algn="l">
              <a:lnSpc>
                <a:spcPct val="150000"/>
              </a:lnSpc>
            </a:pPr>
            <a:r>
              <a:rPr lang="tr-TR" b="1" dirty="0" smtClean="0"/>
              <a:t>YÖNTEMİN VERİ SUNUMU VE YORUMU</a:t>
            </a:r>
          </a:p>
          <a:p>
            <a:pPr algn="l">
              <a:lnSpc>
                <a:spcPct val="150000"/>
              </a:lnSpc>
            </a:pPr>
            <a:r>
              <a:rPr lang="tr-TR" b="1" dirty="0" smtClean="0"/>
              <a:t>YÖNTEMİN KULLANILDIĞI ÖRNEK ÇALIŞMALAR</a:t>
            </a:r>
          </a:p>
          <a:p>
            <a:pPr algn="l"/>
            <a:endParaRPr lang="tr-TR" sz="1800" dirty="0" smtClean="0"/>
          </a:p>
        </p:txBody>
      </p:sp>
      <p:sp>
        <p:nvSpPr>
          <p:cNvPr id="5" name="Başlık 4"/>
          <p:cNvSpPr>
            <a:spLocks noGrp="1"/>
          </p:cNvSpPr>
          <p:nvPr>
            <p:ph type="title"/>
          </p:nvPr>
        </p:nvSpPr>
        <p:spPr>
          <a:xfrm>
            <a:off x="457200" y="404664"/>
            <a:ext cx="8229600" cy="1252728"/>
          </a:xfrm>
        </p:spPr>
        <p:txBody>
          <a:bodyPr>
            <a:normAutofit fontScale="90000"/>
          </a:bodyPr>
          <a:lstStyle/>
          <a:p>
            <a:r>
              <a:rPr lang="tr-TR" dirty="0" smtClean="0"/>
              <a:t>Bu Sunumda Nelerden Bahsedeceğiz?</a:t>
            </a:r>
            <a:endParaRPr lang="tr-TR" dirty="0"/>
          </a:p>
        </p:txBody>
      </p:sp>
    </p:spTree>
    <p:extLst>
      <p:ext uri="{BB962C8B-B14F-4D97-AF65-F5344CB8AC3E}">
        <p14:creationId xmlns:p14="http://schemas.microsoft.com/office/powerpoint/2010/main" val="4226502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894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033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764704"/>
            <a:ext cx="8208912" cy="288032"/>
          </a:xfrm>
        </p:spPr>
        <p:txBody>
          <a:bodyPr>
            <a:noAutofit/>
          </a:bodyPr>
          <a:lstStyle/>
          <a:p>
            <a:r>
              <a:rPr lang="tr-TR" sz="3600" dirty="0"/>
              <a:t>ÇEK CUMHURİYETİ RADYOMETRİK HARİTASININ YENİDEN </a:t>
            </a:r>
            <a:r>
              <a:rPr lang="tr-TR" sz="3600" dirty="0" smtClean="0"/>
              <a:t>DÜZENLENMESİ</a:t>
            </a:r>
            <a:endParaRPr lang="tr-TR" sz="36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22" y="2204864"/>
            <a:ext cx="460851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80" y="2492896"/>
            <a:ext cx="4343731" cy="427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882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endParaRPr lang="tr-TR"/>
          </a:p>
        </p:txBody>
      </p:sp>
      <p:pic>
        <p:nvPicPr>
          <p:cNvPr id="4" name="Resim 3" descr="Çek Cumhuriyeti radyometrik haritası - karasal gama doz oranının haritası ..."/>
          <p:cNvPicPr/>
          <p:nvPr/>
        </p:nvPicPr>
        <p:blipFill>
          <a:blip r:embed="rId2">
            <a:extLst>
              <a:ext uri="{28A0092B-C50C-407E-A947-70E740481C1C}">
                <a14:useLocalDpi xmlns:a14="http://schemas.microsoft.com/office/drawing/2010/main" val="0"/>
              </a:ext>
            </a:extLst>
          </a:blip>
          <a:srcRect/>
          <a:stretch>
            <a:fillRect/>
          </a:stretch>
        </p:blipFill>
        <p:spPr bwMode="auto">
          <a:xfrm>
            <a:off x="-10408" y="0"/>
            <a:ext cx="9154408" cy="6858000"/>
          </a:xfrm>
          <a:prstGeom prst="rect">
            <a:avLst/>
          </a:prstGeom>
          <a:noFill/>
          <a:ln>
            <a:noFill/>
          </a:ln>
        </p:spPr>
      </p:pic>
    </p:spTree>
    <p:extLst>
      <p:ext uri="{BB962C8B-B14F-4D97-AF65-F5344CB8AC3E}">
        <p14:creationId xmlns:p14="http://schemas.microsoft.com/office/powerpoint/2010/main" val="130006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a:xfrm>
            <a:off x="70992" y="620688"/>
            <a:ext cx="9073008" cy="1252728"/>
          </a:xfrm>
        </p:spPr>
        <p:txBody>
          <a:bodyPr>
            <a:normAutofit fontScale="90000"/>
          </a:bodyPr>
          <a:lstStyle/>
          <a:p>
            <a:r>
              <a:rPr lang="tr-TR" dirty="0"/>
              <a:t>BİRLEŞİK KRALLIK’TA TOPRAK KARBON STOKLARININ DEĞERLENDİRİLMESİ</a:t>
            </a:r>
            <a:br>
              <a:rPr lang="tr-TR" dirty="0"/>
            </a:br>
            <a:endParaRPr lang="tr-TR" dirty="0"/>
          </a:p>
        </p:txBody>
      </p:sp>
      <p:pic>
        <p:nvPicPr>
          <p:cNvPr id="4" name="Resim 3" descr="Yeniden değerlendirme 06 00521f1 1024"/>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61456"/>
            <a:ext cx="8568952" cy="4896544"/>
          </a:xfrm>
          <a:prstGeom prst="rect">
            <a:avLst/>
          </a:prstGeom>
          <a:noFill/>
          <a:ln>
            <a:noFill/>
          </a:ln>
        </p:spPr>
      </p:pic>
    </p:spTree>
    <p:extLst>
      <p:ext uri="{BB962C8B-B14F-4D97-AF65-F5344CB8AC3E}">
        <p14:creationId xmlns:p14="http://schemas.microsoft.com/office/powerpoint/2010/main" val="1830672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endParaRPr lang="tr-TR"/>
          </a:p>
        </p:txBody>
      </p:sp>
      <p:pic>
        <p:nvPicPr>
          <p:cNvPr id="4" name="Resim 3" descr="Uzaktan bildirim 06 00521f3 1024"/>
          <p:cNvPicPr/>
          <p:nvPr/>
        </p:nvPicPr>
        <p:blipFill>
          <a:blip r:embed="rId2">
            <a:extLst>
              <a:ext uri="{28A0092B-C50C-407E-A947-70E740481C1C}">
                <a14:useLocalDpi xmlns:a14="http://schemas.microsoft.com/office/drawing/2010/main" val="0"/>
              </a:ext>
            </a:extLst>
          </a:blip>
          <a:srcRect/>
          <a:stretch>
            <a:fillRect/>
          </a:stretch>
        </p:blipFill>
        <p:spPr bwMode="auto">
          <a:xfrm>
            <a:off x="8562" y="3657"/>
            <a:ext cx="9135438" cy="6854343"/>
          </a:xfrm>
          <a:prstGeom prst="rect">
            <a:avLst/>
          </a:prstGeom>
          <a:noFill/>
          <a:ln>
            <a:noFill/>
          </a:ln>
        </p:spPr>
      </p:pic>
    </p:spTree>
    <p:extLst>
      <p:ext uri="{BB962C8B-B14F-4D97-AF65-F5344CB8AC3E}">
        <p14:creationId xmlns:p14="http://schemas.microsoft.com/office/powerpoint/2010/main" val="2869444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20000"/>
          </a:bodyPr>
          <a:lstStyle/>
          <a:p>
            <a:r>
              <a:rPr lang="tr-TR" dirty="0" smtClean="0">
                <a:solidFill>
                  <a:schemeClr val="bg2">
                    <a:lumMod val="50000"/>
                  </a:schemeClr>
                </a:solidFill>
              </a:rPr>
              <a:t>JEOFİZİKTE </a:t>
            </a:r>
            <a:r>
              <a:rPr lang="tr-TR" dirty="0">
                <a:solidFill>
                  <a:schemeClr val="bg2">
                    <a:lumMod val="50000"/>
                  </a:schemeClr>
                </a:solidFill>
              </a:rPr>
              <a:t>RADYOMETRİK YÖNTEM VE GAMMA IŞINI SPEKTROMETRESİ , DR.İBRAHİM AYDIN</a:t>
            </a:r>
          </a:p>
          <a:p>
            <a:r>
              <a:rPr lang="tr-TR" dirty="0" err="1">
                <a:solidFill>
                  <a:schemeClr val="bg2">
                    <a:lumMod val="50000"/>
                  </a:schemeClr>
                </a:solidFill>
              </a:rPr>
              <a:t>Verification</a:t>
            </a:r>
            <a:r>
              <a:rPr lang="tr-TR" dirty="0">
                <a:solidFill>
                  <a:schemeClr val="bg2">
                    <a:lumMod val="50000"/>
                  </a:schemeClr>
                </a:solidFill>
              </a:rPr>
              <a:t> of </a:t>
            </a:r>
            <a:r>
              <a:rPr lang="tr-TR" dirty="0" err="1">
                <a:solidFill>
                  <a:schemeClr val="bg2">
                    <a:lumMod val="50000"/>
                  </a:schemeClr>
                </a:solidFill>
              </a:rPr>
              <a:t>the</a:t>
            </a:r>
            <a:r>
              <a:rPr lang="tr-TR" dirty="0">
                <a:solidFill>
                  <a:schemeClr val="bg2">
                    <a:lumMod val="50000"/>
                  </a:schemeClr>
                </a:solidFill>
              </a:rPr>
              <a:t> </a:t>
            </a:r>
            <a:r>
              <a:rPr lang="tr-TR" dirty="0" err="1">
                <a:solidFill>
                  <a:schemeClr val="bg2">
                    <a:lumMod val="50000"/>
                  </a:schemeClr>
                </a:solidFill>
              </a:rPr>
              <a:t>radiometric</a:t>
            </a:r>
            <a:r>
              <a:rPr lang="tr-TR" dirty="0">
                <a:solidFill>
                  <a:schemeClr val="bg2">
                    <a:lumMod val="50000"/>
                  </a:schemeClr>
                </a:solidFill>
              </a:rPr>
              <a:t> </a:t>
            </a:r>
            <a:r>
              <a:rPr lang="tr-TR" dirty="0" err="1">
                <a:solidFill>
                  <a:schemeClr val="bg2">
                    <a:lumMod val="50000"/>
                  </a:schemeClr>
                </a:solidFill>
              </a:rPr>
              <a:t>map</a:t>
            </a:r>
            <a:r>
              <a:rPr lang="tr-TR" dirty="0">
                <a:solidFill>
                  <a:schemeClr val="bg2">
                    <a:lumMod val="50000"/>
                  </a:schemeClr>
                </a:solidFill>
              </a:rPr>
              <a:t> of </a:t>
            </a:r>
            <a:r>
              <a:rPr lang="tr-TR" dirty="0" err="1">
                <a:solidFill>
                  <a:schemeClr val="bg2">
                    <a:lumMod val="50000"/>
                  </a:schemeClr>
                </a:solidFill>
              </a:rPr>
              <a:t>the</a:t>
            </a:r>
            <a:r>
              <a:rPr lang="tr-TR" dirty="0">
                <a:solidFill>
                  <a:schemeClr val="bg2">
                    <a:lumMod val="50000"/>
                  </a:schemeClr>
                </a:solidFill>
              </a:rPr>
              <a:t> </a:t>
            </a:r>
            <a:r>
              <a:rPr lang="tr-TR" dirty="0" err="1">
                <a:solidFill>
                  <a:schemeClr val="bg2">
                    <a:lumMod val="50000"/>
                  </a:schemeClr>
                </a:solidFill>
              </a:rPr>
              <a:t>Czech</a:t>
            </a:r>
            <a:r>
              <a:rPr lang="tr-TR" dirty="0">
                <a:solidFill>
                  <a:schemeClr val="bg2">
                    <a:lumMod val="50000"/>
                  </a:schemeClr>
                </a:solidFill>
              </a:rPr>
              <a:t> </a:t>
            </a:r>
            <a:r>
              <a:rPr lang="tr-TR" dirty="0" err="1">
                <a:solidFill>
                  <a:schemeClr val="bg2">
                    <a:lumMod val="50000"/>
                  </a:schemeClr>
                </a:solidFill>
              </a:rPr>
              <a:t>Republic</a:t>
            </a:r>
            <a:r>
              <a:rPr lang="tr-TR" dirty="0">
                <a:solidFill>
                  <a:schemeClr val="bg2">
                    <a:lumMod val="50000"/>
                  </a:schemeClr>
                </a:solidFill>
              </a:rPr>
              <a:t>, </a:t>
            </a:r>
            <a:r>
              <a:rPr lang="tr-TR" u="sng" dirty="0" err="1">
                <a:solidFill>
                  <a:schemeClr val="bg2">
                    <a:lumMod val="50000"/>
                  </a:schemeClr>
                </a:solidFill>
                <a:hlinkClick r:id="rId2" tooltip="Go to Journal of Environmental Radioactivity on ScienceDirect"/>
              </a:rPr>
              <a:t>Journal</a:t>
            </a:r>
            <a:r>
              <a:rPr lang="tr-TR" u="sng" dirty="0">
                <a:solidFill>
                  <a:schemeClr val="bg2">
                    <a:lumMod val="50000"/>
                  </a:schemeClr>
                </a:solidFill>
                <a:hlinkClick r:id="rId2" tooltip="Go to Journal of Environmental Radioactivity on ScienceDirect"/>
              </a:rPr>
              <a:t> of </a:t>
            </a:r>
            <a:r>
              <a:rPr lang="tr-TR" u="sng" dirty="0" err="1">
                <a:solidFill>
                  <a:schemeClr val="bg2">
                    <a:lumMod val="50000"/>
                  </a:schemeClr>
                </a:solidFill>
                <a:hlinkClick r:id="rId2" tooltip="Go to Journal of Environmental Radioactivity on ScienceDirect"/>
              </a:rPr>
              <a:t>Environmental</a:t>
            </a:r>
            <a:r>
              <a:rPr lang="tr-TR" u="sng" dirty="0">
                <a:solidFill>
                  <a:schemeClr val="bg2">
                    <a:lumMod val="50000"/>
                  </a:schemeClr>
                </a:solidFill>
                <a:hlinkClick r:id="rId2" tooltip="Go to Journal of Environmental Radioactivity on ScienceDirect"/>
              </a:rPr>
              <a:t> </a:t>
            </a:r>
            <a:r>
              <a:rPr lang="tr-TR" u="sng" dirty="0" err="1">
                <a:solidFill>
                  <a:schemeClr val="bg2">
                    <a:lumMod val="50000"/>
                  </a:schemeClr>
                </a:solidFill>
                <a:hlinkClick r:id="rId2" tooltip="Go to Journal of Environmental Radioactivity on ScienceDirect"/>
              </a:rPr>
              <a:t>Radioactivity</a:t>
            </a:r>
            <a:endParaRPr lang="tr-TR" b="1" dirty="0">
              <a:solidFill>
                <a:schemeClr val="bg2">
                  <a:lumMod val="50000"/>
                </a:schemeClr>
              </a:solidFill>
            </a:endParaRPr>
          </a:p>
          <a:p>
            <a:r>
              <a:rPr lang="tr-TR" dirty="0">
                <a:solidFill>
                  <a:schemeClr val="bg2">
                    <a:lumMod val="50000"/>
                  </a:schemeClr>
                </a:solidFill>
                <a:hlinkClick r:id="rId3" tooltip="Go to table of contents for this volume/issue"/>
              </a:rPr>
              <a:t>Volume 166, </a:t>
            </a:r>
            <a:r>
              <a:rPr lang="tr-TR" dirty="0" err="1">
                <a:solidFill>
                  <a:schemeClr val="bg2">
                    <a:lumMod val="50000"/>
                  </a:schemeClr>
                </a:solidFill>
                <a:hlinkClick r:id="rId3" tooltip="Go to table of contents for this volume/issue"/>
              </a:rPr>
              <a:t>Part</a:t>
            </a:r>
            <a:r>
              <a:rPr lang="tr-TR" dirty="0">
                <a:solidFill>
                  <a:schemeClr val="bg2">
                    <a:lumMod val="50000"/>
                  </a:schemeClr>
                </a:solidFill>
                <a:hlinkClick r:id="rId3" tooltip="Go to table of contents for this volume/issue"/>
              </a:rPr>
              <a:t> 2</a:t>
            </a:r>
            <a:r>
              <a:rPr lang="tr-TR" dirty="0">
                <a:solidFill>
                  <a:schemeClr val="bg2">
                    <a:lumMod val="50000"/>
                  </a:schemeClr>
                </a:solidFill>
              </a:rPr>
              <a:t>, </a:t>
            </a:r>
            <a:r>
              <a:rPr lang="tr-TR" dirty="0" err="1">
                <a:solidFill>
                  <a:schemeClr val="bg2">
                    <a:lumMod val="50000"/>
                  </a:schemeClr>
                </a:solidFill>
              </a:rPr>
              <a:t>January</a:t>
            </a:r>
            <a:r>
              <a:rPr lang="tr-TR" dirty="0">
                <a:solidFill>
                  <a:schemeClr val="bg2">
                    <a:lumMod val="50000"/>
                  </a:schemeClr>
                </a:solidFill>
              </a:rPr>
              <a:t> 2017, </a:t>
            </a:r>
            <a:r>
              <a:rPr lang="tr-TR" dirty="0" err="1">
                <a:solidFill>
                  <a:schemeClr val="bg2">
                    <a:lumMod val="50000"/>
                  </a:schemeClr>
                </a:solidFill>
              </a:rPr>
              <a:t>Pages</a:t>
            </a:r>
            <a:r>
              <a:rPr lang="tr-TR" dirty="0">
                <a:solidFill>
                  <a:schemeClr val="bg2">
                    <a:lumMod val="50000"/>
                  </a:schemeClr>
                </a:solidFill>
              </a:rPr>
              <a:t> 289-295</a:t>
            </a:r>
          </a:p>
          <a:p>
            <a:r>
              <a:rPr lang="tr-TR" u="sng" dirty="0">
                <a:solidFill>
                  <a:schemeClr val="bg2">
                    <a:lumMod val="50000"/>
                  </a:schemeClr>
                </a:solidFill>
                <a:hlinkClick r:id="rId4"/>
              </a:rPr>
              <a:t>http://vro.agriculture.vic.gov.au/dpi/vro/coranregn.nsf/pages/cor_radiometrics_map</a:t>
            </a:r>
            <a:endParaRPr lang="tr-TR" dirty="0">
              <a:solidFill>
                <a:schemeClr val="bg2">
                  <a:lumMod val="50000"/>
                </a:schemeClr>
              </a:solidFill>
            </a:endParaRPr>
          </a:p>
          <a:p>
            <a:r>
              <a:rPr lang="tr-TR" u="sng" dirty="0" err="1">
                <a:solidFill>
                  <a:schemeClr val="bg2">
                    <a:lumMod val="50000"/>
                  </a:schemeClr>
                </a:solidFill>
                <a:hlinkClick r:id="rId5"/>
              </a:rPr>
              <a:t>Geophysical</a:t>
            </a:r>
            <a:r>
              <a:rPr lang="tr-TR" u="sng" dirty="0">
                <a:solidFill>
                  <a:schemeClr val="bg2">
                    <a:lumMod val="50000"/>
                  </a:schemeClr>
                </a:solidFill>
                <a:hlinkClick r:id="rId5"/>
              </a:rPr>
              <a:t> Archive Data Delivery </a:t>
            </a:r>
            <a:r>
              <a:rPr lang="tr-TR" u="sng" dirty="0" err="1">
                <a:solidFill>
                  <a:schemeClr val="bg2">
                    <a:lumMod val="50000"/>
                  </a:schemeClr>
                </a:solidFill>
                <a:hlinkClick r:id="rId5"/>
              </a:rPr>
              <a:t>System</a:t>
            </a:r>
            <a:r>
              <a:rPr lang="tr-TR" u="sng" dirty="0">
                <a:solidFill>
                  <a:schemeClr val="bg2">
                    <a:lumMod val="50000"/>
                  </a:schemeClr>
                </a:solidFill>
                <a:hlinkClick r:id="rId5"/>
              </a:rPr>
              <a:t> (GADDS)</a:t>
            </a:r>
            <a:r>
              <a:rPr lang="tr-TR" dirty="0">
                <a:solidFill>
                  <a:schemeClr val="bg2">
                    <a:lumMod val="50000"/>
                  </a:schemeClr>
                </a:solidFill>
              </a:rPr>
              <a:t> </a:t>
            </a:r>
          </a:p>
          <a:p>
            <a:r>
              <a:rPr lang="tr-TR" u="sng" dirty="0">
                <a:solidFill>
                  <a:schemeClr val="bg2">
                    <a:lumMod val="50000"/>
                  </a:schemeClr>
                </a:solidFill>
                <a:hlinkClick r:id="rId6"/>
              </a:rPr>
              <a:t>http://www.ga.gov.au/scientific-topics/disciplines/geophysics/radiometrics</a:t>
            </a:r>
            <a:endParaRPr lang="tr-TR" dirty="0">
              <a:solidFill>
                <a:schemeClr val="bg2">
                  <a:lumMod val="50000"/>
                </a:schemeClr>
              </a:solidFill>
            </a:endParaRPr>
          </a:p>
          <a:p>
            <a:r>
              <a:rPr lang="tr-TR" dirty="0" err="1">
                <a:solidFill>
                  <a:schemeClr val="bg2">
                    <a:lumMod val="50000"/>
                  </a:schemeClr>
                </a:solidFill>
              </a:rPr>
              <a:t>Peat</a:t>
            </a:r>
            <a:r>
              <a:rPr lang="tr-TR" dirty="0">
                <a:solidFill>
                  <a:schemeClr val="bg2">
                    <a:lumMod val="50000"/>
                  </a:schemeClr>
                </a:solidFill>
              </a:rPr>
              <a:t> </a:t>
            </a:r>
            <a:r>
              <a:rPr lang="tr-TR" dirty="0" err="1">
                <a:solidFill>
                  <a:schemeClr val="bg2">
                    <a:lumMod val="50000"/>
                  </a:schemeClr>
                </a:solidFill>
              </a:rPr>
              <a:t>Mapping</a:t>
            </a:r>
            <a:r>
              <a:rPr lang="tr-TR" dirty="0">
                <a:solidFill>
                  <a:schemeClr val="bg2">
                    <a:lumMod val="50000"/>
                  </a:schemeClr>
                </a:solidFill>
              </a:rPr>
              <a:t> </a:t>
            </a:r>
            <a:r>
              <a:rPr lang="tr-TR" dirty="0" err="1">
                <a:solidFill>
                  <a:schemeClr val="bg2">
                    <a:lumMod val="50000"/>
                  </a:schemeClr>
                </a:solidFill>
              </a:rPr>
              <a:t>Associations</a:t>
            </a:r>
            <a:r>
              <a:rPr lang="tr-TR" dirty="0">
                <a:solidFill>
                  <a:schemeClr val="bg2">
                    <a:lumMod val="50000"/>
                  </a:schemeClr>
                </a:solidFill>
              </a:rPr>
              <a:t> of </a:t>
            </a:r>
            <a:r>
              <a:rPr lang="tr-TR" dirty="0" err="1">
                <a:solidFill>
                  <a:schemeClr val="bg2">
                    <a:lumMod val="50000"/>
                  </a:schemeClr>
                </a:solidFill>
              </a:rPr>
              <a:t>Airborne</a:t>
            </a:r>
            <a:r>
              <a:rPr lang="tr-TR" dirty="0">
                <a:solidFill>
                  <a:schemeClr val="bg2">
                    <a:lumMod val="50000"/>
                  </a:schemeClr>
                </a:solidFill>
              </a:rPr>
              <a:t> </a:t>
            </a:r>
            <a:r>
              <a:rPr lang="tr-TR" dirty="0" err="1">
                <a:solidFill>
                  <a:schemeClr val="bg2">
                    <a:lumMod val="50000"/>
                  </a:schemeClr>
                </a:solidFill>
              </a:rPr>
              <a:t>Radiometric</a:t>
            </a:r>
            <a:r>
              <a:rPr lang="tr-TR" dirty="0">
                <a:solidFill>
                  <a:schemeClr val="bg2">
                    <a:lumMod val="50000"/>
                  </a:schemeClr>
                </a:solidFill>
              </a:rPr>
              <a:t> </a:t>
            </a:r>
            <a:r>
              <a:rPr lang="tr-TR" dirty="0" err="1">
                <a:solidFill>
                  <a:schemeClr val="bg2">
                    <a:lumMod val="50000"/>
                  </a:schemeClr>
                </a:solidFill>
              </a:rPr>
              <a:t>Survey</a:t>
            </a:r>
            <a:r>
              <a:rPr lang="tr-TR" dirty="0">
                <a:solidFill>
                  <a:schemeClr val="bg2">
                    <a:lumMod val="50000"/>
                  </a:schemeClr>
                </a:solidFill>
              </a:rPr>
              <a:t> </a:t>
            </a:r>
            <a:r>
              <a:rPr lang="tr-TR" dirty="0" err="1">
                <a:solidFill>
                  <a:schemeClr val="bg2">
                    <a:lumMod val="50000"/>
                  </a:schemeClr>
                </a:solidFill>
              </a:rPr>
              <a:t>Data,David</a:t>
            </a:r>
            <a:r>
              <a:rPr lang="tr-TR" dirty="0">
                <a:solidFill>
                  <a:schemeClr val="bg2">
                    <a:lumMod val="50000"/>
                  </a:schemeClr>
                </a:solidFill>
              </a:rPr>
              <a:t> </a:t>
            </a:r>
            <a:r>
              <a:rPr lang="tr-TR" dirty="0" err="1">
                <a:solidFill>
                  <a:schemeClr val="bg2">
                    <a:lumMod val="50000"/>
                  </a:schemeClr>
                </a:solidFill>
              </a:rPr>
              <a:t>Beamish,British</a:t>
            </a:r>
            <a:r>
              <a:rPr lang="tr-TR" dirty="0">
                <a:solidFill>
                  <a:schemeClr val="bg2">
                    <a:lumMod val="50000"/>
                  </a:schemeClr>
                </a:solidFill>
              </a:rPr>
              <a:t> </a:t>
            </a:r>
            <a:r>
              <a:rPr lang="tr-TR" dirty="0" err="1">
                <a:solidFill>
                  <a:schemeClr val="bg2">
                    <a:lumMod val="50000"/>
                  </a:schemeClr>
                </a:solidFill>
              </a:rPr>
              <a:t>Geological</a:t>
            </a:r>
            <a:r>
              <a:rPr lang="tr-TR" dirty="0">
                <a:solidFill>
                  <a:schemeClr val="bg2">
                    <a:lumMod val="50000"/>
                  </a:schemeClr>
                </a:solidFill>
              </a:rPr>
              <a:t> </a:t>
            </a:r>
            <a:r>
              <a:rPr lang="tr-TR" dirty="0" err="1">
                <a:solidFill>
                  <a:schemeClr val="bg2">
                    <a:lumMod val="50000"/>
                  </a:schemeClr>
                </a:solidFill>
              </a:rPr>
              <a:t>Survey</a:t>
            </a:r>
            <a:endParaRPr lang="tr-TR" dirty="0">
              <a:solidFill>
                <a:schemeClr val="bg2">
                  <a:lumMod val="50000"/>
                </a:schemeClr>
              </a:solidFill>
            </a:endParaRPr>
          </a:p>
          <a:p>
            <a:endParaRPr lang="tr-TR" dirty="0"/>
          </a:p>
        </p:txBody>
      </p:sp>
      <p:sp>
        <p:nvSpPr>
          <p:cNvPr id="3" name="Başlık 2"/>
          <p:cNvSpPr>
            <a:spLocks noGrp="1"/>
          </p:cNvSpPr>
          <p:nvPr>
            <p:ph type="title"/>
          </p:nvPr>
        </p:nvSpPr>
        <p:spPr/>
        <p:txBody>
          <a:bodyPr>
            <a:normAutofit fontScale="90000"/>
          </a:bodyPr>
          <a:lstStyle/>
          <a:p>
            <a:r>
              <a:rPr lang="tr-TR" dirty="0"/>
              <a:t>KAYNAKÇA</a:t>
            </a:r>
            <a:br>
              <a:rPr lang="tr-TR" dirty="0"/>
            </a:br>
            <a:endParaRPr lang="tr-TR" dirty="0"/>
          </a:p>
        </p:txBody>
      </p:sp>
    </p:spTree>
    <p:extLst>
      <p:ext uri="{BB962C8B-B14F-4D97-AF65-F5344CB8AC3E}">
        <p14:creationId xmlns:p14="http://schemas.microsoft.com/office/powerpoint/2010/main" val="319903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endParaRPr lang="tr-T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522" y="188640"/>
            <a:ext cx="9144000" cy="631404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2695655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36912"/>
            <a:ext cx="6436237" cy="2913773"/>
          </a:xfrm>
        </p:spPr>
        <p:txBody>
          <a:bodyPr>
            <a:normAutofit fontScale="85000" lnSpcReduction="20000"/>
          </a:bodyPr>
          <a:lstStyle/>
          <a:p>
            <a:r>
              <a:rPr lang="tr-TR" dirty="0"/>
              <a:t>Elementlerde,  dolayısıyla mineral ve kayaçlarda fiziksel bir özellik olarak ortaya çıkan radyoaktivite, en yalın anlatımla atomun yapısındaki değişim olayı olarak tanımlanabilir.</a:t>
            </a:r>
          </a:p>
          <a:p>
            <a:endParaRPr lang="tr-TR" dirty="0"/>
          </a:p>
          <a:p>
            <a:r>
              <a:rPr lang="tr-TR" dirty="0"/>
              <a:t>Radyometrik ölçümler, yeryüzü içerisindeki radyoaktif izotopların çürümesi sonucu ortaya çıkan gamma ışınlarını ölçer . Bu radyoaktif elementler toryum, uranyum, potasyum ve bunların </a:t>
            </a:r>
            <a:r>
              <a:rPr lang="tr-TR" dirty="0" err="1"/>
              <a:t>izotroplarıdır</a:t>
            </a:r>
            <a:r>
              <a:rPr lang="tr-TR" dirty="0"/>
              <a:t> .Dünyada radyometrik yöntemlerin gelişmesi sonucu ülkeler nükleer enerjiye önem vermişlerdir.</a:t>
            </a:r>
          </a:p>
          <a:p>
            <a:endParaRPr lang="tr-TR" dirty="0"/>
          </a:p>
        </p:txBody>
      </p:sp>
      <p:sp>
        <p:nvSpPr>
          <p:cNvPr id="2" name="Başlık 1"/>
          <p:cNvSpPr>
            <a:spLocks noGrp="1"/>
          </p:cNvSpPr>
          <p:nvPr>
            <p:ph type="title"/>
          </p:nvPr>
        </p:nvSpPr>
        <p:spPr/>
        <p:txBody>
          <a:bodyPr/>
          <a:lstStyle/>
          <a:p>
            <a:r>
              <a:rPr lang="tr-TR" dirty="0" smtClean="0"/>
              <a:t>GİRİŞ</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980" y="4437112"/>
            <a:ext cx="243205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349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tassium uranium thoriu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38" y="116632"/>
            <a:ext cx="8784976" cy="658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914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060848"/>
            <a:ext cx="7920880" cy="3450696"/>
          </a:xfrm>
        </p:spPr>
        <p:txBody>
          <a:bodyPr/>
          <a:lstStyle/>
          <a:p>
            <a:endParaRPr lang="tr-TR" sz="2000" b="1" dirty="0" smtClean="0"/>
          </a:p>
          <a:p>
            <a:r>
              <a:rPr lang="tr-TR" sz="1800" b="1" dirty="0" err="1" smtClean="0"/>
              <a:t>Geiger-Müller</a:t>
            </a:r>
            <a:r>
              <a:rPr lang="tr-TR" sz="1800" b="1" dirty="0" smtClean="0"/>
              <a:t> Sayacı: </a:t>
            </a:r>
            <a:r>
              <a:rPr lang="tr-TR" sz="1800" dirty="0" err="1" smtClean="0"/>
              <a:t>Geiger-Müller</a:t>
            </a:r>
            <a:r>
              <a:rPr lang="tr-TR" sz="1800" dirty="0" smtClean="0"/>
              <a:t> </a:t>
            </a:r>
            <a:r>
              <a:rPr lang="tr-TR" sz="1800" dirty="0"/>
              <a:t>sayaçları öncelikle beta parçacıklarına duyarlı aletler olup genellikle yerden radyometrik etütlerde kullanılmışlardır. 1920’li yıllarda yapımına başlanan bu aletler iyon odası aletine benzerler. İnce duvarlı silindirik bir tüp bu aletlerin de ana parçasını oluşturmaktadır.</a:t>
            </a:r>
          </a:p>
          <a:p>
            <a:endParaRPr lang="tr-TR" dirty="0"/>
          </a:p>
        </p:txBody>
      </p:sp>
      <p:pic>
        <p:nvPicPr>
          <p:cNvPr id="4" name="Resim 3" descr="https://nenedir.com.tr/wp-content/uploads/2010/01/4AZ_Geiger_Muller_sayaci.jpg"/>
          <p:cNvPicPr/>
          <p:nvPr/>
        </p:nvPicPr>
        <p:blipFill>
          <a:blip r:embed="rId2">
            <a:extLst>
              <a:ext uri="{28A0092B-C50C-407E-A947-70E740481C1C}">
                <a14:useLocalDpi xmlns:a14="http://schemas.microsoft.com/office/drawing/2010/main" val="0"/>
              </a:ext>
            </a:extLst>
          </a:blip>
          <a:srcRect/>
          <a:stretch>
            <a:fillRect/>
          </a:stretch>
        </p:blipFill>
        <p:spPr bwMode="auto">
          <a:xfrm>
            <a:off x="1977667" y="3861048"/>
            <a:ext cx="5143500" cy="2667000"/>
          </a:xfrm>
          <a:prstGeom prst="rect">
            <a:avLst/>
          </a:prstGeom>
          <a:noFill/>
          <a:ln>
            <a:noFill/>
          </a:ln>
        </p:spPr>
      </p:pic>
      <p:sp>
        <p:nvSpPr>
          <p:cNvPr id="5" name="Başlık 2"/>
          <p:cNvSpPr>
            <a:spLocks noGrp="1"/>
          </p:cNvSpPr>
          <p:nvPr>
            <p:ph type="title"/>
          </p:nvPr>
        </p:nvSpPr>
        <p:spPr>
          <a:xfrm>
            <a:off x="457200" y="338328"/>
            <a:ext cx="8229600" cy="1252728"/>
          </a:xfrm>
        </p:spPr>
        <p:txBody>
          <a:bodyPr>
            <a:normAutofit/>
          </a:bodyPr>
          <a:lstStyle/>
          <a:p>
            <a:r>
              <a:rPr lang="tr-TR" dirty="0" smtClean="0"/>
              <a:t>RADYASYON ÖLÇÜM ALETLERİ</a:t>
            </a:r>
            <a:endParaRPr lang="tr-TR" dirty="0"/>
          </a:p>
        </p:txBody>
      </p:sp>
    </p:spTree>
    <p:extLst>
      <p:ext uri="{BB962C8B-B14F-4D97-AF65-F5344CB8AC3E}">
        <p14:creationId xmlns:p14="http://schemas.microsoft.com/office/powerpoint/2010/main" val="167901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3" y="2564904"/>
            <a:ext cx="5472608" cy="3450696"/>
          </a:xfrm>
        </p:spPr>
        <p:txBody>
          <a:bodyPr/>
          <a:lstStyle/>
          <a:p>
            <a:pPr marL="0" indent="0">
              <a:buNone/>
            </a:pPr>
            <a:r>
              <a:rPr lang="tr-TR" sz="2000" b="1" dirty="0"/>
              <a:t>İyon Odası: </a:t>
            </a:r>
            <a:r>
              <a:rPr lang="tr-TR" sz="2000" dirty="0"/>
              <a:t>Radyoaktivite ölçme aletlerinin en eskisi iyon odasıdır. Halen zaman zaman kuyu ölçülerinde nötron </a:t>
            </a:r>
            <a:r>
              <a:rPr lang="tr-TR" sz="2000" dirty="0" err="1"/>
              <a:t>logu</a:t>
            </a:r>
            <a:r>
              <a:rPr lang="tr-TR" sz="2000" dirty="0"/>
              <a:t> almakta kullanılmaktadır. Temel ilke olarak </a:t>
            </a:r>
            <a:r>
              <a:rPr lang="tr-TR" sz="2000" dirty="0" err="1"/>
              <a:t>Geiger-Müller</a:t>
            </a:r>
            <a:r>
              <a:rPr lang="tr-TR" sz="2000" dirty="0"/>
              <a:t> sayacına benzeyen bu aletler, genellikle içinde BF3 gazı bulunan, ince metal duvarları kadmiyumla kaplanmış, ortasında ince bir çubuk bulunan bir tüpten ibarettirler.</a:t>
            </a:r>
          </a:p>
          <a:p>
            <a:pPr marL="0" indent="0">
              <a:buNone/>
            </a:pPr>
            <a:endParaRPr lang="tr-TR" sz="2000" b="1" dirty="0" smtClean="0"/>
          </a:p>
          <a:p>
            <a:endParaRPr lang="tr-TR" dirty="0"/>
          </a:p>
        </p:txBody>
      </p:sp>
      <p:sp>
        <p:nvSpPr>
          <p:cNvPr id="4" name="Başlık 3"/>
          <p:cNvSpPr>
            <a:spLocks noGrp="1"/>
          </p:cNvSpPr>
          <p:nvPr>
            <p:ph type="title"/>
          </p:nvPr>
        </p:nvSpPr>
        <p:spPr/>
        <p:txBody>
          <a:bodyPr/>
          <a:lstStyle/>
          <a:p>
            <a:r>
              <a:rPr lang="tr-TR" b="1" dirty="0"/>
              <a:t>İyon </a:t>
            </a:r>
            <a:r>
              <a:rPr lang="tr-TR" b="1" dirty="0" smtClean="0"/>
              <a:t>Odası</a:t>
            </a: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101" y="2852936"/>
            <a:ext cx="374777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22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b="1" dirty="0" err="1"/>
              <a:t>Sintilometre</a:t>
            </a:r>
            <a:endParaRPr lang="tr-TR" dirty="0"/>
          </a:p>
        </p:txBody>
      </p:sp>
      <p:sp>
        <p:nvSpPr>
          <p:cNvPr id="2" name="İçerik Yer Tutucusu 1"/>
          <p:cNvSpPr>
            <a:spLocks noGrp="1"/>
          </p:cNvSpPr>
          <p:nvPr>
            <p:ph sz="quarter" idx="13"/>
          </p:nvPr>
        </p:nvSpPr>
        <p:spPr>
          <a:xfrm>
            <a:off x="323528" y="2636912"/>
            <a:ext cx="4752528" cy="3600400"/>
          </a:xfrm>
        </p:spPr>
        <p:txBody>
          <a:bodyPr>
            <a:normAutofit/>
          </a:bodyPr>
          <a:lstStyle/>
          <a:p>
            <a:r>
              <a:rPr lang="tr-TR" sz="2000" dirty="0" err="1" smtClean="0"/>
              <a:t>Sintilometrelerin</a:t>
            </a:r>
            <a:r>
              <a:rPr lang="tr-TR" sz="2000" dirty="0" smtClean="0"/>
              <a:t> </a:t>
            </a:r>
            <a:r>
              <a:rPr lang="tr-TR" sz="2000" dirty="0"/>
              <a:t>çalışma ilkesi, atomun bölünmesi esnasında ortaya çıkan Gamma ışınlarının bazı </a:t>
            </a:r>
            <a:r>
              <a:rPr lang="tr-TR" sz="2000" dirty="0" err="1"/>
              <a:t>kristalen</a:t>
            </a:r>
            <a:r>
              <a:rPr lang="tr-TR" sz="2000" dirty="0"/>
              <a:t> madde ve kimyasal bileşiklerde meydana getirdiği ışıma olayı esasına dayanır. 1940’ </a:t>
            </a:r>
            <a:r>
              <a:rPr lang="tr-TR" sz="2000" dirty="0" err="1"/>
              <a:t>lı</a:t>
            </a:r>
            <a:r>
              <a:rPr lang="tr-TR" sz="2000" dirty="0"/>
              <a:t> yılların başlarında jeolojik haritalama amaçlı olarak kullanılmaya başlayan </a:t>
            </a:r>
            <a:r>
              <a:rPr lang="tr-TR" sz="2000" dirty="0" err="1"/>
              <a:t>sintilometreler</a:t>
            </a:r>
            <a:r>
              <a:rPr lang="tr-TR" sz="2000" dirty="0"/>
              <a:t>, 1940’ </a:t>
            </a:r>
            <a:r>
              <a:rPr lang="tr-TR" sz="2000" dirty="0" err="1"/>
              <a:t>lı</a:t>
            </a:r>
            <a:r>
              <a:rPr lang="tr-TR" sz="2000" dirty="0"/>
              <a:t> yılların sonlarına doğru da uçaklara yerleştirilerek havadan jeofizik etütlerde kullanılmaya başlanmıştır.</a:t>
            </a:r>
          </a:p>
          <a:p>
            <a:endParaRPr lang="tr-TR" dirty="0"/>
          </a:p>
        </p:txBody>
      </p:sp>
      <p:pic>
        <p:nvPicPr>
          <p:cNvPr id="4" name="Resim 3" descr="https://i.ytimg.com/vi/IXjmiNJGmO4/maxresdefault.jpg"/>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36912"/>
            <a:ext cx="3456384" cy="3600400"/>
          </a:xfrm>
          <a:prstGeom prst="rect">
            <a:avLst/>
          </a:prstGeom>
          <a:noFill/>
          <a:ln>
            <a:noFill/>
          </a:ln>
        </p:spPr>
      </p:pic>
    </p:spTree>
    <p:extLst>
      <p:ext uri="{BB962C8B-B14F-4D97-AF65-F5344CB8AC3E}">
        <p14:creationId xmlns:p14="http://schemas.microsoft.com/office/powerpoint/2010/main" val="701283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24031" y="2492896"/>
            <a:ext cx="5760640" cy="3921885"/>
          </a:xfrm>
        </p:spPr>
        <p:txBody>
          <a:bodyPr>
            <a:normAutofit fontScale="70000" lnSpcReduction="20000"/>
          </a:bodyPr>
          <a:lstStyle/>
          <a:p>
            <a:r>
              <a:rPr lang="tr-TR" sz="2900" dirty="0" err="1"/>
              <a:t>Sintilometrelerin</a:t>
            </a:r>
            <a:r>
              <a:rPr lang="tr-TR" sz="2900" dirty="0"/>
              <a:t> elektronik olarak daha gelişmiş bir şekli olan spektrometrelerin jeofizik </a:t>
            </a:r>
            <a:r>
              <a:rPr lang="tr-TR" sz="2900" dirty="0" err="1"/>
              <a:t>etüdlerde</a:t>
            </a:r>
            <a:r>
              <a:rPr lang="tr-TR" sz="2900" dirty="0"/>
              <a:t> ilk kullanılmaya başlandığı yıllar 1960’ </a:t>
            </a:r>
            <a:r>
              <a:rPr lang="tr-TR" sz="2900" dirty="0" err="1"/>
              <a:t>lı</a:t>
            </a:r>
            <a:r>
              <a:rPr lang="tr-TR" sz="2900" dirty="0"/>
              <a:t> yılların başlarıdır. Kristal ve ona bitişik bir PMT’ den oluşan algılayıcı bölümleri, </a:t>
            </a:r>
            <a:r>
              <a:rPr lang="tr-TR" sz="2900" dirty="0" err="1"/>
              <a:t>sintilometrelerden</a:t>
            </a:r>
            <a:r>
              <a:rPr lang="tr-TR" sz="2900" dirty="0"/>
              <a:t> tek farkı, sinyalleri şiddetlerine göre dilimleyip </a:t>
            </a:r>
            <a:r>
              <a:rPr lang="tr-TR" sz="2900" dirty="0" err="1"/>
              <a:t>ayrımlayan</a:t>
            </a:r>
            <a:r>
              <a:rPr lang="tr-TR" sz="2900" dirty="0"/>
              <a:t> elektronik birimlere sahip olmalarıdır</a:t>
            </a:r>
            <a:r>
              <a:rPr lang="tr-TR" sz="2900" dirty="0" smtClean="0"/>
              <a:t>.</a:t>
            </a:r>
          </a:p>
          <a:p>
            <a:endParaRPr lang="tr-TR" sz="2900" dirty="0"/>
          </a:p>
          <a:p>
            <a:r>
              <a:rPr lang="tr-TR" sz="2900" dirty="0"/>
              <a:t>Bir spektrometreye gelen sinyaller alt ve üst enerji düzeyleri önceden belirlenmiş kanallara veya pencerelere yönlendirilirler. Gamma ışın spektrometresi literatüründe, ya enerji aralığı çok geniş kanallara pencere denir, ya da birden fazla kanalın bir araya gelmesinden oluşan enerji aralığına pencere denir.</a:t>
            </a:r>
          </a:p>
          <a:p>
            <a:endParaRPr lang="tr-TR" dirty="0"/>
          </a:p>
        </p:txBody>
      </p:sp>
      <p:sp>
        <p:nvSpPr>
          <p:cNvPr id="3" name="Başlık 2"/>
          <p:cNvSpPr>
            <a:spLocks noGrp="1"/>
          </p:cNvSpPr>
          <p:nvPr>
            <p:ph type="title"/>
          </p:nvPr>
        </p:nvSpPr>
        <p:spPr/>
        <p:txBody>
          <a:bodyPr/>
          <a:lstStyle/>
          <a:p>
            <a:r>
              <a:rPr lang="tr-TR" dirty="0" smtClean="0"/>
              <a:t>SPEKTROMETRE</a:t>
            </a:r>
            <a:endParaRPr lang="tr-T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077072"/>
            <a:ext cx="268706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362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564904"/>
            <a:ext cx="7408333" cy="3450696"/>
          </a:xfrm>
        </p:spPr>
        <p:txBody>
          <a:bodyPr/>
          <a:lstStyle/>
          <a:p>
            <a:pPr marL="0" indent="0">
              <a:buNone/>
            </a:pPr>
            <a:endParaRPr lang="tr-TR" dirty="0"/>
          </a:p>
          <a:p>
            <a:pPr marL="0" indent="0">
              <a:buNone/>
            </a:pPr>
            <a:endParaRPr lang="tr-TR" dirty="0"/>
          </a:p>
          <a:p>
            <a:r>
              <a:rPr lang="tr-TR" dirty="0" smtClean="0"/>
              <a:t>HAVADAN RADYOMETRİK </a:t>
            </a:r>
          </a:p>
          <a:p>
            <a:endParaRPr lang="tr-TR" dirty="0"/>
          </a:p>
          <a:p>
            <a:endParaRPr lang="tr-TR" dirty="0" smtClean="0"/>
          </a:p>
          <a:p>
            <a:r>
              <a:rPr lang="tr-TR" dirty="0" smtClean="0"/>
              <a:t>YERDEN RADYOMETRİK </a:t>
            </a:r>
            <a:endParaRPr lang="tr-TR" dirty="0"/>
          </a:p>
        </p:txBody>
      </p:sp>
      <p:sp>
        <p:nvSpPr>
          <p:cNvPr id="3" name="Başlık 2"/>
          <p:cNvSpPr>
            <a:spLocks noGrp="1"/>
          </p:cNvSpPr>
          <p:nvPr>
            <p:ph type="title"/>
          </p:nvPr>
        </p:nvSpPr>
        <p:spPr/>
        <p:txBody>
          <a:bodyPr/>
          <a:lstStyle/>
          <a:p>
            <a:r>
              <a:rPr lang="tr-TR" dirty="0" smtClean="0"/>
              <a:t>VERİ TOPLAMA TEKNİKLERİ</a:t>
            </a:r>
            <a:endParaRPr lang="tr-TR" dirty="0"/>
          </a:p>
        </p:txBody>
      </p:sp>
    </p:spTree>
    <p:extLst>
      <p:ext uri="{BB962C8B-B14F-4D97-AF65-F5344CB8AC3E}">
        <p14:creationId xmlns:p14="http://schemas.microsoft.com/office/powerpoint/2010/main" val="20502015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196</TotalTime>
  <Words>653</Words>
  <Application>Microsoft Office PowerPoint</Application>
  <PresentationFormat>Ekran Gösterisi (4:3)</PresentationFormat>
  <Paragraphs>76</Paragraphs>
  <Slides>26</Slides>
  <Notes>2</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Dalga Biçimi</vt:lpstr>
      <vt:lpstr>JFM403 JEOFİZİKTE VERİ ANALİZİ VE SUNUMU RADYOMETRİK YÖNTEMLER</vt:lpstr>
      <vt:lpstr>Bu Sunumda Nelerden Bahsedeceğiz?</vt:lpstr>
      <vt:lpstr>GİRİŞ</vt:lpstr>
      <vt:lpstr>PowerPoint Sunusu</vt:lpstr>
      <vt:lpstr>RADYASYON ÖLÇÜM ALETLERİ</vt:lpstr>
      <vt:lpstr>İyon Odası</vt:lpstr>
      <vt:lpstr>Sintilometre</vt:lpstr>
      <vt:lpstr>SPEKTROMETRE</vt:lpstr>
      <vt:lpstr>VERİ TOPLAMA TEKNİKLERİ</vt:lpstr>
      <vt:lpstr>PowerPoint Sunusu</vt:lpstr>
      <vt:lpstr>HAVADAN RADYOMETRİK  </vt:lpstr>
      <vt:lpstr>YERDEN RADYOMETRİK  </vt:lpstr>
      <vt:lpstr>RADYOMETRİK YÖNTEM UYGULAMA ALANLARI</vt:lpstr>
      <vt:lpstr>HAVADAN RADYOMETRİK ETÜT VERİSİNİN YORUMUNDA GÖZÖNÜNE ALINACAK ETKENLER </vt:lpstr>
      <vt:lpstr>PowerPoint Sunusu</vt:lpstr>
      <vt:lpstr>YERDEN YAPILAN GAMMA IŞIN SPEKTROMETRİSİ ETÜTLERİ </vt:lpstr>
      <vt:lpstr>PowerPoint Sunusu</vt:lpstr>
      <vt:lpstr>RADYOMETRİK YÖNTEMLERLE YAPILMIŞ ÇEŞİTLİ ÇALIŞMALAR</vt:lpstr>
      <vt:lpstr>AVUSTRALYA KITASININ ARAŞTIRILMASI</vt:lpstr>
      <vt:lpstr>PowerPoint Sunusu</vt:lpstr>
      <vt:lpstr>ÇEK CUMHURİYETİ RADYOMETRİK HARİTASININ YENİDEN DÜZENLENMESİ</vt:lpstr>
      <vt:lpstr>PowerPoint Sunusu</vt:lpstr>
      <vt:lpstr>BİRLEŞİK KRALLIK’TA TOPRAK KARBON STOKLARININ DEĞERLENDİRİLMESİ </vt:lpstr>
      <vt:lpstr>PowerPoint Sunusu</vt:lpstr>
      <vt:lpstr>KAYNAKÇA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B1-HOCA</dc:creator>
  <cp:lastModifiedBy>user</cp:lastModifiedBy>
  <cp:revision>22</cp:revision>
  <dcterms:created xsi:type="dcterms:W3CDTF">2017-12-19T14:35:42Z</dcterms:created>
  <dcterms:modified xsi:type="dcterms:W3CDTF">2017-12-20T22:26:51Z</dcterms:modified>
</cp:coreProperties>
</file>