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8" r:id="rId3"/>
    <p:sldId id="259" r:id="rId4"/>
    <p:sldId id="260" r:id="rId5"/>
    <p:sldId id="261" r:id="rId6"/>
    <p:sldId id="284" r:id="rId7"/>
    <p:sldId id="283" r:id="rId8"/>
    <p:sldId id="282" r:id="rId9"/>
    <p:sldId id="281" r:id="rId10"/>
    <p:sldId id="285" r:id="rId11"/>
    <p:sldId id="265" r:id="rId12"/>
    <p:sldId id="266" r:id="rId13"/>
    <p:sldId id="267" r:id="rId14"/>
    <p:sldId id="268" r:id="rId15"/>
    <p:sldId id="269" r:id="rId16"/>
    <p:sldId id="277" r:id="rId17"/>
    <p:sldId id="272" r:id="rId18"/>
    <p:sldId id="271" r:id="rId19"/>
    <p:sldId id="274" r:id="rId20"/>
    <p:sldId id="273" r:id="rId21"/>
    <p:sldId id="276" r:id="rId22"/>
    <p:sldId id="278" r:id="rId23"/>
    <p:sldId id="279" r:id="rId2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B11FC291-FA99-4F81-A689-AF5AFA88B26E}" type="datetimeFigureOut">
              <a:rPr lang="tr-TR" smtClean="0"/>
              <a:t>10.05.2020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8663D06-CA48-4D6C-B853-D40077C957D9}" type="slidenum">
              <a:rPr lang="tr-TR" smtClean="0"/>
              <a:t>‹#›</a:t>
            </a:fld>
            <a:endParaRPr lang="tr-TR"/>
          </a:p>
        </p:txBody>
      </p:sp>
    </p:spTree>
    <p:extLst>
      <p:ext uri="{BB962C8B-B14F-4D97-AF65-F5344CB8AC3E}">
        <p14:creationId xmlns:p14="http://schemas.microsoft.com/office/powerpoint/2010/main" val="1074895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11FC291-FA99-4F81-A689-AF5AFA88B26E}" type="datetimeFigureOut">
              <a:rPr lang="tr-TR" smtClean="0"/>
              <a:t>10.05.2020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8663D06-CA48-4D6C-B853-D40077C957D9}" type="slidenum">
              <a:rPr lang="tr-TR" smtClean="0"/>
              <a:t>‹#›</a:t>
            </a:fld>
            <a:endParaRPr lang="tr-TR"/>
          </a:p>
        </p:txBody>
      </p:sp>
    </p:spTree>
    <p:extLst>
      <p:ext uri="{BB962C8B-B14F-4D97-AF65-F5344CB8AC3E}">
        <p14:creationId xmlns:p14="http://schemas.microsoft.com/office/powerpoint/2010/main" val="1813301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11FC291-FA99-4F81-A689-AF5AFA88B26E}" type="datetimeFigureOut">
              <a:rPr lang="tr-TR" smtClean="0"/>
              <a:t>10.05.2020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8663D06-CA48-4D6C-B853-D40077C957D9}" type="slidenum">
              <a:rPr lang="tr-TR" smtClean="0"/>
              <a:t>‹#›</a:t>
            </a:fld>
            <a:endParaRPr lang="tr-TR"/>
          </a:p>
        </p:txBody>
      </p:sp>
    </p:spTree>
    <p:extLst>
      <p:ext uri="{BB962C8B-B14F-4D97-AF65-F5344CB8AC3E}">
        <p14:creationId xmlns:p14="http://schemas.microsoft.com/office/powerpoint/2010/main" val="2740728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11FC291-FA99-4F81-A689-AF5AFA88B26E}" type="datetimeFigureOut">
              <a:rPr lang="tr-TR" smtClean="0"/>
              <a:t>10.05.2020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8663D06-CA48-4D6C-B853-D40077C957D9}" type="slidenum">
              <a:rPr lang="tr-TR" smtClean="0"/>
              <a:t>‹#›</a:t>
            </a:fld>
            <a:endParaRPr lang="tr-TR"/>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38308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11FC291-FA99-4F81-A689-AF5AFA88B26E}" type="datetimeFigureOut">
              <a:rPr lang="tr-TR" smtClean="0"/>
              <a:t>10.05.2020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8663D06-CA48-4D6C-B853-D40077C957D9}" type="slidenum">
              <a:rPr lang="tr-TR" smtClean="0"/>
              <a:t>‹#›</a:t>
            </a:fld>
            <a:endParaRPr lang="tr-TR"/>
          </a:p>
        </p:txBody>
      </p:sp>
    </p:spTree>
    <p:extLst>
      <p:ext uri="{BB962C8B-B14F-4D97-AF65-F5344CB8AC3E}">
        <p14:creationId xmlns:p14="http://schemas.microsoft.com/office/powerpoint/2010/main" val="16469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B11FC291-FA99-4F81-A689-AF5AFA88B26E}" type="datetimeFigureOut">
              <a:rPr lang="tr-TR" smtClean="0"/>
              <a:t>10.05.2020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8663D06-CA48-4D6C-B853-D40077C957D9}" type="slidenum">
              <a:rPr lang="tr-TR" smtClean="0"/>
              <a:t>‹#›</a:t>
            </a:fld>
            <a:endParaRPr lang="tr-TR"/>
          </a:p>
        </p:txBody>
      </p:sp>
    </p:spTree>
    <p:extLst>
      <p:ext uri="{BB962C8B-B14F-4D97-AF65-F5344CB8AC3E}">
        <p14:creationId xmlns:p14="http://schemas.microsoft.com/office/powerpoint/2010/main" val="3310826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B11FC291-FA99-4F81-A689-AF5AFA88B26E}" type="datetimeFigureOut">
              <a:rPr lang="tr-TR" smtClean="0"/>
              <a:t>10.05.2020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8663D06-CA48-4D6C-B853-D40077C957D9}" type="slidenum">
              <a:rPr lang="tr-TR" smtClean="0"/>
              <a:t>‹#›</a:t>
            </a:fld>
            <a:endParaRPr lang="tr-TR"/>
          </a:p>
        </p:txBody>
      </p:sp>
    </p:spTree>
    <p:extLst>
      <p:ext uri="{BB962C8B-B14F-4D97-AF65-F5344CB8AC3E}">
        <p14:creationId xmlns:p14="http://schemas.microsoft.com/office/powerpoint/2010/main" val="18849690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11FC291-FA99-4F81-A689-AF5AFA88B26E}" type="datetimeFigureOut">
              <a:rPr lang="tr-TR" smtClean="0"/>
              <a:t>10.05.2020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8663D06-CA48-4D6C-B853-D40077C957D9}" type="slidenum">
              <a:rPr lang="tr-TR" smtClean="0"/>
              <a:t>‹#›</a:t>
            </a:fld>
            <a:endParaRPr lang="tr-TR"/>
          </a:p>
        </p:txBody>
      </p:sp>
    </p:spTree>
    <p:extLst>
      <p:ext uri="{BB962C8B-B14F-4D97-AF65-F5344CB8AC3E}">
        <p14:creationId xmlns:p14="http://schemas.microsoft.com/office/powerpoint/2010/main" val="3964190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11FC291-FA99-4F81-A689-AF5AFA88B26E}" type="datetimeFigureOut">
              <a:rPr lang="tr-TR" smtClean="0"/>
              <a:t>10.05.2020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8663D06-CA48-4D6C-B853-D40077C957D9}" type="slidenum">
              <a:rPr lang="tr-TR" smtClean="0"/>
              <a:t>‹#›</a:t>
            </a:fld>
            <a:endParaRPr lang="tr-TR"/>
          </a:p>
        </p:txBody>
      </p:sp>
    </p:spTree>
    <p:extLst>
      <p:ext uri="{BB962C8B-B14F-4D97-AF65-F5344CB8AC3E}">
        <p14:creationId xmlns:p14="http://schemas.microsoft.com/office/powerpoint/2010/main" val="968658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11FC291-FA99-4F81-A689-AF5AFA88B26E}" type="datetimeFigureOut">
              <a:rPr lang="tr-TR" smtClean="0"/>
              <a:t>10.05.2020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8663D06-CA48-4D6C-B853-D40077C957D9}" type="slidenum">
              <a:rPr lang="tr-TR" smtClean="0"/>
              <a:t>‹#›</a:t>
            </a:fld>
            <a:endParaRPr lang="tr-TR"/>
          </a:p>
        </p:txBody>
      </p:sp>
    </p:spTree>
    <p:extLst>
      <p:ext uri="{BB962C8B-B14F-4D97-AF65-F5344CB8AC3E}">
        <p14:creationId xmlns:p14="http://schemas.microsoft.com/office/powerpoint/2010/main" val="3641597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11FC291-FA99-4F81-A689-AF5AFA88B26E}" type="datetimeFigureOut">
              <a:rPr lang="tr-TR" smtClean="0"/>
              <a:t>10.05.2020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8663D06-CA48-4D6C-B853-D40077C957D9}" type="slidenum">
              <a:rPr lang="tr-TR" smtClean="0"/>
              <a:t>‹#›</a:t>
            </a:fld>
            <a:endParaRPr lang="tr-TR"/>
          </a:p>
        </p:txBody>
      </p:sp>
    </p:spTree>
    <p:extLst>
      <p:ext uri="{BB962C8B-B14F-4D97-AF65-F5344CB8AC3E}">
        <p14:creationId xmlns:p14="http://schemas.microsoft.com/office/powerpoint/2010/main" val="1110526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11FC291-FA99-4F81-A689-AF5AFA88B26E}" type="datetimeFigureOut">
              <a:rPr lang="tr-TR" smtClean="0"/>
              <a:t>10.05.2020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8663D06-CA48-4D6C-B853-D40077C957D9}" type="slidenum">
              <a:rPr lang="tr-TR" smtClean="0"/>
              <a:t>‹#›</a:t>
            </a:fld>
            <a:endParaRPr lang="tr-TR"/>
          </a:p>
        </p:txBody>
      </p:sp>
    </p:spTree>
    <p:extLst>
      <p:ext uri="{BB962C8B-B14F-4D97-AF65-F5344CB8AC3E}">
        <p14:creationId xmlns:p14="http://schemas.microsoft.com/office/powerpoint/2010/main" val="1483839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1FC291-FA99-4F81-A689-AF5AFA88B26E}" type="datetimeFigureOut">
              <a:rPr lang="tr-TR" smtClean="0"/>
              <a:t>10.05.2020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8663D06-CA48-4D6C-B853-D40077C957D9}" type="slidenum">
              <a:rPr lang="tr-TR" smtClean="0"/>
              <a:t>‹#›</a:t>
            </a:fld>
            <a:endParaRPr lang="tr-TR"/>
          </a:p>
        </p:txBody>
      </p:sp>
    </p:spTree>
    <p:extLst>
      <p:ext uri="{BB962C8B-B14F-4D97-AF65-F5344CB8AC3E}">
        <p14:creationId xmlns:p14="http://schemas.microsoft.com/office/powerpoint/2010/main" val="2369632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11FC291-FA99-4F81-A689-AF5AFA88B26E}" type="datetimeFigureOut">
              <a:rPr lang="tr-TR" smtClean="0"/>
              <a:t>10.05.2020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8663D06-CA48-4D6C-B853-D40077C957D9}" type="slidenum">
              <a:rPr lang="tr-TR" smtClean="0"/>
              <a:t>‹#›</a:t>
            </a:fld>
            <a:endParaRPr lang="tr-TR"/>
          </a:p>
        </p:txBody>
      </p:sp>
    </p:spTree>
    <p:extLst>
      <p:ext uri="{BB962C8B-B14F-4D97-AF65-F5344CB8AC3E}">
        <p14:creationId xmlns:p14="http://schemas.microsoft.com/office/powerpoint/2010/main" val="2507440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1FC291-FA99-4F81-A689-AF5AFA88B26E}" type="datetimeFigureOut">
              <a:rPr lang="tr-TR" smtClean="0"/>
              <a:t>10.05.2020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8663D06-CA48-4D6C-B853-D40077C957D9}" type="slidenum">
              <a:rPr lang="tr-TR" smtClean="0"/>
              <a:t>‹#›</a:t>
            </a:fld>
            <a:endParaRPr lang="tr-TR"/>
          </a:p>
        </p:txBody>
      </p:sp>
    </p:spTree>
    <p:extLst>
      <p:ext uri="{BB962C8B-B14F-4D97-AF65-F5344CB8AC3E}">
        <p14:creationId xmlns:p14="http://schemas.microsoft.com/office/powerpoint/2010/main" val="3811963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11FC291-FA99-4F81-A689-AF5AFA88B26E}" type="datetimeFigureOut">
              <a:rPr lang="tr-TR" smtClean="0"/>
              <a:t>10.05.2020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8663D06-CA48-4D6C-B853-D40077C957D9}" type="slidenum">
              <a:rPr lang="tr-TR" smtClean="0"/>
              <a:t>‹#›</a:t>
            </a:fld>
            <a:endParaRPr lang="tr-TR"/>
          </a:p>
        </p:txBody>
      </p:sp>
    </p:spTree>
    <p:extLst>
      <p:ext uri="{BB962C8B-B14F-4D97-AF65-F5344CB8AC3E}">
        <p14:creationId xmlns:p14="http://schemas.microsoft.com/office/powerpoint/2010/main" val="1669551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11FC291-FA99-4F81-A689-AF5AFA88B26E}" type="datetimeFigureOut">
              <a:rPr lang="tr-TR" smtClean="0"/>
              <a:t>10.05.2020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8663D06-CA48-4D6C-B853-D40077C957D9}" type="slidenum">
              <a:rPr lang="tr-TR" smtClean="0"/>
              <a:t>‹#›</a:t>
            </a:fld>
            <a:endParaRPr lang="tr-TR"/>
          </a:p>
        </p:txBody>
      </p:sp>
    </p:spTree>
    <p:extLst>
      <p:ext uri="{BB962C8B-B14F-4D97-AF65-F5344CB8AC3E}">
        <p14:creationId xmlns:p14="http://schemas.microsoft.com/office/powerpoint/2010/main" val="2830595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B11FC291-FA99-4F81-A689-AF5AFA88B26E}" type="datetimeFigureOut">
              <a:rPr lang="tr-TR" smtClean="0"/>
              <a:t>10.05.2020</a:t>
            </a:fld>
            <a:endParaRPr lang="tr-T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tr-T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C8663D06-CA48-4D6C-B853-D40077C957D9}" type="slidenum">
              <a:rPr lang="tr-TR" smtClean="0"/>
              <a:t>‹#›</a:t>
            </a:fld>
            <a:endParaRPr lang="tr-TR"/>
          </a:p>
        </p:txBody>
      </p:sp>
    </p:spTree>
    <p:extLst>
      <p:ext uri="{BB962C8B-B14F-4D97-AF65-F5344CB8AC3E}">
        <p14:creationId xmlns:p14="http://schemas.microsoft.com/office/powerpoint/2010/main" val="2843171005"/>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14.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9.png"/><Relationship Id="rId5" Type="http://schemas.microsoft.com/office/2007/relationships/hdphoto" Target="../media/hdphoto13.wdp"/><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8" Type="http://schemas.microsoft.com/office/2007/relationships/hdphoto" Target="../media/hdphoto16.wdp"/><Relationship Id="rId3" Type="http://schemas.microsoft.com/office/2007/relationships/hdphoto" Target="../media/hdphoto1.wdp"/><Relationship Id="rId7" Type="http://schemas.openxmlformats.org/officeDocument/2006/relationships/image" Target="../media/image4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1.png"/><Relationship Id="rId11" Type="http://schemas.openxmlformats.org/officeDocument/2006/relationships/image" Target="../media/image45.png"/><Relationship Id="rId5" Type="http://schemas.microsoft.com/office/2007/relationships/hdphoto" Target="../media/hdphoto15.wdp"/><Relationship Id="rId10" Type="http://schemas.openxmlformats.org/officeDocument/2006/relationships/image" Target="../media/image44.png"/><Relationship Id="rId4" Type="http://schemas.openxmlformats.org/officeDocument/2006/relationships/image" Target="../media/image40.png"/><Relationship Id="rId9" Type="http://schemas.openxmlformats.org/officeDocument/2006/relationships/image" Target="../media/image43.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8.png"/><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17.wdp"/><Relationship Id="rId5" Type="http://schemas.openxmlformats.org/officeDocument/2006/relationships/image" Target="../media/image47.png"/><Relationship Id="rId4" Type="http://schemas.openxmlformats.org/officeDocument/2006/relationships/image" Target="../media/image46.png"/></Relationships>
</file>

<file path=ppt/slides/_rels/slide14.xml.rels><?xml version="1.0" encoding="UTF-8" standalone="yes"?>
<Relationships xmlns="http://schemas.openxmlformats.org/package/2006/relationships"><Relationship Id="rId8" Type="http://schemas.microsoft.com/office/2007/relationships/hdphoto" Target="../media/hdphoto19.wdp"/><Relationship Id="rId13" Type="http://schemas.openxmlformats.org/officeDocument/2006/relationships/image" Target="../media/image54.png"/><Relationship Id="rId3" Type="http://schemas.microsoft.com/office/2007/relationships/hdphoto" Target="../media/hdphoto1.wdp"/><Relationship Id="rId7" Type="http://schemas.openxmlformats.org/officeDocument/2006/relationships/image" Target="../media/image51.png"/><Relationship Id="rId12" Type="http://schemas.microsoft.com/office/2007/relationships/hdphoto" Target="../media/hdphoto21.wdp"/><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18.wdp"/><Relationship Id="rId11" Type="http://schemas.openxmlformats.org/officeDocument/2006/relationships/image" Target="../media/image53.png"/><Relationship Id="rId5" Type="http://schemas.openxmlformats.org/officeDocument/2006/relationships/image" Target="../media/image50.png"/><Relationship Id="rId10" Type="http://schemas.microsoft.com/office/2007/relationships/hdphoto" Target="../media/hdphoto20.wdp"/><Relationship Id="rId4" Type="http://schemas.openxmlformats.org/officeDocument/2006/relationships/image" Target="../media/image49.png"/><Relationship Id="rId9" Type="http://schemas.openxmlformats.org/officeDocument/2006/relationships/image" Target="../media/image52.png"/><Relationship Id="rId14" Type="http://schemas.microsoft.com/office/2007/relationships/hdphoto" Target="../media/hdphoto22.wdp"/></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16.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2.png"/><Relationship Id="rId3" Type="http://schemas.microsoft.com/office/2007/relationships/hdphoto" Target="../media/hdphoto1.wdp"/><Relationship Id="rId7" Type="http://schemas.openxmlformats.org/officeDocument/2006/relationships/image" Target="../media/image58.png"/><Relationship Id="rId12" Type="http://schemas.openxmlformats.org/officeDocument/2006/relationships/image" Target="../media/image71.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6.png"/><Relationship Id="rId11" Type="http://schemas.openxmlformats.org/officeDocument/2006/relationships/image" Target="../media/image61.png"/><Relationship Id="rId5" Type="http://schemas.microsoft.com/office/2007/relationships/hdphoto" Target="../media/hdphoto19.wdp"/><Relationship Id="rId10" Type="http://schemas.openxmlformats.org/officeDocument/2006/relationships/image" Target="../media/image60.png"/><Relationship Id="rId4" Type="http://schemas.openxmlformats.org/officeDocument/2006/relationships/image" Target="../media/image51.png"/><Relationship Id="rId9" Type="http://schemas.openxmlformats.org/officeDocument/2006/relationships/image" Target="../media/image57.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64.png"/><Relationship Id="rId4" Type="http://schemas.openxmlformats.org/officeDocument/2006/relationships/image" Target="../media/image63.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4.png"/><Relationship Id="rId5" Type="http://schemas.openxmlformats.org/officeDocument/2006/relationships/image" Target="../media/image65.png"/><Relationship Id="rId4" Type="http://schemas.openxmlformats.org/officeDocument/2006/relationships/image" Target="../media/image58.png"/></Relationships>
</file>

<file path=ppt/slides/_rels/slide19.xml.rels><?xml version="1.0" encoding="UTF-8" standalone="yes"?>
<Relationships xmlns="http://schemas.openxmlformats.org/package/2006/relationships"><Relationship Id="rId8" Type="http://schemas.openxmlformats.org/officeDocument/2006/relationships/image" Target="../media/image57.png"/><Relationship Id="rId3" Type="http://schemas.microsoft.com/office/2007/relationships/hdphoto" Target="../media/hdphoto1.wdp"/><Relationship Id="rId7" Type="http://schemas.openxmlformats.org/officeDocument/2006/relationships/image" Target="../media/image56.png"/><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23.wdp"/><Relationship Id="rId5" Type="http://schemas.openxmlformats.org/officeDocument/2006/relationships/image" Target="../media/image67.png"/><Relationship Id="rId10" Type="http://schemas.microsoft.com/office/2007/relationships/hdphoto" Target="../media/hdphoto24.wdp"/><Relationship Id="rId4" Type="http://schemas.openxmlformats.org/officeDocument/2006/relationships/image" Target="../media/image66.png"/><Relationship Id="rId9" Type="http://schemas.openxmlformats.org/officeDocument/2006/relationships/image" Target="../media/image68.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microsoft.com/office/2007/relationships/hdphoto" Target="../media/hdphoto26.wdp"/><Relationship Id="rId13" Type="http://schemas.openxmlformats.org/officeDocument/2006/relationships/image" Target="../media/image74.png"/><Relationship Id="rId3" Type="http://schemas.microsoft.com/office/2007/relationships/hdphoto" Target="../media/hdphoto1.wdp"/><Relationship Id="rId7" Type="http://schemas.openxmlformats.org/officeDocument/2006/relationships/image" Target="../media/image70.png"/><Relationship Id="rId12" Type="http://schemas.microsoft.com/office/2007/relationships/hdphoto" Target="../media/hdphoto27.wdp"/><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25.wdp"/><Relationship Id="rId11" Type="http://schemas.openxmlformats.org/officeDocument/2006/relationships/image" Target="../media/image73.png"/><Relationship Id="rId5" Type="http://schemas.openxmlformats.org/officeDocument/2006/relationships/image" Target="../media/image69.png"/><Relationship Id="rId10" Type="http://schemas.openxmlformats.org/officeDocument/2006/relationships/image" Target="../media/image72.png"/><Relationship Id="rId4" Type="http://schemas.openxmlformats.org/officeDocument/2006/relationships/image" Target="../media/image660.png"/><Relationship Id="rId9" Type="http://schemas.openxmlformats.org/officeDocument/2006/relationships/image" Target="../media/image63.png"/></Relationships>
</file>

<file path=ppt/slides/_rels/slide21.xml.rels><?xml version="1.0" encoding="UTF-8" standalone="yes"?>
<Relationships xmlns="http://schemas.openxmlformats.org/package/2006/relationships"><Relationship Id="rId8" Type="http://schemas.openxmlformats.org/officeDocument/2006/relationships/image" Target="../media/image77.png"/><Relationship Id="rId3" Type="http://schemas.microsoft.com/office/2007/relationships/hdphoto" Target="../media/hdphoto1.wdp"/><Relationship Id="rId7" Type="http://schemas.openxmlformats.org/officeDocument/2006/relationships/image" Target="../media/image6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76.png"/><Relationship Id="rId11" Type="http://schemas.openxmlformats.org/officeDocument/2006/relationships/image" Target="../media/image63.png"/><Relationship Id="rId5" Type="http://schemas.openxmlformats.org/officeDocument/2006/relationships/image" Target="../media/image75.png"/><Relationship Id="rId10" Type="http://schemas.microsoft.com/office/2007/relationships/hdphoto" Target="../media/hdphoto23.wdp"/><Relationship Id="rId4" Type="http://schemas.openxmlformats.org/officeDocument/2006/relationships/image" Target="../media/image730.png"/><Relationship Id="rId9" Type="http://schemas.openxmlformats.org/officeDocument/2006/relationships/image" Target="../media/image67.pn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80.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79.png"/><Relationship Id="rId5" Type="http://schemas.openxmlformats.org/officeDocument/2006/relationships/image" Target="../media/image780.png"/><Relationship Id="rId4" Type="http://schemas.openxmlformats.org/officeDocument/2006/relationships/image" Target="../media/image78.png"/></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microsoft.com/office/2007/relationships/hdphoto" Target="../media/hdphoto1.wdp"/><Relationship Id="rId7"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microsoft.com/office/2007/relationships/hdphoto" Target="../media/hdphoto1.wdp"/><Relationship Id="rId7"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microsoft.com/office/2007/relationships/hdphoto" Target="../media/hdphoto1.wdp"/><Relationship Id="rId7" Type="http://schemas.microsoft.com/office/2007/relationships/hdphoto" Target="../media/hdphoto3.wdp"/><Relationship Id="rId12" Type="http://schemas.microsoft.com/office/2007/relationships/hdphoto" Target="../media/hdphoto5.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5.png"/><Relationship Id="rId11" Type="http://schemas.openxmlformats.org/officeDocument/2006/relationships/image" Target="../media/image28.png"/><Relationship Id="rId5" Type="http://schemas.microsoft.com/office/2007/relationships/hdphoto" Target="../media/hdphoto2.wdp"/><Relationship Id="rId10" Type="http://schemas.openxmlformats.org/officeDocument/2006/relationships/image" Target="../media/image27.png"/><Relationship Id="rId4" Type="http://schemas.openxmlformats.org/officeDocument/2006/relationships/image" Target="../media/image24.png"/><Relationship Id="rId9" Type="http://schemas.microsoft.com/office/2007/relationships/hdphoto" Target="../media/hdphoto4.wdp"/></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3" Type="http://schemas.microsoft.com/office/2007/relationships/hdphoto" Target="../media/hdphoto1.wdp"/><Relationship Id="rId7" Type="http://schemas.microsoft.com/office/2007/relationships/hdphoto" Target="../media/hdphoto7.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0.png"/><Relationship Id="rId11" Type="http://schemas.microsoft.com/office/2007/relationships/hdphoto" Target="../media/hdphoto9.wdp"/><Relationship Id="rId5" Type="http://schemas.microsoft.com/office/2007/relationships/hdphoto" Target="../media/hdphoto6.wdp"/><Relationship Id="rId10" Type="http://schemas.openxmlformats.org/officeDocument/2006/relationships/image" Target="../media/image32.png"/><Relationship Id="rId4" Type="http://schemas.openxmlformats.org/officeDocument/2006/relationships/image" Target="../media/image29.png"/><Relationship Id="rId9" Type="http://schemas.microsoft.com/office/2007/relationships/hdphoto" Target="../media/hdphoto8.wdp"/></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3" Type="http://schemas.microsoft.com/office/2007/relationships/hdphoto" Target="../media/hdphoto1.wdp"/><Relationship Id="rId7" Type="http://schemas.microsoft.com/office/2007/relationships/hdphoto" Target="../media/hdphoto11.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4.png"/><Relationship Id="rId5" Type="http://schemas.microsoft.com/office/2007/relationships/hdphoto" Target="../media/hdphoto10.wdp"/><Relationship Id="rId10" Type="http://schemas.openxmlformats.org/officeDocument/2006/relationships/image" Target="../media/image36.png"/><Relationship Id="rId4" Type="http://schemas.openxmlformats.org/officeDocument/2006/relationships/image" Target="../media/image33.png"/><Relationship Id="rId9" Type="http://schemas.microsoft.com/office/2007/relationships/hdphoto" Target="../media/hdphoto12.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2">
                <a:shade val="45000"/>
                <a:satMod val="135000"/>
              </a:schemeClr>
              <a:prstClr val="white"/>
            </a:duotone>
            <a:extLst>
              <a:ext uri="{BEBA8EAE-BF5A-486C-A8C5-ECC9F3942E4B}">
                <a14:imgProps xmlns:a14="http://schemas.microsoft.com/office/drawing/2010/main">
                  <a14:imgLayer r:embed="rId3">
                    <a14:imgEffect>
                      <a14:artisticPaintStrokes trans="32000" intensity="2"/>
                    </a14:imgEffect>
                    <a14:imgEffect>
                      <a14:sharpenSoften amount="-3000"/>
                    </a14:imgEffect>
                    <a14:imgEffect>
                      <a14:colorTemperature colorTemp="11500"/>
                    </a14:imgEffect>
                    <a14:imgEffect>
                      <a14:saturation sat="231000"/>
                    </a14:imgEffect>
                    <a14:imgEffect>
                      <a14:brightnessContrast bright="16000" contrast="1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08561" y="865761"/>
            <a:ext cx="11313268" cy="1384995"/>
          </a:xfrm>
          <a:prstGeom prst="rect">
            <a:avLst/>
          </a:prstGeom>
          <a:noFill/>
        </p:spPr>
        <p:txBody>
          <a:bodyPr wrap="square" rtlCol="0">
            <a:spAutoFit/>
          </a:bodyPr>
          <a:lstStyle/>
          <a:p>
            <a:pPr algn="ctr"/>
            <a:r>
              <a:rPr lang="tr-TR" sz="2800" i="1" dirty="0">
                <a:solidFill>
                  <a:schemeClr val="dk1"/>
                </a:solidFill>
                <a:effectLst>
                  <a:outerShdw blurRad="38100" dist="38100" dir="2700000" algn="tl">
                    <a:srgbClr val="000000">
                      <a:alpha val="43137"/>
                    </a:srgbClr>
                  </a:outerShdw>
                </a:effectLst>
                <a:latin typeface="Cambria Math"/>
                <a:ea typeface="Cambria Math"/>
                <a:cs typeface="Cambria Math"/>
                <a:sym typeface="Cambria Math"/>
              </a:rPr>
              <a:t>ANKARA UNIVERSITY</a:t>
            </a:r>
            <a:br>
              <a:rPr lang="tr-TR" sz="2800" i="1" dirty="0">
                <a:solidFill>
                  <a:schemeClr val="dk1"/>
                </a:solidFill>
                <a:effectLst>
                  <a:outerShdw blurRad="38100" dist="38100" dir="2700000" algn="tl">
                    <a:srgbClr val="000000">
                      <a:alpha val="43137"/>
                    </a:srgbClr>
                  </a:outerShdw>
                </a:effectLst>
                <a:latin typeface="Cambria Math"/>
                <a:ea typeface="Cambria Math"/>
                <a:cs typeface="Cambria Math"/>
                <a:sym typeface="Cambria Math"/>
              </a:rPr>
            </a:br>
            <a:r>
              <a:rPr lang="tr-TR" sz="2800" i="1" dirty="0">
                <a:solidFill>
                  <a:schemeClr val="dk1"/>
                </a:solidFill>
                <a:effectLst>
                  <a:outerShdw blurRad="38100" dist="38100" dir="2700000" algn="tl">
                    <a:srgbClr val="000000">
                      <a:alpha val="43137"/>
                    </a:srgbClr>
                  </a:outerShdw>
                </a:effectLst>
                <a:latin typeface="Cambria Math"/>
                <a:ea typeface="Cambria Math"/>
                <a:cs typeface="Cambria Math"/>
                <a:sym typeface="Cambria Math"/>
              </a:rPr>
              <a:t>DEPARTMENT OF ENERGY ENGINEERING</a:t>
            </a:r>
            <a:br>
              <a:rPr lang="tr-TR" sz="2800" i="1" dirty="0">
                <a:solidFill>
                  <a:schemeClr val="dk1"/>
                </a:solidFill>
                <a:effectLst>
                  <a:outerShdw blurRad="38100" dist="38100" dir="2700000" algn="tl">
                    <a:srgbClr val="000000">
                      <a:alpha val="43137"/>
                    </a:srgbClr>
                  </a:outerShdw>
                </a:effectLst>
                <a:latin typeface="Cambria Math"/>
                <a:ea typeface="Cambria Math"/>
                <a:cs typeface="Cambria Math"/>
                <a:sym typeface="Cambria Math"/>
              </a:rPr>
            </a:br>
            <a:r>
              <a:rPr lang="tr-TR" sz="2800" i="1" dirty="0">
                <a:solidFill>
                  <a:schemeClr val="dk1"/>
                </a:solidFill>
                <a:effectLst>
                  <a:outerShdw blurRad="38100" dist="38100" dir="2700000" algn="tl">
                    <a:srgbClr val="000000">
                      <a:alpha val="43137"/>
                    </a:srgbClr>
                  </a:outerShdw>
                </a:effectLst>
                <a:latin typeface="Cambria Math"/>
                <a:ea typeface="Cambria Math"/>
                <a:cs typeface="Cambria Math"/>
                <a:sym typeface="Cambria Math"/>
              </a:rPr>
              <a:t>NUMERICAL METHODS</a:t>
            </a:r>
            <a:endParaRPr lang="tr-TR" sz="2800" dirty="0">
              <a:effectLst>
                <a:outerShdw blurRad="38100" dist="38100" dir="2700000" algn="tl">
                  <a:srgbClr val="000000">
                    <a:alpha val="43137"/>
                  </a:srgbClr>
                </a:outerShdw>
              </a:effectLst>
            </a:endParaRPr>
          </a:p>
        </p:txBody>
      </p:sp>
      <p:pic>
        <p:nvPicPr>
          <p:cNvPr id="5" name="Google Shape;139;p1" descr="https://lh6.googleusercontent.com/3HI9CH_uIXqR2y7hTNCdRX5J3bv7NKX8ciNBoEm1NNHXnrgICZlrLkOACs9r7bmtM3vECBJ67eKfMZ7gQnOhi8NnM21uG0FJf_fVCjSojiuTdE5z1MbwYC_Wrk8GxJSCYrytydc21wI"/>
          <p:cNvPicPr preferRelativeResize="0"/>
          <p:nvPr/>
        </p:nvPicPr>
        <p:blipFill rotWithShape="1">
          <a:blip r:embed="rId4">
            <a:alphaModFix/>
          </a:blip>
          <a:srcRect/>
          <a:stretch/>
        </p:blipFill>
        <p:spPr>
          <a:xfrm>
            <a:off x="4978017" y="2738615"/>
            <a:ext cx="2174356" cy="2222490"/>
          </a:xfrm>
          <a:prstGeom prst="rect">
            <a:avLst/>
          </a:prstGeom>
          <a:noFill/>
          <a:ln>
            <a:noFill/>
          </a:ln>
        </p:spPr>
      </p:pic>
      <p:sp>
        <p:nvSpPr>
          <p:cNvPr id="6" name="Google Shape;138;p1"/>
          <p:cNvSpPr txBox="1">
            <a:spLocks noGrp="1"/>
          </p:cNvSpPr>
          <p:nvPr>
            <p:ph type="subTitle" idx="1"/>
          </p:nvPr>
        </p:nvSpPr>
        <p:spPr>
          <a:xfrm>
            <a:off x="7879404" y="4228068"/>
            <a:ext cx="3784059" cy="2010822"/>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Clr>
                <a:srgbClr val="000000"/>
              </a:buClr>
              <a:buSzPts val="2000"/>
              <a:buNone/>
            </a:pPr>
            <a:r>
              <a:rPr lang="tr-TR" sz="2000" b="1" i="1" dirty="0">
                <a:solidFill>
                  <a:srgbClr val="000000"/>
                </a:solidFill>
                <a:latin typeface="Cambria Math"/>
                <a:ea typeface="Cambria Math"/>
                <a:cs typeface="Cambria Math"/>
                <a:sym typeface="Cambria Math"/>
              </a:rPr>
              <a:t>INSTRUCTOR</a:t>
            </a:r>
            <a:endParaRPr sz="2000" b="1" dirty="0">
              <a:latin typeface="Cambria Math"/>
              <a:ea typeface="Cambria Math"/>
              <a:cs typeface="Cambria Math"/>
              <a:sym typeface="Cambria Math"/>
            </a:endParaRPr>
          </a:p>
          <a:p>
            <a:pPr marL="0" lvl="0" indent="0" algn="l" rtl="0">
              <a:lnSpc>
                <a:spcPct val="120000"/>
              </a:lnSpc>
              <a:spcBef>
                <a:spcPts val="1000"/>
              </a:spcBef>
              <a:spcAft>
                <a:spcPts val="0"/>
              </a:spcAft>
              <a:buClr>
                <a:srgbClr val="000000"/>
              </a:buClr>
              <a:buSzPts val="2000"/>
              <a:buNone/>
            </a:pPr>
            <a:r>
              <a:rPr lang="tr-TR" sz="2000" b="1" i="1" dirty="0">
                <a:solidFill>
                  <a:srgbClr val="000000"/>
                </a:solidFill>
                <a:latin typeface="Cambria Math"/>
                <a:ea typeface="Cambria Math"/>
                <a:cs typeface="Cambria Math"/>
                <a:sym typeface="Cambria Math"/>
              </a:rPr>
              <a:t>DR. ÖZGÜR SELİMOĞLU</a:t>
            </a:r>
            <a:endParaRPr sz="2000" b="1" dirty="0">
              <a:latin typeface="Cambria Math"/>
              <a:ea typeface="Cambria Math"/>
              <a:cs typeface="Cambria Math"/>
              <a:sym typeface="Cambria Math"/>
            </a:endParaRPr>
          </a:p>
          <a:p>
            <a:pPr marL="0" lvl="0" indent="0" algn="ctr" rtl="0">
              <a:lnSpc>
                <a:spcPct val="120000"/>
              </a:lnSpc>
              <a:spcBef>
                <a:spcPts val="1000"/>
              </a:spcBef>
              <a:spcAft>
                <a:spcPts val="0"/>
              </a:spcAft>
              <a:buClr>
                <a:schemeClr val="lt1"/>
              </a:buClr>
              <a:buSzPts val="2400"/>
              <a:buNone/>
            </a:pPr>
            <a:endParaRPr dirty="0"/>
          </a:p>
        </p:txBody>
      </p:sp>
    </p:spTree>
    <p:extLst>
      <p:ext uri="{BB962C8B-B14F-4D97-AF65-F5344CB8AC3E}">
        <p14:creationId xmlns:p14="http://schemas.microsoft.com/office/powerpoint/2010/main" val="2218928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2">
                <a:shade val="45000"/>
                <a:satMod val="135000"/>
              </a:schemeClr>
              <a:prstClr val="white"/>
            </a:duotone>
            <a:extLst>
              <a:ext uri="{BEBA8EAE-BF5A-486C-A8C5-ECC9F3942E4B}">
                <a14:imgProps xmlns:a14="http://schemas.microsoft.com/office/drawing/2010/main">
                  <a14:imgLayer r:embed="rId3">
                    <a14:imgEffect>
                      <a14:artisticPaintStrokes trans="32000" intensity="2"/>
                    </a14:imgEffect>
                    <a14:imgEffect>
                      <a14:sharpenSoften amount="-3000"/>
                    </a14:imgEffect>
                    <a14:imgEffect>
                      <a14:colorTemperature colorTemp="11500"/>
                    </a14:imgEffect>
                    <a14:imgEffect>
                      <a14:saturation sat="231000"/>
                    </a14:imgEffect>
                    <a14:imgEffect>
                      <a14:brightnessContrast bright="16000" contrast="1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52918" y="1001949"/>
            <a:ext cx="11527277" cy="830997"/>
          </a:xfrm>
          <a:prstGeom prst="rect">
            <a:avLst/>
          </a:prstGeom>
          <a:noFill/>
        </p:spPr>
        <p:txBody>
          <a:bodyPr wrap="square" rtlCol="0">
            <a:spAutoFit/>
          </a:bodyPr>
          <a:lstStyle/>
          <a:p>
            <a:r>
              <a:rPr lang="en-US" sz="1600" dirty="0" smtClean="0">
                <a:solidFill>
                  <a:schemeClr val="bg1"/>
                </a:solidFill>
                <a:latin typeface="Cambria Math" panose="02040503050406030204" pitchFamily="18" charset="0"/>
                <a:ea typeface="Cambria Math" panose="02040503050406030204" pitchFamily="18" charset="0"/>
              </a:rPr>
              <a:t>Table</a:t>
            </a:r>
            <a:r>
              <a:rPr lang="tr-TR" sz="1600" baseline="-25000" dirty="0" smtClean="0">
                <a:solidFill>
                  <a:schemeClr val="bg1"/>
                </a:solidFill>
                <a:latin typeface="Cambria Math" panose="02040503050406030204" pitchFamily="18" charset="0"/>
                <a:ea typeface="Cambria Math" panose="02040503050406030204" pitchFamily="18" charset="0"/>
              </a:rPr>
              <a:t>new </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shows </a:t>
            </a:r>
            <a:r>
              <a:rPr lang="en-US" sz="1600" dirty="0">
                <a:solidFill>
                  <a:schemeClr val="bg1"/>
                </a:solidFill>
                <a:latin typeface="Cambria Math" panose="02040503050406030204" pitchFamily="18" charset="0"/>
                <a:ea typeface="Cambria Math" panose="02040503050406030204" pitchFamily="18" charset="0"/>
              </a:rPr>
              <a:t>these increased correct values in a tree graph</a:t>
            </a:r>
            <a:r>
              <a:rPr lang="en-US" sz="1600" dirty="0" smtClean="0">
                <a:solidFill>
                  <a:schemeClr val="bg1"/>
                </a:solidFill>
                <a:latin typeface="Cambria Math" panose="02040503050406030204" pitchFamily="18" charset="0"/>
                <a:ea typeface="Cambria Math" panose="02040503050406030204" pitchFamily="18" charset="0"/>
              </a:rPr>
              <a:t>.</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pPr algn="ctr"/>
            <a:r>
              <a:rPr lang="en-US" sz="1600" dirty="0">
                <a:solidFill>
                  <a:schemeClr val="bg1"/>
                </a:solidFill>
                <a:latin typeface="Cambria Math" panose="02040503050406030204" pitchFamily="18" charset="0"/>
                <a:ea typeface="Cambria Math" panose="02040503050406030204" pitchFamily="18" charset="0"/>
              </a:rPr>
              <a:t>Table</a:t>
            </a:r>
            <a:r>
              <a:rPr lang="tr-TR" sz="1600" baseline="-25000" dirty="0">
                <a:solidFill>
                  <a:schemeClr val="bg1"/>
                </a:solidFill>
                <a:latin typeface="Cambria Math" panose="02040503050406030204" pitchFamily="18" charset="0"/>
                <a:ea typeface="Cambria Math" panose="02040503050406030204" pitchFamily="18" charset="0"/>
              </a:rPr>
              <a:t>new </a:t>
            </a:r>
            <a:r>
              <a:rPr lang="tr-TR" sz="1600" baseline="-25000" dirty="0" smtClean="0">
                <a:solidFill>
                  <a:schemeClr val="bg1"/>
                </a:solidFill>
                <a:latin typeface="Cambria Math" panose="02040503050406030204" pitchFamily="18" charset="0"/>
                <a:ea typeface="Cambria Math" panose="02040503050406030204" pitchFamily="18" charset="0"/>
              </a:rPr>
              <a:t> </a:t>
            </a:r>
            <a:r>
              <a:rPr lang="tr-TR" sz="1600" dirty="0" smtClean="0">
                <a:solidFill>
                  <a:schemeClr val="bg1"/>
                </a:solidFill>
                <a:latin typeface="Cambria Math" panose="02040503050406030204" pitchFamily="18" charset="0"/>
                <a:ea typeface="Cambria Math" panose="02040503050406030204" pitchFamily="18" charset="0"/>
              </a:rPr>
              <a:t> :  </a:t>
            </a:r>
            <a:r>
              <a:rPr lang="en-US" sz="1600" dirty="0" smtClean="0">
                <a:solidFill>
                  <a:schemeClr val="bg1"/>
                </a:solidFill>
                <a:latin typeface="Cambria Math" panose="02040503050406030204" pitchFamily="18" charset="0"/>
                <a:ea typeface="Cambria Math" panose="02040503050406030204" pitchFamily="18" charset="0"/>
              </a:rPr>
              <a:t>Improved </a:t>
            </a:r>
            <a:r>
              <a:rPr lang="en-US" sz="1600" dirty="0">
                <a:solidFill>
                  <a:schemeClr val="bg1"/>
                </a:solidFill>
                <a:latin typeface="Cambria Math" panose="02040503050406030204" pitchFamily="18" charset="0"/>
                <a:ea typeface="Cambria Math" panose="02040503050406030204" pitchFamily="18" charset="0"/>
              </a:rPr>
              <a:t>estimates of the integral value using Romberg Integration</a:t>
            </a:r>
            <a:endParaRPr lang="tr-TR" sz="1600" dirty="0">
              <a:solidFill>
                <a:schemeClr val="bg1"/>
              </a:solidFill>
              <a:latin typeface="Cambria Math" panose="02040503050406030204" pitchFamily="18" charset="0"/>
              <a:ea typeface="Cambria Math" panose="02040503050406030204" pitchFamily="18" charset="0"/>
            </a:endParaRPr>
          </a:p>
        </p:txBody>
      </p:sp>
      <p:pic>
        <p:nvPicPr>
          <p:cNvPr id="3" name="Picture 2"/>
          <p:cNvPicPr>
            <a:picLocks noChangeAspect="1"/>
          </p:cNvPicPr>
          <p:nvPr/>
        </p:nvPicPr>
        <p:blipFill>
          <a:blip r:embed="rId4"/>
          <a:stretch>
            <a:fillRect/>
          </a:stretch>
        </p:blipFill>
        <p:spPr>
          <a:xfrm>
            <a:off x="3184287" y="2386114"/>
            <a:ext cx="5664538" cy="2988249"/>
          </a:xfrm>
          <a:prstGeom prst="rect">
            <a:avLst/>
          </a:prstGeom>
        </p:spPr>
      </p:pic>
    </p:spTree>
    <p:extLst>
      <p:ext uri="{BB962C8B-B14F-4D97-AF65-F5344CB8AC3E}">
        <p14:creationId xmlns:p14="http://schemas.microsoft.com/office/powerpoint/2010/main" val="1289921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2">
                <a:shade val="45000"/>
                <a:satMod val="135000"/>
              </a:schemeClr>
              <a:prstClr val="white"/>
            </a:duotone>
            <a:extLst>
              <a:ext uri="{BEBA8EAE-BF5A-486C-A8C5-ECC9F3942E4B}">
                <a14:imgProps xmlns:a14="http://schemas.microsoft.com/office/drawing/2010/main">
                  <a14:imgLayer r:embed="rId3">
                    <a14:imgEffect>
                      <a14:artisticPaintStrokes trans="32000" intensity="2"/>
                    </a14:imgEffect>
                    <a14:imgEffect>
                      <a14:sharpenSoften amount="-3000"/>
                    </a14:imgEffect>
                    <a14:imgEffect>
                      <a14:colorTemperature colorTemp="11500"/>
                    </a14:imgEffect>
                    <a14:imgEffect>
                      <a14:saturation sat="231000"/>
                    </a14:imgEffect>
                    <a14:imgEffect>
                      <a14:brightnessContrast bright="16000" contrast="1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4281" y="223736"/>
            <a:ext cx="11721830" cy="2154436"/>
          </a:xfrm>
          <a:prstGeom prst="rect">
            <a:avLst/>
          </a:prstGeom>
          <a:noFill/>
        </p:spPr>
        <p:txBody>
          <a:bodyPr wrap="square" rtlCol="0">
            <a:spAutoFit/>
          </a:bodyPr>
          <a:lstStyle/>
          <a:p>
            <a:pPr marL="285750" lvl="1" indent="-285750">
              <a:buFont typeface="Wingdings" panose="05000000000000000000" pitchFamily="2" charset="2"/>
              <a:buChar char="Ø"/>
            </a:pPr>
            <a:r>
              <a:rPr lang="en-US" b="1" dirty="0">
                <a:solidFill>
                  <a:schemeClr val="bg1"/>
                </a:solidFill>
                <a:latin typeface="Cambria Math" panose="02040503050406030204" pitchFamily="18" charset="0"/>
                <a:ea typeface="Cambria Math" panose="02040503050406030204" pitchFamily="18" charset="0"/>
              </a:rPr>
              <a:t>Gaussian </a:t>
            </a:r>
            <a:r>
              <a:rPr lang="en-US" b="1" dirty="0" smtClean="0">
                <a:solidFill>
                  <a:schemeClr val="bg1"/>
                </a:solidFill>
                <a:latin typeface="Cambria Math" panose="02040503050406030204" pitchFamily="18" charset="0"/>
                <a:ea typeface="Cambria Math" panose="02040503050406030204" pitchFamily="18" charset="0"/>
              </a:rPr>
              <a:t>Integration</a:t>
            </a:r>
            <a:endParaRPr lang="tr-TR" b="1" dirty="0" smtClean="0">
              <a:solidFill>
                <a:schemeClr val="bg1"/>
              </a:solidFill>
              <a:latin typeface="Cambria Math" panose="02040503050406030204" pitchFamily="18" charset="0"/>
              <a:ea typeface="Cambria Math" panose="02040503050406030204" pitchFamily="18" charset="0"/>
            </a:endParaRPr>
          </a:p>
          <a:p>
            <a:pPr marL="285750" lvl="1" indent="-285750">
              <a:buFont typeface="Wingdings" panose="05000000000000000000" pitchFamily="2" charset="2"/>
              <a:buChar char="Ø"/>
            </a:pPr>
            <a:endParaRPr lang="tr-TR" b="1" dirty="0">
              <a:solidFill>
                <a:schemeClr val="bg1"/>
              </a:solidFill>
              <a:latin typeface="Cambria Math" panose="02040503050406030204" pitchFamily="18" charset="0"/>
              <a:ea typeface="Cambria Math" panose="02040503050406030204" pitchFamily="18" charset="0"/>
            </a:endParaRPr>
          </a:p>
          <a:p>
            <a:pPr marL="0" lvl="1"/>
            <a:r>
              <a:rPr lang="tr-TR" sz="1600" b="1" u="sng" dirty="0" smtClean="0">
                <a:solidFill>
                  <a:srgbClr val="002060"/>
                </a:solidFill>
                <a:latin typeface="Cambria Math" panose="02040503050406030204" pitchFamily="18" charset="0"/>
                <a:ea typeface="Cambria Math" panose="02040503050406030204" pitchFamily="18" charset="0"/>
              </a:rPr>
              <a:t>Gauss Quadrature</a:t>
            </a:r>
          </a:p>
          <a:p>
            <a:pPr marL="0" lvl="1"/>
            <a:endParaRPr lang="tr-TR" sz="1600" b="1" u="sng" dirty="0">
              <a:solidFill>
                <a:schemeClr val="accent6">
                  <a:lumMod val="50000"/>
                </a:schemeClr>
              </a:solidFill>
              <a:latin typeface="Cambria Math" panose="02040503050406030204" pitchFamily="18" charset="0"/>
              <a:ea typeface="Cambria Math" panose="02040503050406030204" pitchFamily="18" charset="0"/>
            </a:endParaRPr>
          </a:p>
          <a:p>
            <a:pPr marL="0" lvl="1" algn="just"/>
            <a:r>
              <a:rPr lang="en-US" sz="1600" dirty="0">
                <a:solidFill>
                  <a:schemeClr val="bg1"/>
                </a:solidFill>
                <a:latin typeface="Cambria Math" panose="02040503050406030204" pitchFamily="18" charset="0"/>
                <a:ea typeface="Cambria Math" panose="02040503050406030204" pitchFamily="18" charset="0"/>
              </a:rPr>
              <a:t>Studied the group of numerical integration or quadrature formulas known as the Newton-Cotes equations. A characteristic of these formulas  was that the integral estimate was based on evenly spaced function values. Consequently, the location of the base points used in these equations was predetermined or fixed.</a:t>
            </a:r>
            <a:endParaRPr lang="tr-TR" sz="1600" dirty="0">
              <a:solidFill>
                <a:schemeClr val="bg1"/>
              </a:solidFill>
              <a:latin typeface="Cambria Math" panose="02040503050406030204" pitchFamily="18" charset="0"/>
              <a:ea typeface="Cambria Math" panose="02040503050406030204" pitchFamily="18" charset="0"/>
            </a:endParaRPr>
          </a:p>
          <a:p>
            <a:endParaRPr lang="tr-TR" dirty="0"/>
          </a:p>
        </p:txBody>
      </p:sp>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bright="40000" contrast="-40000"/>
                    </a14:imgEffect>
                  </a14:imgLayer>
                </a14:imgProps>
              </a:ext>
            </a:extLst>
          </a:blip>
          <a:stretch>
            <a:fillRect/>
          </a:stretch>
        </p:blipFill>
        <p:spPr>
          <a:xfrm>
            <a:off x="9046624" y="1863658"/>
            <a:ext cx="2227734" cy="3271834"/>
          </a:xfrm>
          <a:prstGeom prst="rect">
            <a:avLst/>
          </a:prstGeom>
        </p:spPr>
      </p:pic>
      <p:sp>
        <p:nvSpPr>
          <p:cNvPr id="4" name="TextBox 3"/>
          <p:cNvSpPr txBox="1"/>
          <p:nvPr/>
        </p:nvSpPr>
        <p:spPr>
          <a:xfrm>
            <a:off x="8501973" y="5340484"/>
            <a:ext cx="3540819" cy="1384995"/>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pPr algn="just"/>
            <a:r>
              <a:rPr lang="tr-TR" sz="1400" dirty="0" smtClean="0">
                <a:solidFill>
                  <a:schemeClr val="bg1"/>
                </a:solidFill>
                <a:latin typeface="Cambria Math" panose="02040503050406030204" pitchFamily="18" charset="0"/>
                <a:ea typeface="Cambria Math" panose="02040503050406030204" pitchFamily="18" charset="0"/>
              </a:rPr>
              <a:t>Figure 9: </a:t>
            </a:r>
            <a:r>
              <a:rPr lang="en-US" sz="1400" dirty="0" smtClean="0">
                <a:solidFill>
                  <a:schemeClr val="bg1"/>
                </a:solidFill>
                <a:latin typeface="Cambria Math" panose="02040503050406030204" pitchFamily="18" charset="0"/>
                <a:ea typeface="Cambria Math" panose="02040503050406030204" pitchFamily="18" charset="0"/>
              </a:rPr>
              <a:t>(a</a:t>
            </a:r>
            <a:r>
              <a:rPr lang="en-US" sz="1400" dirty="0">
                <a:solidFill>
                  <a:schemeClr val="bg1"/>
                </a:solidFill>
                <a:latin typeface="Cambria Math" panose="02040503050406030204" pitchFamily="18" charset="0"/>
                <a:ea typeface="Cambria Math" panose="02040503050406030204" pitchFamily="18" charset="0"/>
              </a:rPr>
              <a:t>) Graphical depiction of the trapezoidal rule as the area under the straight line joining fixed end points. (b) An improved integral estimate obtained by taking the area under the straight line passing through two intermediate points.</a:t>
            </a:r>
            <a:endParaRPr lang="tr-TR" sz="1400" dirty="0">
              <a:solidFill>
                <a:schemeClr val="bg1"/>
              </a:solidFill>
              <a:latin typeface="Cambria Math" panose="02040503050406030204" pitchFamily="18" charset="0"/>
              <a:ea typeface="Cambria Math" panose="02040503050406030204" pitchFamily="18" charset="0"/>
            </a:endParaRPr>
          </a:p>
        </p:txBody>
      </p:sp>
      <p:sp>
        <p:nvSpPr>
          <p:cNvPr id="5" name="TextBox 4"/>
          <p:cNvSpPr txBox="1"/>
          <p:nvPr/>
        </p:nvSpPr>
        <p:spPr>
          <a:xfrm>
            <a:off x="204281" y="2116578"/>
            <a:ext cx="8190590" cy="4524315"/>
          </a:xfrm>
          <a:prstGeom prst="rect">
            <a:avLst/>
          </a:prstGeom>
          <a:noFill/>
        </p:spPr>
        <p:txBody>
          <a:bodyPr wrap="square" rtlCol="0">
            <a:spAutoFit/>
          </a:bodyPr>
          <a:lstStyle/>
          <a:p>
            <a:pPr algn="just"/>
            <a:r>
              <a:rPr lang="tr-TR" sz="1600" dirty="0" smtClean="0">
                <a:solidFill>
                  <a:schemeClr val="bg1"/>
                </a:solidFill>
                <a:latin typeface="Cambria Math" panose="02040503050406030204" pitchFamily="18" charset="0"/>
                <a:ea typeface="Cambria Math" panose="02040503050406030204" pitchFamily="18" charset="0"/>
              </a:rPr>
              <a:t>As </a:t>
            </a:r>
            <a:r>
              <a:rPr lang="en-US" sz="1600" dirty="0" smtClean="0">
                <a:solidFill>
                  <a:schemeClr val="bg1"/>
                </a:solidFill>
                <a:latin typeface="Cambria Math" panose="02040503050406030204" pitchFamily="18" charset="0"/>
                <a:ea typeface="Cambria Math" panose="02040503050406030204" pitchFamily="18" charset="0"/>
              </a:rPr>
              <a:t>depicted </a:t>
            </a:r>
            <a:r>
              <a:rPr lang="en-US" sz="1600" dirty="0">
                <a:solidFill>
                  <a:schemeClr val="bg1"/>
                </a:solidFill>
                <a:latin typeface="Cambria Math" panose="02040503050406030204" pitchFamily="18" charset="0"/>
                <a:ea typeface="Cambria Math" panose="02040503050406030204" pitchFamily="18" charset="0"/>
              </a:rPr>
              <a:t>in Fig. </a:t>
            </a:r>
            <a:r>
              <a:rPr lang="tr-TR" sz="1600" dirty="0" smtClean="0">
                <a:solidFill>
                  <a:schemeClr val="bg1"/>
                </a:solidFill>
                <a:latin typeface="Cambria Math" panose="02040503050406030204" pitchFamily="18" charset="0"/>
                <a:ea typeface="Cambria Math" panose="02040503050406030204" pitchFamily="18" charset="0"/>
              </a:rPr>
              <a:t>9</a:t>
            </a:r>
            <a:r>
              <a:rPr lang="en-US" sz="1600" dirty="0" smtClean="0">
                <a:solidFill>
                  <a:schemeClr val="bg1"/>
                </a:solidFill>
                <a:latin typeface="Cambria Math" panose="02040503050406030204" pitchFamily="18" charset="0"/>
                <a:ea typeface="Cambria Math" panose="02040503050406030204" pitchFamily="18" charset="0"/>
              </a:rPr>
              <a:t>a</a:t>
            </a:r>
            <a:r>
              <a:rPr lang="en-US" sz="1600" dirty="0">
                <a:solidFill>
                  <a:schemeClr val="bg1"/>
                </a:solidFill>
                <a:latin typeface="Cambria Math" panose="02040503050406030204" pitchFamily="18" charset="0"/>
                <a:ea typeface="Cambria Math" panose="02040503050406030204" pitchFamily="18" charset="0"/>
              </a:rPr>
              <a:t>, the trapezoidal rule is based on </a:t>
            </a:r>
            <a:r>
              <a:rPr lang="en-US" sz="1600" dirty="0" smtClean="0">
                <a:solidFill>
                  <a:schemeClr val="bg1"/>
                </a:solidFill>
                <a:latin typeface="Cambria Math" panose="02040503050406030204" pitchFamily="18" charset="0"/>
                <a:ea typeface="Cambria Math" panose="02040503050406030204" pitchFamily="18" charset="0"/>
              </a:rPr>
              <a:t>taking</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the area</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under </a:t>
            </a:r>
            <a:r>
              <a:rPr lang="en-US" sz="1600" dirty="0">
                <a:solidFill>
                  <a:schemeClr val="bg1"/>
                </a:solidFill>
                <a:latin typeface="Cambria Math" panose="02040503050406030204" pitchFamily="18" charset="0"/>
                <a:ea typeface="Cambria Math" panose="02040503050406030204" pitchFamily="18" charset="0"/>
              </a:rPr>
              <a:t>the straight line connecting the function values at the ends of the integration </a:t>
            </a:r>
            <a:r>
              <a:rPr lang="en-US" sz="1600" dirty="0" smtClean="0">
                <a:solidFill>
                  <a:schemeClr val="bg1"/>
                </a:solidFill>
                <a:latin typeface="Cambria Math" panose="02040503050406030204" pitchFamily="18" charset="0"/>
                <a:ea typeface="Cambria Math" panose="02040503050406030204" pitchFamily="18" charset="0"/>
              </a:rPr>
              <a:t>interval.</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The </a:t>
            </a:r>
            <a:r>
              <a:rPr lang="en-US" sz="1600" dirty="0">
                <a:solidFill>
                  <a:schemeClr val="bg1"/>
                </a:solidFill>
                <a:latin typeface="Cambria Math" panose="02040503050406030204" pitchFamily="18" charset="0"/>
                <a:ea typeface="Cambria Math" panose="02040503050406030204" pitchFamily="18" charset="0"/>
              </a:rPr>
              <a:t>formula that is used to compute this area </a:t>
            </a:r>
            <a:r>
              <a:rPr lang="en-US" sz="1600" dirty="0" smtClean="0">
                <a:solidFill>
                  <a:schemeClr val="bg1"/>
                </a:solidFill>
                <a:latin typeface="Cambria Math" panose="02040503050406030204" pitchFamily="18" charset="0"/>
                <a:ea typeface="Cambria Math" panose="02040503050406030204" pitchFamily="18" charset="0"/>
              </a:rPr>
              <a:t>is</a:t>
            </a:r>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r>
              <a:rPr lang="tr-TR" sz="1600" dirty="0" smtClean="0">
                <a:solidFill>
                  <a:schemeClr val="bg1"/>
                </a:solidFill>
                <a:latin typeface="Cambria Math" panose="02040503050406030204" pitchFamily="18" charset="0"/>
                <a:ea typeface="Cambria Math" panose="02040503050406030204" pitchFamily="18" charset="0"/>
              </a:rPr>
              <a:t>							(22)</a:t>
            </a: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r>
              <a:rPr lang="en-US" sz="1600" dirty="0">
                <a:solidFill>
                  <a:schemeClr val="bg1"/>
                </a:solidFill>
                <a:latin typeface="Cambria Math" panose="02040503050406030204" pitchFamily="18" charset="0"/>
                <a:ea typeface="Cambria Math" panose="02040503050406030204" pitchFamily="18" charset="0"/>
              </a:rPr>
              <a:t>where a and b = the limits of integration and b − a = the width of the integration </a:t>
            </a:r>
            <a:r>
              <a:rPr lang="en-US" sz="1600" dirty="0" smtClean="0">
                <a:solidFill>
                  <a:schemeClr val="bg1"/>
                </a:solidFill>
                <a:latin typeface="Cambria Math" panose="02040503050406030204" pitchFamily="18" charset="0"/>
                <a:ea typeface="Cambria Math" panose="02040503050406030204" pitchFamily="18" charset="0"/>
              </a:rPr>
              <a:t>interval.</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Because </a:t>
            </a:r>
            <a:r>
              <a:rPr lang="en-US" sz="1600" dirty="0">
                <a:solidFill>
                  <a:schemeClr val="bg1"/>
                </a:solidFill>
                <a:latin typeface="Cambria Math" panose="02040503050406030204" pitchFamily="18" charset="0"/>
                <a:ea typeface="Cambria Math" panose="02040503050406030204" pitchFamily="18" charset="0"/>
              </a:rPr>
              <a:t>the trapezoidal rule must pass through the end points, there are cases such </a:t>
            </a:r>
            <a:r>
              <a:rPr lang="en-US" sz="1600" dirty="0" smtClean="0">
                <a:solidFill>
                  <a:schemeClr val="bg1"/>
                </a:solidFill>
                <a:latin typeface="Cambria Math" panose="02040503050406030204" pitchFamily="18" charset="0"/>
                <a:ea typeface="Cambria Math" panose="02040503050406030204" pitchFamily="18" charset="0"/>
              </a:rPr>
              <a:t>as</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Fig</a:t>
            </a:r>
            <a:r>
              <a:rPr lang="en-US" sz="1600" dirty="0">
                <a:solidFill>
                  <a:schemeClr val="bg1"/>
                </a:solidFill>
                <a:latin typeface="Cambria Math" panose="02040503050406030204" pitchFamily="18" charset="0"/>
                <a:ea typeface="Cambria Math" panose="02040503050406030204" pitchFamily="18" charset="0"/>
              </a:rPr>
              <a:t>. </a:t>
            </a:r>
            <a:r>
              <a:rPr lang="tr-TR" sz="1600" dirty="0" smtClean="0">
                <a:solidFill>
                  <a:schemeClr val="bg1"/>
                </a:solidFill>
                <a:latin typeface="Cambria Math" panose="02040503050406030204" pitchFamily="18" charset="0"/>
                <a:ea typeface="Cambria Math" panose="02040503050406030204" pitchFamily="18" charset="0"/>
              </a:rPr>
              <a:t>9</a:t>
            </a:r>
            <a:r>
              <a:rPr lang="en-US" sz="1600" dirty="0" smtClean="0">
                <a:solidFill>
                  <a:schemeClr val="bg1"/>
                </a:solidFill>
                <a:latin typeface="Cambria Math" panose="02040503050406030204" pitchFamily="18" charset="0"/>
                <a:ea typeface="Cambria Math" panose="02040503050406030204" pitchFamily="18" charset="0"/>
              </a:rPr>
              <a:t>a </a:t>
            </a:r>
            <a:r>
              <a:rPr lang="en-US" sz="1600" dirty="0">
                <a:solidFill>
                  <a:schemeClr val="bg1"/>
                </a:solidFill>
                <a:latin typeface="Cambria Math" panose="02040503050406030204" pitchFamily="18" charset="0"/>
                <a:ea typeface="Cambria Math" panose="02040503050406030204" pitchFamily="18" charset="0"/>
              </a:rPr>
              <a:t>where the formula results in a large error</a:t>
            </a:r>
            <a:r>
              <a:rPr lang="en-US" sz="1600" dirty="0" smtClean="0">
                <a:solidFill>
                  <a:schemeClr val="bg1"/>
                </a:solidFill>
                <a:latin typeface="Cambria Math" panose="02040503050406030204" pitchFamily="18" charset="0"/>
                <a:ea typeface="Cambria Math" panose="02040503050406030204" pitchFamily="18" charset="0"/>
              </a:rPr>
              <a:t>.</a:t>
            </a:r>
            <a:endParaRPr lang="tr-TR" sz="1600" dirty="0" smtClean="0">
              <a:solidFill>
                <a:schemeClr val="bg1"/>
              </a:solidFill>
              <a:latin typeface="Cambria Math" panose="02040503050406030204" pitchFamily="18" charset="0"/>
              <a:ea typeface="Cambria Math" panose="02040503050406030204" pitchFamily="18" charset="0"/>
            </a:endParaRPr>
          </a:p>
          <a:p>
            <a:pPr algn="just"/>
            <a:r>
              <a:rPr lang="en-US" sz="1600" dirty="0">
                <a:solidFill>
                  <a:schemeClr val="bg1"/>
                </a:solidFill>
                <a:latin typeface="Cambria Math" panose="02040503050406030204" pitchFamily="18" charset="0"/>
                <a:ea typeface="Cambria Math" panose="02040503050406030204" pitchFamily="18" charset="0"/>
              </a:rPr>
              <a:t>Now, suppose that the constraint of fixed base points was removed and we were free to evaluate the area under a straight line joining any two points on the curve. By positioning these points wisely, we could define a straight line that would balance the positive </a:t>
            </a:r>
            <a:r>
              <a:rPr lang="en-US" sz="1600" dirty="0" smtClean="0">
                <a:solidFill>
                  <a:schemeClr val="bg1"/>
                </a:solidFill>
                <a:latin typeface="Cambria Math" panose="02040503050406030204" pitchFamily="18" charset="0"/>
                <a:ea typeface="Cambria Math" panose="02040503050406030204" pitchFamily="18" charset="0"/>
              </a:rPr>
              <a:t>and</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negative </a:t>
            </a:r>
            <a:r>
              <a:rPr lang="en-US" sz="1600" dirty="0">
                <a:solidFill>
                  <a:schemeClr val="bg1"/>
                </a:solidFill>
                <a:latin typeface="Cambria Math" panose="02040503050406030204" pitchFamily="18" charset="0"/>
                <a:ea typeface="Cambria Math" panose="02040503050406030204" pitchFamily="18" charset="0"/>
              </a:rPr>
              <a:t>errors. Hence, as in Fig. </a:t>
            </a:r>
            <a:r>
              <a:rPr lang="tr-TR" sz="1600" dirty="0" smtClean="0">
                <a:solidFill>
                  <a:schemeClr val="bg1"/>
                </a:solidFill>
                <a:latin typeface="Cambria Math" panose="02040503050406030204" pitchFamily="18" charset="0"/>
                <a:ea typeface="Cambria Math" panose="02040503050406030204" pitchFamily="18" charset="0"/>
              </a:rPr>
              <a:t>9</a:t>
            </a:r>
            <a:r>
              <a:rPr lang="en-US" sz="1600" dirty="0" smtClean="0">
                <a:solidFill>
                  <a:schemeClr val="bg1"/>
                </a:solidFill>
                <a:latin typeface="Cambria Math" panose="02040503050406030204" pitchFamily="18" charset="0"/>
                <a:ea typeface="Cambria Math" panose="02040503050406030204" pitchFamily="18" charset="0"/>
              </a:rPr>
              <a:t>b</a:t>
            </a:r>
            <a:r>
              <a:rPr lang="en-US" sz="1600" dirty="0">
                <a:solidFill>
                  <a:schemeClr val="bg1"/>
                </a:solidFill>
                <a:latin typeface="Cambria Math" panose="02040503050406030204" pitchFamily="18" charset="0"/>
                <a:ea typeface="Cambria Math" panose="02040503050406030204" pitchFamily="18" charset="0"/>
              </a:rPr>
              <a:t>, we would arrive at an improved estimate of the integral.</a:t>
            </a:r>
          </a:p>
          <a:p>
            <a:pPr algn="just"/>
            <a:r>
              <a:rPr lang="en-US" sz="1600" dirty="0">
                <a:solidFill>
                  <a:schemeClr val="bg1"/>
                </a:solidFill>
                <a:latin typeface="Cambria Math" panose="02040503050406030204" pitchFamily="18" charset="0"/>
                <a:ea typeface="Cambria Math" panose="02040503050406030204" pitchFamily="18" charset="0"/>
              </a:rPr>
              <a:t>Gauss quadrature is the name for one class of techniques to implement such a strategy. The particular Gauss quadrature formulas described in this section are called Gauss- Legendre formulas. Before describing the approach, we will show how numerical integration formulas such as the trapezoidal rule can be derived using the method of undetermined coefficients. This method will then be employed to develop the Gauss-Legendre formulas.</a:t>
            </a:r>
            <a:endParaRPr lang="tr-TR" sz="1600" dirty="0">
              <a:solidFill>
                <a:schemeClr val="bg1"/>
              </a:solidFill>
              <a:latin typeface="Cambria Math" panose="02040503050406030204" pitchFamily="18" charset="0"/>
              <a:ea typeface="Cambria Math" panose="02040503050406030204" pitchFamily="18" charset="0"/>
            </a:endParaRPr>
          </a:p>
        </p:txBody>
      </p:sp>
      <p:pic>
        <p:nvPicPr>
          <p:cNvPr id="6" name="Picture 5"/>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Layer>
                </a14:imgProps>
              </a:ext>
            </a:extLst>
          </a:blip>
          <a:stretch>
            <a:fillRect/>
          </a:stretch>
        </p:blipFill>
        <p:spPr>
          <a:xfrm>
            <a:off x="3532256" y="3022206"/>
            <a:ext cx="1876324" cy="477369"/>
          </a:xfrm>
          <a:prstGeom prst="rect">
            <a:avLst/>
          </a:prstGeom>
        </p:spPr>
      </p:pic>
    </p:spTree>
    <p:extLst>
      <p:ext uri="{BB962C8B-B14F-4D97-AF65-F5344CB8AC3E}">
        <p14:creationId xmlns:p14="http://schemas.microsoft.com/office/powerpoint/2010/main" val="3589123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2">
                <a:shade val="45000"/>
                <a:satMod val="135000"/>
              </a:schemeClr>
              <a:prstClr val="white"/>
            </a:duotone>
            <a:extLst>
              <a:ext uri="{BEBA8EAE-BF5A-486C-A8C5-ECC9F3942E4B}">
                <a14:imgProps xmlns:a14="http://schemas.microsoft.com/office/drawing/2010/main">
                  <a14:imgLayer r:embed="rId3">
                    <a14:imgEffect>
                      <a14:artisticPaintStrokes trans="32000" intensity="2"/>
                    </a14:imgEffect>
                    <a14:imgEffect>
                      <a14:sharpenSoften amount="-3000"/>
                    </a14:imgEffect>
                    <a14:imgEffect>
                      <a14:colorTemperature colorTemp="11500"/>
                    </a14:imgEffect>
                    <a14:imgEffect>
                      <a14:saturation sat="231000"/>
                    </a14:imgEffect>
                    <a14:imgEffect>
                      <a14:brightnessContrast bright="16000" contrast="180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bright="40000" contrast="-40000"/>
                    </a14:imgEffect>
                  </a14:imgLayer>
                </a14:imgProps>
              </a:ext>
            </a:extLst>
          </a:blip>
          <a:stretch>
            <a:fillRect/>
          </a:stretch>
        </p:blipFill>
        <p:spPr>
          <a:xfrm>
            <a:off x="8967584" y="329424"/>
            <a:ext cx="2803969" cy="4446858"/>
          </a:xfrm>
          <a:prstGeom prst="rect">
            <a:avLst/>
          </a:prstGeom>
        </p:spPr>
      </p:pic>
      <p:sp>
        <p:nvSpPr>
          <p:cNvPr id="3" name="TextBox 2"/>
          <p:cNvSpPr txBox="1"/>
          <p:nvPr/>
        </p:nvSpPr>
        <p:spPr>
          <a:xfrm>
            <a:off x="8691547" y="4902740"/>
            <a:ext cx="3356042" cy="738664"/>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r>
              <a:rPr lang="tr-TR" sz="1400" dirty="0" smtClean="0">
                <a:solidFill>
                  <a:schemeClr val="bg1"/>
                </a:solidFill>
                <a:latin typeface="Cambria Math" panose="02040503050406030204" pitchFamily="18" charset="0"/>
                <a:ea typeface="Cambria Math" panose="02040503050406030204" pitchFamily="18" charset="0"/>
              </a:rPr>
              <a:t>Figure 10: </a:t>
            </a:r>
            <a:r>
              <a:rPr lang="en-US" sz="1400" dirty="0" smtClean="0">
                <a:solidFill>
                  <a:schemeClr val="bg1"/>
                </a:solidFill>
                <a:latin typeface="Cambria Math" panose="02040503050406030204" pitchFamily="18" charset="0"/>
                <a:ea typeface="Cambria Math" panose="02040503050406030204" pitchFamily="18" charset="0"/>
              </a:rPr>
              <a:t>Two </a:t>
            </a:r>
            <a:r>
              <a:rPr lang="en-US" sz="1400" dirty="0">
                <a:solidFill>
                  <a:schemeClr val="bg1"/>
                </a:solidFill>
                <a:latin typeface="Cambria Math" panose="02040503050406030204" pitchFamily="18" charset="0"/>
                <a:ea typeface="Cambria Math" panose="02040503050406030204" pitchFamily="18" charset="0"/>
              </a:rPr>
              <a:t>integrals that should be evaluated exactly by the </a:t>
            </a:r>
            <a:r>
              <a:rPr lang="en-US" sz="1400" dirty="0" smtClean="0">
                <a:solidFill>
                  <a:schemeClr val="bg1"/>
                </a:solidFill>
                <a:latin typeface="Cambria Math" panose="02040503050406030204" pitchFamily="18" charset="0"/>
                <a:ea typeface="Cambria Math" panose="02040503050406030204" pitchFamily="18" charset="0"/>
              </a:rPr>
              <a:t>trapezoidal</a:t>
            </a:r>
            <a:r>
              <a:rPr lang="tr-TR" sz="1400" dirty="0" smtClean="0">
                <a:solidFill>
                  <a:schemeClr val="bg1"/>
                </a:solidFill>
                <a:latin typeface="Cambria Math" panose="02040503050406030204" pitchFamily="18" charset="0"/>
                <a:ea typeface="Cambria Math" panose="02040503050406030204" pitchFamily="18" charset="0"/>
              </a:rPr>
              <a:t> </a:t>
            </a:r>
            <a:r>
              <a:rPr lang="en-US" sz="1400" dirty="0" smtClean="0">
                <a:solidFill>
                  <a:schemeClr val="bg1"/>
                </a:solidFill>
                <a:latin typeface="Cambria Math" panose="02040503050406030204" pitchFamily="18" charset="0"/>
                <a:ea typeface="Cambria Math" panose="02040503050406030204" pitchFamily="18" charset="0"/>
              </a:rPr>
              <a:t>rule</a:t>
            </a:r>
            <a:r>
              <a:rPr lang="en-US" sz="1400" dirty="0">
                <a:solidFill>
                  <a:schemeClr val="bg1"/>
                </a:solidFill>
                <a:latin typeface="Cambria Math" panose="02040503050406030204" pitchFamily="18" charset="0"/>
                <a:ea typeface="Cambria Math" panose="02040503050406030204" pitchFamily="18" charset="0"/>
              </a:rPr>
              <a:t>: (a) a constant and (b) </a:t>
            </a:r>
            <a:r>
              <a:rPr lang="en-US" sz="1400" dirty="0" smtClean="0">
                <a:solidFill>
                  <a:schemeClr val="bg1"/>
                </a:solidFill>
                <a:latin typeface="Cambria Math" panose="02040503050406030204" pitchFamily="18" charset="0"/>
                <a:ea typeface="Cambria Math" panose="02040503050406030204" pitchFamily="18" charset="0"/>
              </a:rPr>
              <a:t>a</a:t>
            </a:r>
            <a:r>
              <a:rPr lang="tr-TR" sz="1400" dirty="0" smtClean="0">
                <a:solidFill>
                  <a:schemeClr val="bg1"/>
                </a:solidFill>
                <a:latin typeface="Cambria Math" panose="02040503050406030204" pitchFamily="18" charset="0"/>
                <a:ea typeface="Cambria Math" panose="02040503050406030204" pitchFamily="18" charset="0"/>
              </a:rPr>
              <a:t> straight </a:t>
            </a:r>
            <a:r>
              <a:rPr lang="tr-TR" sz="1400" dirty="0">
                <a:solidFill>
                  <a:schemeClr val="bg1"/>
                </a:solidFill>
                <a:latin typeface="Cambria Math" panose="02040503050406030204" pitchFamily="18" charset="0"/>
                <a:ea typeface="Cambria Math" panose="02040503050406030204" pitchFamily="18" charset="0"/>
              </a:rPr>
              <a:t>line.</a:t>
            </a:r>
          </a:p>
        </p:txBody>
      </p:sp>
      <p:sp>
        <p:nvSpPr>
          <p:cNvPr id="4" name="TextBox 3"/>
          <p:cNvSpPr txBox="1"/>
          <p:nvPr/>
        </p:nvSpPr>
        <p:spPr>
          <a:xfrm>
            <a:off x="175098" y="189254"/>
            <a:ext cx="8317148" cy="6740307"/>
          </a:xfrm>
          <a:prstGeom prst="rect">
            <a:avLst/>
          </a:prstGeom>
          <a:noFill/>
        </p:spPr>
        <p:txBody>
          <a:bodyPr wrap="square" rtlCol="0">
            <a:spAutoFit/>
          </a:bodyPr>
          <a:lstStyle/>
          <a:p>
            <a:pPr marL="285750" indent="-285750" algn="just">
              <a:buFont typeface="Wingdings" panose="05000000000000000000" pitchFamily="2" charset="2"/>
              <a:buChar char="ü"/>
            </a:pPr>
            <a:r>
              <a:rPr lang="en-US" sz="1600" dirty="0">
                <a:solidFill>
                  <a:schemeClr val="bg1"/>
                </a:solidFill>
                <a:latin typeface="Cambria Math" panose="02040503050406030204" pitchFamily="18" charset="0"/>
                <a:ea typeface="Cambria Math" panose="02040503050406030204" pitchFamily="18" charset="0"/>
              </a:rPr>
              <a:t>Derived the trapezoidal rule by integrating a linear interpolating polynomial and by geometrical reasoning. The method of undetermined coefficients offers a third approach that also has utility in deriving other integration techniques such as Gauss quadrature</a:t>
            </a:r>
            <a:r>
              <a:rPr lang="en-US" sz="1600" dirty="0" smtClean="0">
                <a:solidFill>
                  <a:schemeClr val="bg1"/>
                </a:solidFill>
                <a:latin typeface="Cambria Math" panose="02040503050406030204" pitchFamily="18" charset="0"/>
                <a:ea typeface="Cambria Math" panose="02040503050406030204" pitchFamily="18" charset="0"/>
              </a:rPr>
              <a:t>.</a:t>
            </a:r>
            <a:endParaRPr lang="tr-TR" sz="1600" dirty="0" smtClean="0">
              <a:solidFill>
                <a:schemeClr val="bg1"/>
              </a:solidFill>
              <a:latin typeface="Cambria Math" panose="02040503050406030204" pitchFamily="18" charset="0"/>
              <a:ea typeface="Cambria Math" panose="02040503050406030204" pitchFamily="18" charset="0"/>
            </a:endParaRPr>
          </a:p>
          <a:p>
            <a:pPr algn="just"/>
            <a:r>
              <a:rPr lang="en-US" sz="1600" dirty="0">
                <a:solidFill>
                  <a:schemeClr val="bg1"/>
                </a:solidFill>
                <a:latin typeface="Cambria Math" panose="02040503050406030204" pitchFamily="18" charset="0"/>
                <a:ea typeface="Cambria Math" panose="02040503050406030204" pitchFamily="18" charset="0"/>
              </a:rPr>
              <a:t>To illustrate the approach, Eq. (</a:t>
            </a:r>
            <a:r>
              <a:rPr lang="en-US" sz="1600" dirty="0" smtClean="0">
                <a:solidFill>
                  <a:schemeClr val="bg1"/>
                </a:solidFill>
                <a:latin typeface="Cambria Math" panose="02040503050406030204" pitchFamily="18" charset="0"/>
                <a:ea typeface="Cambria Math" panose="02040503050406030204" pitchFamily="18" charset="0"/>
              </a:rPr>
              <a:t>22</a:t>
            </a:r>
            <a:r>
              <a:rPr lang="tr-TR" sz="1600" dirty="0">
                <a:solidFill>
                  <a:schemeClr val="bg1"/>
                </a:solidFill>
                <a:latin typeface="Cambria Math" panose="02040503050406030204" pitchFamily="18" charset="0"/>
                <a:ea typeface="Cambria Math" panose="02040503050406030204" pitchFamily="18" charset="0"/>
              </a:rPr>
              <a:t>)</a:t>
            </a:r>
            <a:r>
              <a:rPr lang="en-US" sz="1600" dirty="0" smtClean="0">
                <a:solidFill>
                  <a:schemeClr val="bg1"/>
                </a:solidFill>
                <a:latin typeface="Cambria Math" panose="02040503050406030204" pitchFamily="18" charset="0"/>
                <a:ea typeface="Cambria Math" panose="02040503050406030204" pitchFamily="18" charset="0"/>
              </a:rPr>
              <a:t> is </a:t>
            </a:r>
            <a:r>
              <a:rPr lang="en-US" sz="1600" dirty="0">
                <a:solidFill>
                  <a:schemeClr val="bg1"/>
                </a:solidFill>
                <a:latin typeface="Cambria Math" panose="02040503050406030204" pitchFamily="18" charset="0"/>
                <a:ea typeface="Cambria Math" panose="02040503050406030204" pitchFamily="18" charset="0"/>
              </a:rPr>
              <a:t>expressed </a:t>
            </a:r>
            <a:r>
              <a:rPr lang="en-US" sz="1600" dirty="0" smtClean="0">
                <a:solidFill>
                  <a:schemeClr val="bg1"/>
                </a:solidFill>
                <a:latin typeface="Cambria Math" panose="02040503050406030204" pitchFamily="18" charset="0"/>
                <a:ea typeface="Cambria Math" panose="02040503050406030204" pitchFamily="18" charset="0"/>
              </a:rPr>
              <a:t>as</a:t>
            </a:r>
            <a:endParaRPr lang="tr-TR" sz="1600" dirty="0">
              <a:solidFill>
                <a:schemeClr val="bg1"/>
              </a:solidFill>
              <a:latin typeface="Cambria Math" panose="02040503050406030204" pitchFamily="18" charset="0"/>
              <a:ea typeface="Cambria Math" panose="02040503050406030204" pitchFamily="18" charset="0"/>
            </a:endParaRPr>
          </a:p>
          <a:p>
            <a:pPr algn="just"/>
            <a:r>
              <a:rPr lang="tr-TR" sz="1600" dirty="0" smtClean="0">
                <a:solidFill>
                  <a:schemeClr val="bg1"/>
                </a:solidFill>
                <a:latin typeface="Cambria Math" panose="02040503050406030204" pitchFamily="18" charset="0"/>
                <a:ea typeface="Cambria Math" panose="02040503050406030204" pitchFamily="18" charset="0"/>
              </a:rPr>
              <a:t>							(23)</a:t>
            </a: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r>
              <a:rPr lang="en-US" sz="1600" dirty="0">
                <a:solidFill>
                  <a:schemeClr val="bg1"/>
                </a:solidFill>
                <a:latin typeface="Cambria Math" panose="02040503050406030204" pitchFamily="18" charset="0"/>
                <a:ea typeface="Cambria Math" panose="02040503050406030204" pitchFamily="18" charset="0"/>
              </a:rPr>
              <a:t>where the </a:t>
            </a:r>
            <a:r>
              <a:rPr lang="en-US" sz="1600" dirty="0" smtClean="0">
                <a:solidFill>
                  <a:schemeClr val="bg1"/>
                </a:solidFill>
                <a:latin typeface="Cambria Math" panose="02040503050406030204" pitchFamily="18" charset="0"/>
                <a:ea typeface="Cambria Math" panose="02040503050406030204" pitchFamily="18" charset="0"/>
              </a:rPr>
              <a:t>c</a:t>
            </a:r>
            <a:r>
              <a:rPr lang="tr-TR" sz="1600" dirty="0" smtClean="0">
                <a:solidFill>
                  <a:schemeClr val="bg1"/>
                </a:solidFill>
                <a:latin typeface="Cambria Math" panose="02040503050406030204" pitchFamily="18" charset="0"/>
                <a:ea typeface="Cambria Math" panose="02040503050406030204" pitchFamily="18" charset="0"/>
              </a:rPr>
              <a:t>’</a:t>
            </a:r>
            <a:r>
              <a:rPr lang="en-US" sz="1600" dirty="0" smtClean="0">
                <a:solidFill>
                  <a:schemeClr val="bg1"/>
                </a:solidFill>
                <a:latin typeface="Cambria Math" panose="02040503050406030204" pitchFamily="18" charset="0"/>
                <a:ea typeface="Cambria Math" panose="02040503050406030204" pitchFamily="18" charset="0"/>
              </a:rPr>
              <a:t>s </a:t>
            </a:r>
            <a:r>
              <a:rPr lang="en-US" sz="1600" dirty="0">
                <a:solidFill>
                  <a:schemeClr val="bg1"/>
                </a:solidFill>
                <a:latin typeface="Cambria Math" panose="02040503050406030204" pitchFamily="18" charset="0"/>
                <a:ea typeface="Cambria Math" panose="02040503050406030204" pitchFamily="18" charset="0"/>
              </a:rPr>
              <a:t>= constants. Now realize that the trapezoidal rule should yield exact </a:t>
            </a:r>
            <a:r>
              <a:rPr lang="en-US" sz="1600" dirty="0" smtClean="0">
                <a:solidFill>
                  <a:schemeClr val="bg1"/>
                </a:solidFill>
                <a:latin typeface="Cambria Math" panose="02040503050406030204" pitchFamily="18" charset="0"/>
                <a:ea typeface="Cambria Math" panose="02040503050406030204" pitchFamily="18" charset="0"/>
              </a:rPr>
              <a:t>results</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when </a:t>
            </a:r>
            <a:r>
              <a:rPr lang="en-US" sz="1600" dirty="0">
                <a:solidFill>
                  <a:schemeClr val="bg1"/>
                </a:solidFill>
                <a:latin typeface="Cambria Math" panose="02040503050406030204" pitchFamily="18" charset="0"/>
                <a:ea typeface="Cambria Math" panose="02040503050406030204" pitchFamily="18" charset="0"/>
              </a:rPr>
              <a:t>the function being integrated is a constant or a straight line. Two simple </a:t>
            </a:r>
            <a:r>
              <a:rPr lang="en-US" sz="1600" dirty="0" smtClean="0">
                <a:solidFill>
                  <a:schemeClr val="bg1"/>
                </a:solidFill>
                <a:latin typeface="Cambria Math" panose="02040503050406030204" pitchFamily="18" charset="0"/>
                <a:ea typeface="Cambria Math" panose="02040503050406030204" pitchFamily="18" charset="0"/>
              </a:rPr>
              <a:t>equations</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that </a:t>
            </a:r>
            <a:r>
              <a:rPr lang="en-US" sz="1600" dirty="0">
                <a:solidFill>
                  <a:schemeClr val="bg1"/>
                </a:solidFill>
                <a:latin typeface="Cambria Math" panose="02040503050406030204" pitchFamily="18" charset="0"/>
                <a:ea typeface="Cambria Math" panose="02040503050406030204" pitchFamily="18" charset="0"/>
              </a:rPr>
              <a:t>represent these cases are y = 1 and y = x. Both are illustrated in Fig. </a:t>
            </a:r>
            <a:r>
              <a:rPr lang="tr-TR" sz="1600" dirty="0" smtClean="0">
                <a:solidFill>
                  <a:schemeClr val="bg1"/>
                </a:solidFill>
                <a:latin typeface="Cambria Math" panose="02040503050406030204" pitchFamily="18" charset="0"/>
                <a:ea typeface="Cambria Math" panose="02040503050406030204" pitchFamily="18" charset="0"/>
              </a:rPr>
              <a:t>10</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Thus, </a:t>
            </a:r>
            <a:r>
              <a:rPr lang="en-US" sz="1600" dirty="0" smtClean="0">
                <a:solidFill>
                  <a:schemeClr val="bg1"/>
                </a:solidFill>
                <a:latin typeface="Cambria Math" panose="02040503050406030204" pitchFamily="18" charset="0"/>
                <a:ea typeface="Cambria Math" panose="02040503050406030204" pitchFamily="18" charset="0"/>
              </a:rPr>
              <a:t>the</a:t>
            </a:r>
            <a:r>
              <a:rPr lang="tr-TR" sz="1600" dirty="0" smtClean="0">
                <a:solidFill>
                  <a:schemeClr val="bg1"/>
                </a:solidFill>
                <a:latin typeface="Cambria Math" panose="02040503050406030204" pitchFamily="18" charset="0"/>
                <a:ea typeface="Cambria Math" panose="02040503050406030204" pitchFamily="18" charset="0"/>
              </a:rPr>
              <a:t> following </a:t>
            </a:r>
            <a:r>
              <a:rPr lang="tr-TR" sz="1600" dirty="0">
                <a:solidFill>
                  <a:schemeClr val="bg1"/>
                </a:solidFill>
                <a:latin typeface="Cambria Math" panose="02040503050406030204" pitchFamily="18" charset="0"/>
                <a:ea typeface="Cambria Math" panose="02040503050406030204" pitchFamily="18" charset="0"/>
              </a:rPr>
              <a:t>equalities should hold</a:t>
            </a:r>
            <a:r>
              <a:rPr lang="tr-TR" sz="1600" dirty="0" smtClean="0">
                <a:solidFill>
                  <a:schemeClr val="bg1"/>
                </a:solidFill>
                <a:latin typeface="Cambria Math" panose="02040503050406030204" pitchFamily="18" charset="0"/>
                <a:ea typeface="Cambria Math" panose="02040503050406030204" pitchFamily="18" charset="0"/>
              </a:rPr>
              <a:t>:</a:t>
            </a: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r>
              <a:rPr lang="tr-TR" sz="1600" dirty="0">
                <a:solidFill>
                  <a:schemeClr val="bg1"/>
                </a:solidFill>
                <a:latin typeface="Cambria Math" panose="02040503050406030204" pitchFamily="18" charset="0"/>
                <a:ea typeface="Cambria Math" panose="02040503050406030204" pitchFamily="18" charset="0"/>
              </a:rPr>
              <a:t>or, evaluating the integrals</a:t>
            </a:r>
            <a:r>
              <a:rPr lang="tr-TR" sz="1600" dirty="0" smtClean="0">
                <a:solidFill>
                  <a:schemeClr val="bg1"/>
                </a:solidFill>
                <a:latin typeface="Cambria Math" panose="02040503050406030204" pitchFamily="18" charset="0"/>
                <a:ea typeface="Cambria Math" panose="02040503050406030204" pitchFamily="18" charset="0"/>
              </a:rPr>
              <a:t>,</a:t>
            </a: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r>
              <a:rPr lang="en-US" sz="1600" dirty="0">
                <a:solidFill>
                  <a:schemeClr val="bg1"/>
                </a:solidFill>
                <a:latin typeface="Cambria Math" panose="02040503050406030204" pitchFamily="18" charset="0"/>
                <a:ea typeface="Cambria Math" panose="02040503050406030204" pitchFamily="18" charset="0"/>
              </a:rPr>
              <a:t>These are two equations with two unknowns that can be solved </a:t>
            </a:r>
            <a:r>
              <a:rPr lang="en-US" sz="1600" dirty="0" smtClean="0">
                <a:solidFill>
                  <a:schemeClr val="bg1"/>
                </a:solidFill>
                <a:latin typeface="Cambria Math" panose="02040503050406030204" pitchFamily="18" charset="0"/>
                <a:ea typeface="Cambria Math" panose="02040503050406030204" pitchFamily="18" charset="0"/>
              </a:rPr>
              <a:t>for</a:t>
            </a:r>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r>
              <a:rPr lang="en-US" sz="1600" dirty="0">
                <a:solidFill>
                  <a:schemeClr val="bg1"/>
                </a:solidFill>
                <a:latin typeface="Cambria Math" panose="02040503050406030204" pitchFamily="18" charset="0"/>
                <a:ea typeface="Cambria Math" panose="02040503050406030204" pitchFamily="18" charset="0"/>
              </a:rPr>
              <a:t>which, when substituted back into Eq. </a:t>
            </a:r>
            <a:r>
              <a:rPr lang="en-US" sz="1600" dirty="0" smtClean="0">
                <a:solidFill>
                  <a:schemeClr val="bg1"/>
                </a:solidFill>
                <a:latin typeface="Cambria Math" panose="02040503050406030204" pitchFamily="18" charset="0"/>
                <a:ea typeface="Cambria Math" panose="02040503050406030204" pitchFamily="18" charset="0"/>
              </a:rPr>
              <a:t>(</a:t>
            </a:r>
            <a:r>
              <a:rPr lang="tr-TR" sz="1600" dirty="0" smtClean="0">
                <a:solidFill>
                  <a:schemeClr val="bg1"/>
                </a:solidFill>
                <a:latin typeface="Cambria Math" panose="02040503050406030204" pitchFamily="18" charset="0"/>
                <a:ea typeface="Cambria Math" panose="02040503050406030204" pitchFamily="18" charset="0"/>
              </a:rPr>
              <a:t>23</a:t>
            </a:r>
            <a:r>
              <a:rPr lang="en-US" sz="1600" dirty="0" smtClean="0">
                <a:solidFill>
                  <a:schemeClr val="bg1"/>
                </a:solidFill>
                <a:latin typeface="Cambria Math" panose="02040503050406030204" pitchFamily="18" charset="0"/>
                <a:ea typeface="Cambria Math" panose="02040503050406030204" pitchFamily="18" charset="0"/>
              </a:rPr>
              <a:t>), gives</a:t>
            </a:r>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r>
              <a:rPr lang="en-US" sz="1600" dirty="0">
                <a:solidFill>
                  <a:schemeClr val="bg1"/>
                </a:solidFill>
                <a:latin typeface="Cambria Math" panose="02040503050406030204" pitchFamily="18" charset="0"/>
                <a:ea typeface="Cambria Math" panose="02040503050406030204" pitchFamily="18" charset="0"/>
              </a:rPr>
              <a:t>which is equivalent to the trapezoidal rule.</a:t>
            </a:r>
            <a:endParaRPr lang="tr-TR" sz="1600" dirty="0">
              <a:solidFill>
                <a:schemeClr val="bg1"/>
              </a:solidFill>
              <a:latin typeface="Cambria Math" panose="02040503050406030204" pitchFamily="18" charset="0"/>
              <a:ea typeface="Cambria Math" panose="02040503050406030204" pitchFamily="18" charset="0"/>
            </a:endParaRPr>
          </a:p>
        </p:txBody>
      </p:sp>
      <p:pic>
        <p:nvPicPr>
          <p:cNvPr id="5" name="Picture 4"/>
          <p:cNvPicPr>
            <a:picLocks noChangeAspect="1"/>
          </p:cNvPicPr>
          <p:nvPr/>
        </p:nvPicPr>
        <p:blipFill>
          <a:blip r:embed="rId6"/>
          <a:stretch>
            <a:fillRect/>
          </a:stretch>
        </p:blipFill>
        <p:spPr>
          <a:xfrm>
            <a:off x="3729543" y="1243211"/>
            <a:ext cx="1762125" cy="390525"/>
          </a:xfrm>
          <a:prstGeom prst="rect">
            <a:avLst/>
          </a:prstGeom>
        </p:spPr>
      </p:pic>
      <p:pic>
        <p:nvPicPr>
          <p:cNvPr id="6" name="Picture 5"/>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a:off x="3358067" y="2552854"/>
            <a:ext cx="2365691" cy="1186314"/>
          </a:xfrm>
          <a:prstGeom prst="rect">
            <a:avLst/>
          </a:prstGeom>
        </p:spPr>
      </p:pic>
      <p:pic>
        <p:nvPicPr>
          <p:cNvPr id="7" name="Picture 6"/>
          <p:cNvPicPr>
            <a:picLocks noChangeAspect="1"/>
          </p:cNvPicPr>
          <p:nvPr/>
        </p:nvPicPr>
        <p:blipFill>
          <a:blip r:embed="rId9"/>
          <a:stretch>
            <a:fillRect/>
          </a:stretch>
        </p:blipFill>
        <p:spPr>
          <a:xfrm>
            <a:off x="3575491" y="3811565"/>
            <a:ext cx="1930841" cy="846721"/>
          </a:xfrm>
          <a:prstGeom prst="rect">
            <a:avLst/>
          </a:prstGeom>
        </p:spPr>
      </p:pic>
      <p:pic>
        <p:nvPicPr>
          <p:cNvPr id="8" name="Picture 7"/>
          <p:cNvPicPr>
            <a:picLocks noChangeAspect="1"/>
          </p:cNvPicPr>
          <p:nvPr/>
        </p:nvPicPr>
        <p:blipFill>
          <a:blip r:embed="rId10"/>
          <a:stretch>
            <a:fillRect/>
          </a:stretch>
        </p:blipFill>
        <p:spPr>
          <a:xfrm>
            <a:off x="3871307" y="5173800"/>
            <a:ext cx="1309690" cy="447829"/>
          </a:xfrm>
          <a:prstGeom prst="rect">
            <a:avLst/>
          </a:prstGeom>
        </p:spPr>
      </p:pic>
      <p:pic>
        <p:nvPicPr>
          <p:cNvPr id="9" name="Picture 8"/>
          <p:cNvPicPr>
            <a:picLocks noChangeAspect="1"/>
          </p:cNvPicPr>
          <p:nvPr/>
        </p:nvPicPr>
        <p:blipFill>
          <a:blip r:embed="rId11"/>
          <a:stretch>
            <a:fillRect/>
          </a:stretch>
        </p:blipFill>
        <p:spPr>
          <a:xfrm>
            <a:off x="3476280" y="5944676"/>
            <a:ext cx="2099745" cy="502880"/>
          </a:xfrm>
          <a:prstGeom prst="rect">
            <a:avLst/>
          </a:prstGeom>
        </p:spPr>
      </p:pic>
    </p:spTree>
    <p:extLst>
      <p:ext uri="{BB962C8B-B14F-4D97-AF65-F5344CB8AC3E}">
        <p14:creationId xmlns:p14="http://schemas.microsoft.com/office/powerpoint/2010/main" val="3382078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2">
                <a:shade val="45000"/>
                <a:satMod val="135000"/>
              </a:schemeClr>
              <a:prstClr val="white"/>
            </a:duotone>
            <a:extLst>
              <a:ext uri="{BEBA8EAE-BF5A-486C-A8C5-ECC9F3942E4B}">
                <a14:imgProps xmlns:a14="http://schemas.microsoft.com/office/drawing/2010/main">
                  <a14:imgLayer r:embed="rId3">
                    <a14:imgEffect>
                      <a14:artisticPaintStrokes trans="32000" intensity="2"/>
                    </a14:imgEffect>
                    <a14:imgEffect>
                      <a14:sharpenSoften amount="-3000"/>
                    </a14:imgEffect>
                    <a14:imgEffect>
                      <a14:colorTemperature colorTemp="11500"/>
                    </a14:imgEffect>
                    <a14:imgEffect>
                      <a14:saturation sat="231000"/>
                    </a14:imgEffect>
                    <a14:imgEffect>
                      <a14:brightnessContrast bright="16000" contrast="1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14009" y="233464"/>
            <a:ext cx="11682919" cy="1384995"/>
          </a:xfrm>
          <a:prstGeom prst="rect">
            <a:avLst/>
          </a:prstGeom>
          <a:noFill/>
        </p:spPr>
        <p:txBody>
          <a:bodyPr wrap="square" rtlCol="0">
            <a:spAutoFit/>
          </a:bodyPr>
          <a:lstStyle/>
          <a:p>
            <a:r>
              <a:rPr lang="en-US" b="1" u="sng" dirty="0">
                <a:solidFill>
                  <a:srgbClr val="002060"/>
                </a:solidFill>
                <a:latin typeface="Cambria Math" panose="02040503050406030204" pitchFamily="18" charset="0"/>
                <a:ea typeface="Cambria Math" panose="02040503050406030204" pitchFamily="18" charset="0"/>
              </a:rPr>
              <a:t>Derivation of the Two-Point Gauss-Legendre </a:t>
            </a:r>
            <a:r>
              <a:rPr lang="en-US" b="1" u="sng" dirty="0" smtClean="0">
                <a:solidFill>
                  <a:srgbClr val="002060"/>
                </a:solidFill>
                <a:latin typeface="Cambria Math" panose="02040503050406030204" pitchFamily="18" charset="0"/>
                <a:ea typeface="Cambria Math" panose="02040503050406030204" pitchFamily="18" charset="0"/>
              </a:rPr>
              <a:t>Formula</a:t>
            </a:r>
            <a:endParaRPr lang="tr-TR" b="1" u="sng" dirty="0" smtClean="0">
              <a:solidFill>
                <a:srgbClr val="002060"/>
              </a:solidFill>
              <a:latin typeface="Cambria Math" panose="02040503050406030204" pitchFamily="18" charset="0"/>
              <a:ea typeface="Cambria Math" panose="02040503050406030204" pitchFamily="18" charset="0"/>
            </a:endParaRPr>
          </a:p>
          <a:p>
            <a:endParaRPr lang="tr-TR" b="1" u="sng" dirty="0">
              <a:solidFill>
                <a:schemeClr val="accent6">
                  <a:lumMod val="50000"/>
                </a:schemeClr>
              </a:solidFill>
              <a:latin typeface="Cambria Math" panose="02040503050406030204" pitchFamily="18" charset="0"/>
              <a:ea typeface="Cambria Math" panose="02040503050406030204" pitchFamily="18" charset="0"/>
            </a:endParaRPr>
          </a:p>
          <a:p>
            <a:pPr algn="just"/>
            <a:r>
              <a:rPr lang="en-US" sz="1600" dirty="0">
                <a:solidFill>
                  <a:schemeClr val="bg1"/>
                </a:solidFill>
                <a:latin typeface="Cambria Math" panose="02040503050406030204" pitchFamily="18" charset="0"/>
                <a:ea typeface="Cambria Math" panose="02040503050406030204" pitchFamily="18" charset="0"/>
              </a:rPr>
              <a:t>Just as was the case for the above derivation of the trapezoidal rule, the object of </a:t>
            </a:r>
            <a:r>
              <a:rPr lang="en-US" sz="1600" dirty="0" smtClean="0">
                <a:solidFill>
                  <a:schemeClr val="bg1"/>
                </a:solidFill>
                <a:latin typeface="Cambria Math" panose="02040503050406030204" pitchFamily="18" charset="0"/>
                <a:ea typeface="Cambria Math" panose="02040503050406030204" pitchFamily="18" charset="0"/>
              </a:rPr>
              <a:t>Gauss</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quadrature </a:t>
            </a:r>
            <a:r>
              <a:rPr lang="en-US" sz="1600" dirty="0">
                <a:solidFill>
                  <a:schemeClr val="bg1"/>
                </a:solidFill>
                <a:latin typeface="Cambria Math" panose="02040503050406030204" pitchFamily="18" charset="0"/>
                <a:ea typeface="Cambria Math" panose="02040503050406030204" pitchFamily="18" charset="0"/>
              </a:rPr>
              <a:t>is to determine the coefficients of an equation of the </a:t>
            </a:r>
            <a:r>
              <a:rPr lang="en-US" sz="1600" dirty="0" smtClean="0">
                <a:solidFill>
                  <a:schemeClr val="bg1"/>
                </a:solidFill>
                <a:latin typeface="Cambria Math" panose="02040503050406030204" pitchFamily="18" charset="0"/>
                <a:ea typeface="Cambria Math" panose="02040503050406030204" pitchFamily="18" charset="0"/>
              </a:rPr>
              <a:t>form</a:t>
            </a:r>
            <a:endParaRPr lang="tr-TR" sz="1600" dirty="0" smtClean="0">
              <a:solidFill>
                <a:schemeClr val="bg1"/>
              </a:solidFill>
              <a:latin typeface="Cambria Math" panose="02040503050406030204" pitchFamily="18" charset="0"/>
              <a:ea typeface="Cambria Math" panose="02040503050406030204" pitchFamily="18" charset="0"/>
            </a:endParaRPr>
          </a:p>
          <a:p>
            <a:pPr algn="just"/>
            <a:r>
              <a:rPr lang="tr-TR" sz="1600" dirty="0">
                <a:solidFill>
                  <a:schemeClr val="bg1"/>
                </a:solidFill>
                <a:latin typeface="Cambria Math" panose="02040503050406030204" pitchFamily="18" charset="0"/>
                <a:ea typeface="Cambria Math" panose="02040503050406030204" pitchFamily="18" charset="0"/>
              </a:rPr>
              <a:t>	</a:t>
            </a:r>
            <a:r>
              <a:rPr lang="tr-TR" sz="1600" dirty="0" smtClean="0">
                <a:solidFill>
                  <a:schemeClr val="bg1"/>
                </a:solidFill>
                <a:latin typeface="Cambria Math" panose="02040503050406030204" pitchFamily="18" charset="0"/>
                <a:ea typeface="Cambria Math" panose="02040503050406030204" pitchFamily="18" charset="0"/>
              </a:rPr>
              <a:t>							(24)</a:t>
            </a:r>
          </a:p>
        </p:txBody>
      </p:sp>
      <p:pic>
        <p:nvPicPr>
          <p:cNvPr id="3" name="Picture 2"/>
          <p:cNvPicPr>
            <a:picLocks noChangeAspect="1"/>
          </p:cNvPicPr>
          <p:nvPr/>
        </p:nvPicPr>
        <p:blipFill>
          <a:blip r:embed="rId4"/>
          <a:stretch>
            <a:fillRect/>
          </a:stretch>
        </p:blipFill>
        <p:spPr>
          <a:xfrm>
            <a:off x="4163134" y="1289562"/>
            <a:ext cx="1800225" cy="371475"/>
          </a:xfrm>
          <a:prstGeom prst="rect">
            <a:avLst/>
          </a:prstGeom>
        </p:spPr>
      </p:pic>
      <p:pic>
        <p:nvPicPr>
          <p:cNvPr id="4" name="Picture 3"/>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bright="40000" contrast="-40000"/>
                    </a14:imgEffect>
                  </a14:imgLayer>
                </a14:imgProps>
              </a:ext>
            </a:extLst>
          </a:blip>
          <a:stretch>
            <a:fillRect/>
          </a:stretch>
        </p:blipFill>
        <p:spPr>
          <a:xfrm>
            <a:off x="8581519" y="1372237"/>
            <a:ext cx="3013852" cy="2246690"/>
          </a:xfrm>
          <a:prstGeom prst="rect">
            <a:avLst/>
          </a:prstGeom>
        </p:spPr>
      </p:pic>
      <p:sp>
        <p:nvSpPr>
          <p:cNvPr id="5" name="TextBox 4"/>
          <p:cNvSpPr txBox="1"/>
          <p:nvPr/>
        </p:nvSpPr>
        <p:spPr>
          <a:xfrm>
            <a:off x="8430740" y="3735421"/>
            <a:ext cx="3315409" cy="738664"/>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pPr algn="just"/>
            <a:r>
              <a:rPr lang="tr-TR" sz="1400" dirty="0" smtClean="0">
                <a:solidFill>
                  <a:schemeClr val="bg1"/>
                </a:solidFill>
                <a:latin typeface="Cambria Math" panose="02040503050406030204" pitchFamily="18" charset="0"/>
                <a:ea typeface="Cambria Math" panose="02040503050406030204" pitchFamily="18" charset="0"/>
              </a:rPr>
              <a:t>Figure 11: </a:t>
            </a:r>
            <a:r>
              <a:rPr lang="en-US" sz="1400" dirty="0" smtClean="0">
                <a:solidFill>
                  <a:schemeClr val="bg1"/>
                </a:solidFill>
                <a:latin typeface="Cambria Math" panose="02040503050406030204" pitchFamily="18" charset="0"/>
                <a:ea typeface="Cambria Math" panose="02040503050406030204" pitchFamily="18" charset="0"/>
              </a:rPr>
              <a:t>Graphical </a:t>
            </a:r>
            <a:r>
              <a:rPr lang="en-US" sz="1400" dirty="0">
                <a:solidFill>
                  <a:schemeClr val="bg1"/>
                </a:solidFill>
                <a:latin typeface="Cambria Math" panose="02040503050406030204" pitchFamily="18" charset="0"/>
                <a:ea typeface="Cambria Math" panose="02040503050406030204" pitchFamily="18" charset="0"/>
              </a:rPr>
              <a:t>depiction of the unknown variables x</a:t>
            </a:r>
            <a:r>
              <a:rPr lang="en-US" sz="1400" baseline="-25000" dirty="0">
                <a:solidFill>
                  <a:schemeClr val="bg1"/>
                </a:solidFill>
                <a:latin typeface="Cambria Math" panose="02040503050406030204" pitchFamily="18" charset="0"/>
                <a:ea typeface="Cambria Math" panose="02040503050406030204" pitchFamily="18" charset="0"/>
              </a:rPr>
              <a:t>0</a:t>
            </a:r>
            <a:r>
              <a:rPr lang="en-US" sz="1400" dirty="0">
                <a:solidFill>
                  <a:schemeClr val="bg1"/>
                </a:solidFill>
                <a:latin typeface="Cambria Math" panose="02040503050406030204" pitchFamily="18" charset="0"/>
                <a:ea typeface="Cambria Math" panose="02040503050406030204" pitchFamily="18" charset="0"/>
              </a:rPr>
              <a:t> and x</a:t>
            </a:r>
            <a:r>
              <a:rPr lang="en-US" sz="1400" baseline="-25000" dirty="0">
                <a:solidFill>
                  <a:schemeClr val="bg1"/>
                </a:solidFill>
                <a:latin typeface="Cambria Math" panose="02040503050406030204" pitchFamily="18" charset="0"/>
                <a:ea typeface="Cambria Math" panose="02040503050406030204" pitchFamily="18" charset="0"/>
              </a:rPr>
              <a:t>1</a:t>
            </a:r>
            <a:r>
              <a:rPr lang="en-US" sz="1400" dirty="0">
                <a:solidFill>
                  <a:schemeClr val="bg1"/>
                </a:solidFill>
                <a:latin typeface="Cambria Math" panose="02040503050406030204" pitchFamily="18" charset="0"/>
                <a:ea typeface="Cambria Math" panose="02040503050406030204" pitchFamily="18" charset="0"/>
              </a:rPr>
              <a:t> </a:t>
            </a:r>
            <a:r>
              <a:rPr lang="en-US" sz="1400" dirty="0" smtClean="0">
                <a:solidFill>
                  <a:schemeClr val="bg1"/>
                </a:solidFill>
                <a:latin typeface="Cambria Math" panose="02040503050406030204" pitchFamily="18" charset="0"/>
                <a:ea typeface="Cambria Math" panose="02040503050406030204" pitchFamily="18" charset="0"/>
              </a:rPr>
              <a:t>for</a:t>
            </a:r>
            <a:r>
              <a:rPr lang="tr-TR" sz="1400" dirty="0" smtClean="0">
                <a:solidFill>
                  <a:schemeClr val="bg1"/>
                </a:solidFill>
                <a:latin typeface="Cambria Math" panose="02040503050406030204" pitchFamily="18" charset="0"/>
                <a:ea typeface="Cambria Math" panose="02040503050406030204" pitchFamily="18" charset="0"/>
              </a:rPr>
              <a:t> </a:t>
            </a:r>
            <a:r>
              <a:rPr lang="en-US" sz="1400" dirty="0" smtClean="0">
                <a:solidFill>
                  <a:schemeClr val="bg1"/>
                </a:solidFill>
                <a:latin typeface="Cambria Math" panose="02040503050406030204" pitchFamily="18" charset="0"/>
                <a:ea typeface="Cambria Math" panose="02040503050406030204" pitchFamily="18" charset="0"/>
              </a:rPr>
              <a:t>integration </a:t>
            </a:r>
            <a:r>
              <a:rPr lang="en-US" sz="1400" dirty="0">
                <a:solidFill>
                  <a:schemeClr val="bg1"/>
                </a:solidFill>
                <a:latin typeface="Cambria Math" panose="02040503050406030204" pitchFamily="18" charset="0"/>
                <a:ea typeface="Cambria Math" panose="02040503050406030204" pitchFamily="18" charset="0"/>
              </a:rPr>
              <a:t>by Gauss quadrature</a:t>
            </a:r>
            <a:endParaRPr lang="tr-TR" sz="1400" dirty="0">
              <a:solidFill>
                <a:schemeClr val="bg1"/>
              </a:solidFill>
              <a:latin typeface="Cambria Math" panose="02040503050406030204" pitchFamily="18" charset="0"/>
              <a:ea typeface="Cambria Math" panose="02040503050406030204" pitchFamily="18" charset="0"/>
            </a:endParaRPr>
          </a:p>
        </p:txBody>
      </p:sp>
      <p:sp>
        <p:nvSpPr>
          <p:cNvPr id="6" name="TextBox 5"/>
          <p:cNvSpPr txBox="1"/>
          <p:nvPr/>
        </p:nvSpPr>
        <p:spPr>
          <a:xfrm>
            <a:off x="194553" y="1777531"/>
            <a:ext cx="8054502" cy="5047536"/>
          </a:xfrm>
          <a:prstGeom prst="rect">
            <a:avLst/>
          </a:prstGeom>
          <a:noFill/>
        </p:spPr>
        <p:txBody>
          <a:bodyPr wrap="square" rtlCol="0">
            <a:spAutoFit/>
          </a:bodyPr>
          <a:lstStyle/>
          <a:p>
            <a:pPr algn="just"/>
            <a:r>
              <a:rPr lang="en-US" sz="1600" dirty="0">
                <a:solidFill>
                  <a:schemeClr val="bg1"/>
                </a:solidFill>
                <a:latin typeface="Cambria Math" panose="02040503050406030204" pitchFamily="18" charset="0"/>
                <a:ea typeface="Cambria Math" panose="02040503050406030204" pitchFamily="18" charset="0"/>
              </a:rPr>
              <a:t>where the c’s = the unknown coefficients. However, in contrast to the trapezoidal </a:t>
            </a:r>
            <a:r>
              <a:rPr lang="en-US" sz="1600" dirty="0" smtClean="0">
                <a:solidFill>
                  <a:schemeClr val="bg1"/>
                </a:solidFill>
                <a:latin typeface="Cambria Math" panose="02040503050406030204" pitchFamily="18" charset="0"/>
                <a:ea typeface="Cambria Math" panose="02040503050406030204" pitchFamily="18" charset="0"/>
              </a:rPr>
              <a:t>rule</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that </a:t>
            </a:r>
            <a:r>
              <a:rPr lang="en-US" sz="1600" dirty="0">
                <a:solidFill>
                  <a:schemeClr val="bg1"/>
                </a:solidFill>
                <a:latin typeface="Cambria Math" panose="02040503050406030204" pitchFamily="18" charset="0"/>
                <a:ea typeface="Cambria Math" panose="02040503050406030204" pitchFamily="18" charset="0"/>
              </a:rPr>
              <a:t>used fixed end points a and b, the function arguments x</a:t>
            </a:r>
            <a:r>
              <a:rPr lang="en-US" sz="1600" baseline="-25000" dirty="0">
                <a:solidFill>
                  <a:schemeClr val="bg1"/>
                </a:solidFill>
                <a:latin typeface="Cambria Math" panose="02040503050406030204" pitchFamily="18" charset="0"/>
                <a:ea typeface="Cambria Math" panose="02040503050406030204" pitchFamily="18" charset="0"/>
              </a:rPr>
              <a:t>0</a:t>
            </a:r>
            <a:r>
              <a:rPr lang="en-US" sz="1600" dirty="0">
                <a:solidFill>
                  <a:schemeClr val="bg1"/>
                </a:solidFill>
                <a:latin typeface="Cambria Math" panose="02040503050406030204" pitchFamily="18" charset="0"/>
                <a:ea typeface="Cambria Math" panose="02040503050406030204" pitchFamily="18" charset="0"/>
              </a:rPr>
              <a:t> and x</a:t>
            </a:r>
            <a:r>
              <a:rPr lang="en-US" sz="1600" baseline="-25000" dirty="0">
                <a:solidFill>
                  <a:schemeClr val="bg1"/>
                </a:solidFill>
                <a:latin typeface="Cambria Math" panose="02040503050406030204" pitchFamily="18" charset="0"/>
                <a:ea typeface="Cambria Math" panose="02040503050406030204" pitchFamily="18" charset="0"/>
              </a:rPr>
              <a:t>1</a:t>
            </a:r>
            <a:r>
              <a:rPr lang="en-US" sz="1600" dirty="0">
                <a:solidFill>
                  <a:schemeClr val="bg1"/>
                </a:solidFill>
                <a:latin typeface="Cambria Math" panose="02040503050406030204" pitchFamily="18" charset="0"/>
                <a:ea typeface="Cambria Math" panose="02040503050406030204" pitchFamily="18" charset="0"/>
              </a:rPr>
              <a:t> are not fixed at the </a:t>
            </a:r>
            <a:r>
              <a:rPr lang="en-US" sz="1600" dirty="0" smtClean="0">
                <a:solidFill>
                  <a:schemeClr val="bg1"/>
                </a:solidFill>
                <a:latin typeface="Cambria Math" panose="02040503050406030204" pitchFamily="18" charset="0"/>
                <a:ea typeface="Cambria Math" panose="02040503050406030204" pitchFamily="18" charset="0"/>
              </a:rPr>
              <a:t>end</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points</a:t>
            </a:r>
            <a:r>
              <a:rPr lang="en-US" sz="1600" dirty="0">
                <a:solidFill>
                  <a:schemeClr val="bg1"/>
                </a:solidFill>
                <a:latin typeface="Cambria Math" panose="02040503050406030204" pitchFamily="18" charset="0"/>
                <a:ea typeface="Cambria Math" panose="02040503050406030204" pitchFamily="18" charset="0"/>
              </a:rPr>
              <a:t>, but are unknowns (Fig. </a:t>
            </a:r>
            <a:r>
              <a:rPr lang="tr-TR" sz="1600" dirty="0" smtClean="0">
                <a:solidFill>
                  <a:schemeClr val="bg1"/>
                </a:solidFill>
                <a:latin typeface="Cambria Math" panose="02040503050406030204" pitchFamily="18" charset="0"/>
                <a:ea typeface="Cambria Math" panose="02040503050406030204" pitchFamily="18" charset="0"/>
              </a:rPr>
              <a:t>11</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Thus, we now have a total of four unknowns </a:t>
            </a:r>
            <a:r>
              <a:rPr lang="en-US" sz="1600" dirty="0" smtClean="0">
                <a:solidFill>
                  <a:schemeClr val="bg1"/>
                </a:solidFill>
                <a:latin typeface="Cambria Math" panose="02040503050406030204" pitchFamily="18" charset="0"/>
                <a:ea typeface="Cambria Math" panose="02040503050406030204" pitchFamily="18" charset="0"/>
              </a:rPr>
              <a:t>that</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must </a:t>
            </a:r>
            <a:r>
              <a:rPr lang="en-US" sz="1600" dirty="0">
                <a:solidFill>
                  <a:schemeClr val="bg1"/>
                </a:solidFill>
                <a:latin typeface="Cambria Math" panose="02040503050406030204" pitchFamily="18" charset="0"/>
                <a:ea typeface="Cambria Math" panose="02040503050406030204" pitchFamily="18" charset="0"/>
              </a:rPr>
              <a:t>be evaluated, and consequently, we require four conditions to determine </a:t>
            </a:r>
            <a:r>
              <a:rPr lang="en-US" sz="1600" dirty="0" smtClean="0">
                <a:solidFill>
                  <a:schemeClr val="bg1"/>
                </a:solidFill>
                <a:latin typeface="Cambria Math" panose="02040503050406030204" pitchFamily="18" charset="0"/>
                <a:ea typeface="Cambria Math" panose="02040503050406030204" pitchFamily="18" charset="0"/>
              </a:rPr>
              <a:t>them</a:t>
            </a:r>
            <a:r>
              <a:rPr lang="tr-TR" sz="1600" dirty="0" smtClean="0">
                <a:solidFill>
                  <a:schemeClr val="bg1"/>
                </a:solidFill>
                <a:latin typeface="Cambria Math" panose="02040503050406030204" pitchFamily="18" charset="0"/>
                <a:ea typeface="Cambria Math" panose="02040503050406030204" pitchFamily="18" charset="0"/>
              </a:rPr>
              <a:t> exactly.</a:t>
            </a:r>
          </a:p>
          <a:p>
            <a:pPr algn="just"/>
            <a:r>
              <a:rPr lang="en-US" sz="1600" dirty="0">
                <a:solidFill>
                  <a:schemeClr val="bg1"/>
                </a:solidFill>
                <a:latin typeface="Cambria Math" panose="02040503050406030204" pitchFamily="18" charset="0"/>
                <a:ea typeface="Cambria Math" panose="02040503050406030204" pitchFamily="18" charset="0"/>
              </a:rPr>
              <a:t>Just as for the trapezoidal rule, we can obtain two of these conditions by assuming </a:t>
            </a:r>
            <a:r>
              <a:rPr lang="en-US" sz="1600" dirty="0" smtClean="0">
                <a:solidFill>
                  <a:schemeClr val="bg1"/>
                </a:solidFill>
                <a:latin typeface="Cambria Math" panose="02040503050406030204" pitchFamily="18" charset="0"/>
                <a:ea typeface="Cambria Math" panose="02040503050406030204" pitchFamily="18" charset="0"/>
              </a:rPr>
              <a:t>that</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Eq</a:t>
            </a:r>
            <a:r>
              <a:rPr lang="en-US" sz="1600" dirty="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2</a:t>
            </a:r>
            <a:r>
              <a:rPr lang="tr-TR" sz="1600" dirty="0" smtClean="0">
                <a:solidFill>
                  <a:schemeClr val="bg1"/>
                </a:solidFill>
                <a:latin typeface="Cambria Math" panose="02040503050406030204" pitchFamily="18" charset="0"/>
                <a:ea typeface="Cambria Math" panose="02040503050406030204" pitchFamily="18" charset="0"/>
              </a:rPr>
              <a:t>4</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fits the integral of a constant and a linear function exactly. Then, to arrive at </a:t>
            </a:r>
            <a:r>
              <a:rPr lang="en-US" sz="1600" dirty="0" smtClean="0">
                <a:solidFill>
                  <a:schemeClr val="bg1"/>
                </a:solidFill>
                <a:latin typeface="Cambria Math" panose="02040503050406030204" pitchFamily="18" charset="0"/>
                <a:ea typeface="Cambria Math" panose="02040503050406030204" pitchFamily="18" charset="0"/>
              </a:rPr>
              <a:t>the</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other </a:t>
            </a:r>
            <a:r>
              <a:rPr lang="en-US" sz="1600" dirty="0">
                <a:solidFill>
                  <a:schemeClr val="bg1"/>
                </a:solidFill>
                <a:latin typeface="Cambria Math" panose="02040503050406030204" pitchFamily="18" charset="0"/>
                <a:ea typeface="Cambria Math" panose="02040503050406030204" pitchFamily="18" charset="0"/>
              </a:rPr>
              <a:t>two conditions, we merely extend this reasoning by assuming that it also fits the </a:t>
            </a:r>
            <a:r>
              <a:rPr lang="en-US" sz="1600" dirty="0" smtClean="0">
                <a:solidFill>
                  <a:schemeClr val="bg1"/>
                </a:solidFill>
                <a:latin typeface="Cambria Math" panose="02040503050406030204" pitchFamily="18" charset="0"/>
                <a:ea typeface="Cambria Math" panose="02040503050406030204" pitchFamily="18" charset="0"/>
              </a:rPr>
              <a:t>integral</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of </a:t>
            </a:r>
            <a:r>
              <a:rPr lang="en-US" sz="1600" dirty="0">
                <a:solidFill>
                  <a:schemeClr val="bg1"/>
                </a:solidFill>
                <a:latin typeface="Cambria Math" panose="02040503050406030204" pitchFamily="18" charset="0"/>
                <a:ea typeface="Cambria Math" panose="02040503050406030204" pitchFamily="18" charset="0"/>
              </a:rPr>
              <a:t>a parabolic (y = x</a:t>
            </a:r>
            <a:r>
              <a:rPr lang="en-US" sz="1600" baseline="30000" dirty="0">
                <a:solidFill>
                  <a:schemeClr val="bg1"/>
                </a:solidFill>
                <a:latin typeface="Cambria Math" panose="02040503050406030204" pitchFamily="18" charset="0"/>
                <a:ea typeface="Cambria Math" panose="02040503050406030204" pitchFamily="18" charset="0"/>
              </a:rPr>
              <a:t>2</a:t>
            </a:r>
            <a:r>
              <a:rPr lang="en-US" sz="1600" dirty="0">
                <a:solidFill>
                  <a:schemeClr val="bg1"/>
                </a:solidFill>
                <a:latin typeface="Cambria Math" panose="02040503050406030204" pitchFamily="18" charset="0"/>
                <a:ea typeface="Cambria Math" panose="02040503050406030204" pitchFamily="18" charset="0"/>
              </a:rPr>
              <a:t>) and a cubic (y = x</a:t>
            </a:r>
            <a:r>
              <a:rPr lang="en-US" sz="1600" baseline="30000" dirty="0">
                <a:solidFill>
                  <a:schemeClr val="bg1"/>
                </a:solidFill>
                <a:latin typeface="Cambria Math" panose="02040503050406030204" pitchFamily="18" charset="0"/>
                <a:ea typeface="Cambria Math" panose="02040503050406030204" pitchFamily="18" charset="0"/>
              </a:rPr>
              <a:t>3</a:t>
            </a:r>
            <a:r>
              <a:rPr lang="en-US" sz="1600" dirty="0">
                <a:solidFill>
                  <a:schemeClr val="bg1"/>
                </a:solidFill>
                <a:latin typeface="Cambria Math" panose="02040503050406030204" pitchFamily="18" charset="0"/>
                <a:ea typeface="Cambria Math" panose="02040503050406030204" pitchFamily="18" charset="0"/>
              </a:rPr>
              <a:t>) function. By doing this, we determine </a:t>
            </a:r>
            <a:r>
              <a:rPr lang="en-US" sz="1600" dirty="0" smtClean="0">
                <a:solidFill>
                  <a:schemeClr val="bg1"/>
                </a:solidFill>
                <a:latin typeface="Cambria Math" panose="02040503050406030204" pitchFamily="18" charset="0"/>
                <a:ea typeface="Cambria Math" panose="02040503050406030204" pitchFamily="18" charset="0"/>
              </a:rPr>
              <a:t>all</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four</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unknowns </a:t>
            </a:r>
            <a:r>
              <a:rPr lang="en-US" sz="1600" dirty="0">
                <a:solidFill>
                  <a:schemeClr val="bg1"/>
                </a:solidFill>
                <a:latin typeface="Cambria Math" panose="02040503050406030204" pitchFamily="18" charset="0"/>
                <a:ea typeface="Cambria Math" panose="02040503050406030204" pitchFamily="18" charset="0"/>
              </a:rPr>
              <a:t>and in the bargain derive a linear two-point integration formula that is </a:t>
            </a:r>
            <a:r>
              <a:rPr lang="en-US" sz="1600" dirty="0" smtClean="0">
                <a:solidFill>
                  <a:schemeClr val="bg1"/>
                </a:solidFill>
                <a:latin typeface="Cambria Math" panose="02040503050406030204" pitchFamily="18" charset="0"/>
                <a:ea typeface="Cambria Math" panose="02040503050406030204" pitchFamily="18" charset="0"/>
              </a:rPr>
              <a:t>exact</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for </a:t>
            </a:r>
            <a:r>
              <a:rPr lang="en-US" sz="1600" dirty="0" err="1">
                <a:solidFill>
                  <a:schemeClr val="bg1"/>
                </a:solidFill>
                <a:latin typeface="Cambria Math" panose="02040503050406030204" pitchFamily="18" charset="0"/>
                <a:ea typeface="Cambria Math" panose="02040503050406030204" pitchFamily="18" charset="0"/>
              </a:rPr>
              <a:t>cubics</a:t>
            </a:r>
            <a:r>
              <a:rPr lang="en-US" sz="1600" dirty="0">
                <a:solidFill>
                  <a:schemeClr val="bg1"/>
                </a:solidFill>
                <a:latin typeface="Cambria Math" panose="02040503050406030204" pitchFamily="18" charset="0"/>
                <a:ea typeface="Cambria Math" panose="02040503050406030204" pitchFamily="18" charset="0"/>
              </a:rPr>
              <a:t>. The four equations to be solved </a:t>
            </a:r>
            <a:r>
              <a:rPr lang="en-US" sz="1600" dirty="0" smtClean="0">
                <a:solidFill>
                  <a:schemeClr val="bg1"/>
                </a:solidFill>
                <a:latin typeface="Cambria Math" panose="02040503050406030204" pitchFamily="18" charset="0"/>
                <a:ea typeface="Cambria Math" panose="02040503050406030204" pitchFamily="18" charset="0"/>
              </a:rPr>
              <a:t>are</a:t>
            </a:r>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r>
              <a:rPr lang="tr-TR" sz="1600" dirty="0">
                <a:solidFill>
                  <a:schemeClr val="bg1"/>
                </a:solidFill>
                <a:latin typeface="Cambria Math" panose="02040503050406030204" pitchFamily="18" charset="0"/>
                <a:ea typeface="Cambria Math" panose="02040503050406030204" pitchFamily="18" charset="0"/>
              </a:rPr>
              <a:t>	</a:t>
            </a:r>
            <a:r>
              <a:rPr lang="tr-TR" sz="1600" dirty="0" smtClean="0">
                <a:solidFill>
                  <a:schemeClr val="bg1"/>
                </a:solidFill>
                <a:latin typeface="Cambria Math" panose="02040503050406030204" pitchFamily="18" charset="0"/>
                <a:ea typeface="Cambria Math" panose="02040503050406030204" pitchFamily="18" charset="0"/>
              </a:rPr>
              <a:t>							(25)</a:t>
            </a: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r>
              <a:rPr lang="tr-TR" sz="1600" dirty="0" smtClean="0">
                <a:solidFill>
                  <a:schemeClr val="bg1"/>
                </a:solidFill>
                <a:latin typeface="Cambria Math" panose="02040503050406030204" pitchFamily="18" charset="0"/>
                <a:ea typeface="Cambria Math" panose="02040503050406030204" pitchFamily="18" charset="0"/>
              </a:rPr>
              <a:t>								(26)</a:t>
            </a: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r>
              <a:rPr lang="tr-TR" sz="1600" dirty="0" smtClean="0">
                <a:solidFill>
                  <a:schemeClr val="bg1"/>
                </a:solidFill>
                <a:latin typeface="Cambria Math" panose="02040503050406030204" pitchFamily="18" charset="0"/>
                <a:ea typeface="Cambria Math" panose="02040503050406030204" pitchFamily="18" charset="0"/>
              </a:rPr>
              <a:t>								(27)</a:t>
            </a: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r>
              <a:rPr lang="tr-TR" sz="1600" dirty="0" smtClean="0">
                <a:solidFill>
                  <a:schemeClr val="bg1"/>
                </a:solidFill>
                <a:latin typeface="Cambria Math" panose="02040503050406030204" pitchFamily="18" charset="0"/>
                <a:ea typeface="Cambria Math" panose="02040503050406030204" pitchFamily="18" charset="0"/>
              </a:rPr>
              <a:t>								(28)</a:t>
            </a:r>
            <a:endParaRPr lang="tr-TR" sz="1600" dirty="0">
              <a:solidFill>
                <a:schemeClr val="bg1"/>
              </a:solidFill>
              <a:latin typeface="Cambria Math" panose="02040503050406030204" pitchFamily="18" charset="0"/>
              <a:ea typeface="Cambria Math" panose="02040503050406030204" pitchFamily="18" charset="0"/>
            </a:endParaRPr>
          </a:p>
          <a:p>
            <a:endParaRPr lang="tr-TR" dirty="0"/>
          </a:p>
        </p:txBody>
      </p:sp>
      <p:pic>
        <p:nvPicPr>
          <p:cNvPr id="7" name="Picture 6"/>
          <p:cNvPicPr>
            <a:picLocks noChangeAspect="1"/>
          </p:cNvPicPr>
          <p:nvPr/>
        </p:nvPicPr>
        <p:blipFill>
          <a:blip r:embed="rId7"/>
          <a:stretch>
            <a:fillRect/>
          </a:stretch>
        </p:blipFill>
        <p:spPr>
          <a:xfrm>
            <a:off x="3164560" y="4548125"/>
            <a:ext cx="3143250" cy="2266950"/>
          </a:xfrm>
          <a:prstGeom prst="rect">
            <a:avLst/>
          </a:prstGeom>
        </p:spPr>
      </p:pic>
    </p:spTree>
    <p:extLst>
      <p:ext uri="{BB962C8B-B14F-4D97-AF65-F5344CB8AC3E}">
        <p14:creationId xmlns:p14="http://schemas.microsoft.com/office/powerpoint/2010/main" val="2439782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2">
                <a:shade val="45000"/>
                <a:satMod val="135000"/>
              </a:schemeClr>
              <a:prstClr val="white"/>
            </a:duotone>
            <a:extLst>
              <a:ext uri="{BEBA8EAE-BF5A-486C-A8C5-ECC9F3942E4B}">
                <a14:imgProps xmlns:a14="http://schemas.microsoft.com/office/drawing/2010/main">
                  <a14:imgLayer r:embed="rId3">
                    <a14:imgEffect>
                      <a14:artisticPaintStrokes trans="32000" intensity="2"/>
                    </a14:imgEffect>
                    <a14:imgEffect>
                      <a14:sharpenSoften amount="-3000"/>
                    </a14:imgEffect>
                    <a14:imgEffect>
                      <a14:colorTemperature colorTemp="11500"/>
                    </a14:imgEffect>
                    <a14:imgEffect>
                      <a14:saturation sat="231000"/>
                    </a14:imgEffect>
                    <a14:imgEffect>
                      <a14:brightnessContrast bright="16000" contrast="18000"/>
                    </a14:imgEffect>
                  </a14:imgLayer>
                </a14:imgProps>
              </a:ext>
            </a:extLst>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262647" y="272374"/>
                <a:ext cx="11537004" cy="6763518"/>
              </a:xfrm>
              <a:prstGeom prst="rect">
                <a:avLst/>
              </a:prstGeom>
              <a:noFill/>
            </p:spPr>
            <p:txBody>
              <a:bodyPr wrap="square" rtlCol="0">
                <a:spAutoFit/>
              </a:bodyPr>
              <a:lstStyle/>
              <a:p>
                <a:r>
                  <a:rPr lang="en-US" sz="1600" dirty="0" smtClean="0">
                    <a:solidFill>
                      <a:schemeClr val="bg1"/>
                    </a:solidFill>
                    <a:latin typeface="Cambria Math" panose="02040503050406030204" pitchFamily="18" charset="0"/>
                    <a:ea typeface="Cambria Math" panose="02040503050406030204" pitchFamily="18" charset="0"/>
                  </a:rPr>
                  <a:t>Equations (</a:t>
                </a:r>
                <a:r>
                  <a:rPr lang="tr-TR" sz="1600" dirty="0" smtClean="0">
                    <a:solidFill>
                      <a:schemeClr val="bg1"/>
                    </a:solidFill>
                    <a:latin typeface="Cambria Math" panose="02040503050406030204" pitchFamily="18" charset="0"/>
                    <a:ea typeface="Cambria Math" panose="02040503050406030204" pitchFamily="18" charset="0"/>
                  </a:rPr>
                  <a:t>25</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through </a:t>
                </a:r>
                <a:r>
                  <a:rPr lang="en-US" sz="1600" dirty="0" smtClean="0">
                    <a:solidFill>
                      <a:schemeClr val="bg1"/>
                    </a:solidFill>
                    <a:latin typeface="Cambria Math" panose="02040503050406030204" pitchFamily="18" charset="0"/>
                    <a:ea typeface="Cambria Math" panose="02040503050406030204" pitchFamily="18" charset="0"/>
                  </a:rPr>
                  <a:t>(</a:t>
                </a:r>
                <a:r>
                  <a:rPr lang="tr-TR" sz="1600" dirty="0" smtClean="0">
                    <a:solidFill>
                      <a:schemeClr val="bg1"/>
                    </a:solidFill>
                    <a:latin typeface="Cambria Math" panose="02040503050406030204" pitchFamily="18" charset="0"/>
                    <a:ea typeface="Cambria Math" panose="02040503050406030204" pitchFamily="18" charset="0"/>
                  </a:rPr>
                  <a:t>28</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can be solved simultaneously </a:t>
                </a:r>
                <a:r>
                  <a:rPr lang="en-US" sz="1600" dirty="0" smtClean="0">
                    <a:solidFill>
                      <a:schemeClr val="bg1"/>
                    </a:solidFill>
                    <a:latin typeface="Cambria Math" panose="02040503050406030204" pitchFamily="18" charset="0"/>
                    <a:ea typeface="Cambria Math" panose="02040503050406030204" pitchFamily="18" charset="0"/>
                  </a:rPr>
                  <a:t>for</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r>
                  <a:rPr lang="en-US" sz="1600" dirty="0">
                    <a:solidFill>
                      <a:schemeClr val="bg1"/>
                    </a:solidFill>
                    <a:latin typeface="Cambria Math" panose="02040503050406030204" pitchFamily="18" charset="0"/>
                    <a:ea typeface="Cambria Math" panose="02040503050406030204" pitchFamily="18" charset="0"/>
                  </a:rPr>
                  <a:t>which can be substituted into Eq. </a:t>
                </a:r>
                <a:r>
                  <a:rPr lang="en-US" sz="1600" dirty="0" smtClean="0">
                    <a:solidFill>
                      <a:schemeClr val="bg1"/>
                    </a:solidFill>
                    <a:latin typeface="Cambria Math" panose="02040503050406030204" pitchFamily="18" charset="0"/>
                    <a:ea typeface="Cambria Math" panose="02040503050406030204" pitchFamily="18" charset="0"/>
                  </a:rPr>
                  <a:t>(</a:t>
                </a:r>
                <a:r>
                  <a:rPr lang="tr-TR" sz="1600" dirty="0" smtClean="0">
                    <a:solidFill>
                      <a:schemeClr val="bg1"/>
                    </a:solidFill>
                    <a:latin typeface="Cambria Math" panose="02040503050406030204" pitchFamily="18" charset="0"/>
                    <a:ea typeface="Cambria Math" panose="02040503050406030204" pitchFamily="18" charset="0"/>
                  </a:rPr>
                  <a:t>24</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to yield the two-point Gauss-Legendre </a:t>
                </a:r>
                <a:r>
                  <a:rPr lang="en-US" sz="1600" dirty="0" smtClean="0">
                    <a:solidFill>
                      <a:schemeClr val="bg1"/>
                    </a:solidFill>
                    <a:latin typeface="Cambria Math" panose="02040503050406030204" pitchFamily="18" charset="0"/>
                    <a:ea typeface="Cambria Math" panose="02040503050406030204" pitchFamily="18" charset="0"/>
                  </a:rPr>
                  <a:t>formula</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r>
                  <a:rPr lang="tr-TR" sz="1600" dirty="0" smtClean="0">
                    <a:solidFill>
                      <a:schemeClr val="bg1"/>
                    </a:solidFill>
                    <a:latin typeface="Cambria Math" panose="02040503050406030204" pitchFamily="18" charset="0"/>
                    <a:ea typeface="Cambria Math" panose="02040503050406030204" pitchFamily="18" charset="0"/>
                  </a:rPr>
                  <a:t>										(29)</a:t>
                </a:r>
              </a:p>
              <a:p>
                <a:endParaRPr lang="tr-TR" sz="1600" dirty="0">
                  <a:solidFill>
                    <a:schemeClr val="bg1"/>
                  </a:solidFill>
                  <a:latin typeface="Cambria Math" panose="02040503050406030204" pitchFamily="18" charset="0"/>
                  <a:ea typeface="Cambria Math" panose="02040503050406030204" pitchFamily="18" charset="0"/>
                </a:endParaRPr>
              </a:p>
              <a:p>
                <a:r>
                  <a:rPr lang="en-US" sz="1600" dirty="0">
                    <a:solidFill>
                      <a:schemeClr val="bg1"/>
                    </a:solidFill>
                    <a:latin typeface="Cambria Math" panose="02040503050406030204" pitchFamily="18" charset="0"/>
                    <a:ea typeface="Cambria Math" panose="02040503050406030204" pitchFamily="18" charset="0"/>
                  </a:rPr>
                  <a:t>Thus, we arrive at the </a:t>
                </a:r>
                <a:r>
                  <a:rPr lang="en-US" sz="1600" dirty="0" smtClean="0">
                    <a:solidFill>
                      <a:schemeClr val="bg1"/>
                    </a:solidFill>
                    <a:latin typeface="Cambria Math" panose="02040503050406030204" pitchFamily="18" charset="0"/>
                    <a:ea typeface="Cambria Math" panose="02040503050406030204" pitchFamily="18" charset="0"/>
                  </a:rPr>
                  <a:t>result </a:t>
                </a:r>
                <a:r>
                  <a:rPr lang="en-US" sz="1600" dirty="0">
                    <a:solidFill>
                      <a:schemeClr val="bg1"/>
                    </a:solidFill>
                    <a:latin typeface="Cambria Math" panose="02040503050406030204" pitchFamily="18" charset="0"/>
                    <a:ea typeface="Cambria Math" panose="02040503050406030204" pitchFamily="18" charset="0"/>
                  </a:rPr>
                  <a:t>that the simple addition of the function values </a:t>
                </a:r>
                <a:r>
                  <a:rPr lang="en-US" sz="1600" dirty="0" smtClean="0">
                    <a:solidFill>
                      <a:schemeClr val="bg1"/>
                    </a:solidFill>
                    <a:latin typeface="Cambria Math" panose="02040503050406030204" pitchFamily="18" charset="0"/>
                    <a:ea typeface="Cambria Math" panose="02040503050406030204" pitchFamily="18" charset="0"/>
                  </a:rPr>
                  <a:t>at</a:t>
                </a:r>
                <a:r>
                  <a:rPr lang="tr-TR" sz="1600" dirty="0" smtClean="0">
                    <a:solidFill>
                      <a:schemeClr val="bg1"/>
                    </a:solidFill>
                    <a:latin typeface="Cambria Math" panose="02040503050406030204" pitchFamily="18" charset="0"/>
                    <a:ea typeface="Cambria Math" panose="02040503050406030204" pitchFamily="18" charset="0"/>
                  </a:rPr>
                  <a:t> x </a:t>
                </a:r>
                <a:r>
                  <a:rPr lang="tr-TR" sz="1600" dirty="0">
                    <a:solidFill>
                      <a:schemeClr val="bg1"/>
                    </a:solidFill>
                    <a:latin typeface="Cambria Math" panose="02040503050406030204" pitchFamily="18" charset="0"/>
                    <a:ea typeface="Cambria Math" panose="02040503050406030204" pitchFamily="18" charset="0"/>
                  </a:rPr>
                  <a:t>= 1</a:t>
                </a:r>
                <a:r>
                  <a:rPr lang="tr-TR" sz="1600" dirty="0" smtClean="0">
                    <a:solidFill>
                      <a:schemeClr val="bg1"/>
                    </a:solidFill>
                    <a:latin typeface="Cambria Math" panose="02040503050406030204" pitchFamily="18" charset="0"/>
                    <a:ea typeface="Cambria Math" panose="02040503050406030204" pitchFamily="18" charset="0"/>
                  </a:rPr>
                  <a:t>/ </a:t>
                </a:r>
                <a14:m>
                  <m:oMath xmlns:m="http://schemas.openxmlformats.org/officeDocument/2006/math">
                    <m:rad>
                      <m:radPr>
                        <m:degHide m:val="on"/>
                        <m:ctrlPr>
                          <a:rPr lang="tr-TR" sz="1600" i="1" dirty="0" smtClean="0">
                            <a:solidFill>
                              <a:schemeClr val="bg1"/>
                            </a:solidFill>
                            <a:latin typeface="Cambria Math" panose="02040503050406030204" pitchFamily="18" charset="0"/>
                            <a:ea typeface="Cambria Math" panose="02040503050406030204" pitchFamily="18" charset="0"/>
                          </a:rPr>
                        </m:ctrlPr>
                      </m:radPr>
                      <m:deg/>
                      <m:e>
                        <m:r>
                          <a:rPr lang="tr-TR" sz="1600" b="0" i="1" dirty="0" smtClean="0">
                            <a:solidFill>
                              <a:schemeClr val="bg1"/>
                            </a:solidFill>
                            <a:latin typeface="Cambria Math" panose="02040503050406030204" pitchFamily="18" charset="0"/>
                            <a:ea typeface="Cambria Math" panose="02040503050406030204" pitchFamily="18" charset="0"/>
                          </a:rPr>
                          <m:t>3</m:t>
                        </m:r>
                      </m:e>
                    </m:rad>
                    <m:r>
                      <a:rPr lang="tr-TR" sz="1600" b="0" i="1" dirty="0" smtClean="0">
                        <a:solidFill>
                          <a:schemeClr val="bg1"/>
                        </a:solidFill>
                        <a:latin typeface="Cambria Math" panose="02040503050406030204" pitchFamily="18" charset="0"/>
                        <a:ea typeface="Cambria Math" panose="02040503050406030204" pitchFamily="18" charset="0"/>
                      </a:rPr>
                      <m:t> </m:t>
                    </m:r>
                  </m:oMath>
                </a14:m>
                <a:r>
                  <a:rPr lang="tr-TR" sz="1600" dirty="0" smtClean="0">
                    <a:solidFill>
                      <a:schemeClr val="bg1"/>
                    </a:solidFill>
                    <a:latin typeface="Cambria Math" panose="02040503050406030204" pitchFamily="18" charset="0"/>
                    <a:ea typeface="Cambria Math" panose="02040503050406030204" pitchFamily="18" charset="0"/>
                  </a:rPr>
                  <a:t>and </a:t>
                </a:r>
                <a:r>
                  <a:rPr lang="tr-TR" sz="1600" dirty="0">
                    <a:solidFill>
                      <a:schemeClr val="bg1"/>
                    </a:solidFill>
                    <a:latin typeface="Cambria Math" panose="02040503050406030204" pitchFamily="18" charset="0"/>
                    <a:ea typeface="Cambria Math" panose="02040503050406030204" pitchFamily="18" charset="0"/>
                  </a:rPr>
                  <a:t>−1</a:t>
                </a:r>
                <a:r>
                  <a:rPr lang="tr-TR" sz="1600" dirty="0" smtClean="0">
                    <a:solidFill>
                      <a:schemeClr val="bg1"/>
                    </a:solidFill>
                    <a:latin typeface="Cambria Math" panose="02040503050406030204" pitchFamily="18" charset="0"/>
                    <a:ea typeface="Cambria Math" panose="02040503050406030204" pitchFamily="18" charset="0"/>
                  </a:rPr>
                  <a:t>/ </a:t>
                </a:r>
                <a14:m>
                  <m:oMath xmlns:m="http://schemas.openxmlformats.org/officeDocument/2006/math">
                    <m:rad>
                      <m:radPr>
                        <m:degHide m:val="on"/>
                        <m:ctrlPr>
                          <a:rPr lang="tr-TR" sz="1600" i="1" dirty="0">
                            <a:solidFill>
                              <a:schemeClr val="bg1"/>
                            </a:solidFill>
                            <a:latin typeface="Cambria Math" panose="02040503050406030204" pitchFamily="18" charset="0"/>
                            <a:ea typeface="Cambria Math" panose="02040503050406030204" pitchFamily="18" charset="0"/>
                          </a:rPr>
                        </m:ctrlPr>
                      </m:radPr>
                      <m:deg/>
                      <m:e>
                        <m:r>
                          <a:rPr lang="tr-TR" sz="1600" i="1" dirty="0">
                            <a:solidFill>
                              <a:schemeClr val="bg1"/>
                            </a:solidFill>
                            <a:latin typeface="Cambria Math" panose="02040503050406030204" pitchFamily="18" charset="0"/>
                            <a:ea typeface="Cambria Math" panose="02040503050406030204" pitchFamily="18" charset="0"/>
                          </a:rPr>
                          <m:t>3</m:t>
                        </m:r>
                      </m:e>
                    </m:rad>
                  </m:oMath>
                </a14:m>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yields </a:t>
                </a:r>
                <a:r>
                  <a:rPr lang="en-US" sz="1600" dirty="0">
                    <a:solidFill>
                      <a:schemeClr val="bg1"/>
                    </a:solidFill>
                    <a:latin typeface="Cambria Math" panose="02040503050406030204" pitchFamily="18" charset="0"/>
                    <a:ea typeface="Cambria Math" panose="02040503050406030204" pitchFamily="18" charset="0"/>
                  </a:rPr>
                  <a:t>an integral estimate that is third-order accurate</a:t>
                </a:r>
                <a:r>
                  <a:rPr lang="en-US" sz="1600" dirty="0" smtClean="0">
                    <a:solidFill>
                      <a:schemeClr val="bg1"/>
                    </a:solidFill>
                    <a:latin typeface="Cambria Math" panose="02040503050406030204" pitchFamily="18" charset="0"/>
                    <a:ea typeface="Cambria Math" panose="02040503050406030204" pitchFamily="18" charset="0"/>
                  </a:rPr>
                  <a:t>.</a:t>
                </a:r>
                <a:endParaRPr lang="tr-TR" sz="1600" dirty="0" smtClean="0">
                  <a:solidFill>
                    <a:schemeClr val="bg1"/>
                  </a:solidFill>
                  <a:latin typeface="Cambria Math" panose="02040503050406030204" pitchFamily="18" charset="0"/>
                  <a:ea typeface="Cambria Math" panose="02040503050406030204" pitchFamily="18" charset="0"/>
                </a:endParaRPr>
              </a:p>
              <a:p>
                <a:pPr algn="just"/>
                <a:r>
                  <a:rPr lang="en-US" sz="1600" dirty="0">
                    <a:solidFill>
                      <a:schemeClr val="bg1"/>
                    </a:solidFill>
                    <a:latin typeface="Cambria Math" panose="02040503050406030204" pitchFamily="18" charset="0"/>
                    <a:ea typeface="Cambria Math" panose="02040503050406030204" pitchFamily="18" charset="0"/>
                  </a:rPr>
                  <a:t>Notice that the integration limits in </a:t>
                </a:r>
                <a:r>
                  <a:rPr lang="en-US" sz="1600" dirty="0" err="1">
                    <a:solidFill>
                      <a:schemeClr val="bg1"/>
                    </a:solidFill>
                    <a:latin typeface="Cambria Math" panose="02040503050406030204" pitchFamily="18" charset="0"/>
                    <a:ea typeface="Cambria Math" panose="02040503050406030204" pitchFamily="18" charset="0"/>
                  </a:rPr>
                  <a:t>Eqs</a:t>
                </a:r>
                <a:r>
                  <a:rPr lang="en-US" sz="1600" dirty="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(19</a:t>
                </a:r>
                <a:r>
                  <a:rPr lang="en-US" sz="1600" dirty="0">
                    <a:solidFill>
                      <a:schemeClr val="bg1"/>
                    </a:solidFill>
                    <a:latin typeface="Cambria Math" panose="02040503050406030204" pitchFamily="18" charset="0"/>
                    <a:ea typeface="Cambria Math" panose="02040503050406030204" pitchFamily="18" charset="0"/>
                  </a:rPr>
                  <a:t>) through </a:t>
                </a:r>
                <a:r>
                  <a:rPr lang="en-US" sz="1600" dirty="0" smtClean="0">
                    <a:solidFill>
                      <a:schemeClr val="bg1"/>
                    </a:solidFill>
                    <a:latin typeface="Cambria Math" panose="02040503050406030204" pitchFamily="18" charset="0"/>
                    <a:ea typeface="Cambria Math" panose="02040503050406030204" pitchFamily="18" charset="0"/>
                  </a:rPr>
                  <a:t>(22</a:t>
                </a:r>
                <a:r>
                  <a:rPr lang="en-US" sz="1600" dirty="0">
                    <a:solidFill>
                      <a:schemeClr val="bg1"/>
                    </a:solidFill>
                    <a:latin typeface="Cambria Math" panose="02040503050406030204" pitchFamily="18" charset="0"/>
                    <a:ea typeface="Cambria Math" panose="02040503050406030204" pitchFamily="18" charset="0"/>
                  </a:rPr>
                  <a:t>) are from −1 to 1. </a:t>
                </a:r>
                <a:r>
                  <a:rPr lang="en-US" sz="1600" dirty="0" smtClean="0">
                    <a:solidFill>
                      <a:schemeClr val="bg1"/>
                    </a:solidFill>
                    <a:latin typeface="Cambria Math" panose="02040503050406030204" pitchFamily="18" charset="0"/>
                    <a:ea typeface="Cambria Math" panose="02040503050406030204" pitchFamily="18" charset="0"/>
                  </a:rPr>
                  <a:t>This</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was </a:t>
                </a:r>
                <a:r>
                  <a:rPr lang="en-US" sz="1600" dirty="0">
                    <a:solidFill>
                      <a:schemeClr val="bg1"/>
                    </a:solidFill>
                    <a:latin typeface="Cambria Math" panose="02040503050406030204" pitchFamily="18" charset="0"/>
                    <a:ea typeface="Cambria Math" panose="02040503050406030204" pitchFamily="18" charset="0"/>
                  </a:rPr>
                  <a:t>done to simplify the mathematics and to make the formulation as general as </a:t>
                </a:r>
                <a:r>
                  <a:rPr lang="en-US" sz="1600" dirty="0" smtClean="0">
                    <a:solidFill>
                      <a:schemeClr val="bg1"/>
                    </a:solidFill>
                    <a:latin typeface="Cambria Math" panose="02040503050406030204" pitchFamily="18" charset="0"/>
                    <a:ea typeface="Cambria Math" panose="02040503050406030204" pitchFamily="18" charset="0"/>
                  </a:rPr>
                  <a:t>possible.</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A </a:t>
                </a:r>
                <a:r>
                  <a:rPr lang="en-US" sz="1600" dirty="0">
                    <a:solidFill>
                      <a:schemeClr val="bg1"/>
                    </a:solidFill>
                    <a:latin typeface="Cambria Math" panose="02040503050406030204" pitchFamily="18" charset="0"/>
                    <a:ea typeface="Cambria Math" panose="02040503050406030204" pitchFamily="18" charset="0"/>
                  </a:rPr>
                  <a:t>simple change of variable can be used to translate other limits of integration into </a:t>
                </a:r>
                <a:r>
                  <a:rPr lang="en-US" sz="1600" dirty="0" smtClean="0">
                    <a:solidFill>
                      <a:schemeClr val="bg1"/>
                    </a:solidFill>
                    <a:latin typeface="Cambria Math" panose="02040503050406030204" pitchFamily="18" charset="0"/>
                    <a:ea typeface="Cambria Math" panose="02040503050406030204" pitchFamily="18" charset="0"/>
                  </a:rPr>
                  <a:t>this</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form</a:t>
                </a:r>
                <a:r>
                  <a:rPr lang="en-US" sz="1600" dirty="0">
                    <a:solidFill>
                      <a:schemeClr val="bg1"/>
                    </a:solidFill>
                    <a:latin typeface="Cambria Math" panose="02040503050406030204" pitchFamily="18" charset="0"/>
                    <a:ea typeface="Cambria Math" panose="02040503050406030204" pitchFamily="18" charset="0"/>
                  </a:rPr>
                  <a:t>. This is accomplished by assuming that a new variable </a:t>
                </a:r>
                <a:r>
                  <a:rPr lang="en-US" sz="1600" dirty="0" err="1">
                    <a:solidFill>
                      <a:schemeClr val="bg1"/>
                    </a:solidFill>
                    <a:latin typeface="Cambria Math" panose="02040503050406030204" pitchFamily="18" charset="0"/>
                    <a:ea typeface="Cambria Math" panose="02040503050406030204" pitchFamily="18" charset="0"/>
                  </a:rPr>
                  <a:t>x</a:t>
                </a:r>
                <a:r>
                  <a:rPr lang="en-US" sz="1600" baseline="-25000" dirty="0" err="1">
                    <a:solidFill>
                      <a:schemeClr val="bg1"/>
                    </a:solidFill>
                    <a:latin typeface="Cambria Math" panose="02040503050406030204" pitchFamily="18" charset="0"/>
                    <a:ea typeface="Cambria Math" panose="02040503050406030204" pitchFamily="18" charset="0"/>
                  </a:rPr>
                  <a:t>d</a:t>
                </a:r>
                <a:r>
                  <a:rPr lang="en-US" sz="1600" dirty="0">
                    <a:solidFill>
                      <a:schemeClr val="bg1"/>
                    </a:solidFill>
                    <a:latin typeface="Cambria Math" panose="02040503050406030204" pitchFamily="18" charset="0"/>
                    <a:ea typeface="Cambria Math" panose="02040503050406030204" pitchFamily="18" charset="0"/>
                  </a:rPr>
                  <a:t> is related to the </a:t>
                </a:r>
                <a:r>
                  <a:rPr lang="en-US" sz="1600" dirty="0" smtClean="0">
                    <a:solidFill>
                      <a:schemeClr val="bg1"/>
                    </a:solidFill>
                    <a:latin typeface="Cambria Math" panose="02040503050406030204" pitchFamily="18" charset="0"/>
                    <a:ea typeface="Cambria Math" panose="02040503050406030204" pitchFamily="18" charset="0"/>
                  </a:rPr>
                  <a:t>original</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variable </a:t>
                </a:r>
                <a:r>
                  <a:rPr lang="en-US" sz="1600" dirty="0">
                    <a:solidFill>
                      <a:schemeClr val="bg1"/>
                    </a:solidFill>
                    <a:latin typeface="Cambria Math" panose="02040503050406030204" pitchFamily="18" charset="0"/>
                    <a:ea typeface="Cambria Math" panose="02040503050406030204" pitchFamily="18" charset="0"/>
                  </a:rPr>
                  <a:t>x in a linear fashion, as </a:t>
                </a:r>
                <a:r>
                  <a:rPr lang="en-US" sz="1600" dirty="0" smtClean="0">
                    <a:solidFill>
                      <a:schemeClr val="bg1"/>
                    </a:solidFill>
                    <a:latin typeface="Cambria Math" panose="02040503050406030204" pitchFamily="18" charset="0"/>
                    <a:ea typeface="Cambria Math" panose="02040503050406030204" pitchFamily="18" charset="0"/>
                  </a:rPr>
                  <a:t>in</a:t>
                </a:r>
                <a:endParaRPr lang="tr-TR" sz="1600" dirty="0" smtClean="0">
                  <a:solidFill>
                    <a:schemeClr val="bg1"/>
                  </a:solidFill>
                  <a:latin typeface="Cambria Math" panose="02040503050406030204" pitchFamily="18" charset="0"/>
                  <a:ea typeface="Cambria Math" panose="02040503050406030204" pitchFamily="18" charset="0"/>
                </a:endParaRPr>
              </a:p>
              <a:p>
                <a:pPr algn="just"/>
                <a:r>
                  <a:rPr lang="tr-TR" sz="1600" dirty="0">
                    <a:solidFill>
                      <a:schemeClr val="bg1"/>
                    </a:solidFill>
                    <a:latin typeface="Cambria Math" panose="02040503050406030204" pitchFamily="18" charset="0"/>
                    <a:ea typeface="Cambria Math" panose="02040503050406030204" pitchFamily="18" charset="0"/>
                  </a:rPr>
                  <a:t>	</a:t>
                </a:r>
                <a:r>
                  <a:rPr lang="tr-TR" sz="1600" dirty="0" smtClean="0">
                    <a:solidFill>
                      <a:schemeClr val="bg1"/>
                    </a:solidFill>
                    <a:latin typeface="Cambria Math" panose="02040503050406030204" pitchFamily="18" charset="0"/>
                    <a:ea typeface="Cambria Math" panose="02040503050406030204" pitchFamily="18" charset="0"/>
                  </a:rPr>
                  <a:t>								</a:t>
                </a:r>
              </a:p>
              <a:p>
                <a:pPr algn="just"/>
                <a:r>
                  <a:rPr lang="tr-TR" sz="1600" dirty="0">
                    <a:solidFill>
                      <a:schemeClr val="bg1"/>
                    </a:solidFill>
                    <a:latin typeface="Cambria Math" panose="02040503050406030204" pitchFamily="18" charset="0"/>
                    <a:ea typeface="Cambria Math" panose="02040503050406030204" pitchFamily="18" charset="0"/>
                  </a:rPr>
                  <a:t>	</a:t>
                </a:r>
                <a:r>
                  <a:rPr lang="tr-TR" sz="1600" dirty="0" smtClean="0">
                    <a:solidFill>
                      <a:schemeClr val="bg1"/>
                    </a:solidFill>
                    <a:latin typeface="Cambria Math" panose="02040503050406030204" pitchFamily="18" charset="0"/>
                    <a:ea typeface="Cambria Math" panose="02040503050406030204" pitchFamily="18" charset="0"/>
                  </a:rPr>
                  <a:t>									(30)</a:t>
                </a:r>
              </a:p>
              <a:p>
                <a:r>
                  <a:rPr lang="en-US" sz="1600" dirty="0">
                    <a:solidFill>
                      <a:schemeClr val="bg1"/>
                    </a:solidFill>
                    <a:latin typeface="Cambria Math" panose="02040503050406030204" pitchFamily="18" charset="0"/>
                    <a:ea typeface="Cambria Math" panose="02040503050406030204" pitchFamily="18" charset="0"/>
                  </a:rPr>
                  <a:t>If the lower limit, x = a, corresponds to </a:t>
                </a:r>
                <a:r>
                  <a:rPr lang="en-US" sz="1600" dirty="0" err="1">
                    <a:solidFill>
                      <a:schemeClr val="bg1"/>
                    </a:solidFill>
                    <a:latin typeface="Cambria Math" panose="02040503050406030204" pitchFamily="18" charset="0"/>
                    <a:ea typeface="Cambria Math" panose="02040503050406030204" pitchFamily="18" charset="0"/>
                  </a:rPr>
                  <a:t>x</a:t>
                </a:r>
                <a:r>
                  <a:rPr lang="en-US" sz="1600" baseline="-25000" dirty="0" err="1">
                    <a:solidFill>
                      <a:schemeClr val="bg1"/>
                    </a:solidFill>
                    <a:latin typeface="Cambria Math" panose="02040503050406030204" pitchFamily="18" charset="0"/>
                    <a:ea typeface="Cambria Math" panose="02040503050406030204" pitchFamily="18" charset="0"/>
                  </a:rPr>
                  <a:t>d</a:t>
                </a:r>
                <a:r>
                  <a:rPr lang="en-US" sz="1600" dirty="0">
                    <a:solidFill>
                      <a:schemeClr val="bg1"/>
                    </a:solidFill>
                    <a:latin typeface="Cambria Math" panose="02040503050406030204" pitchFamily="18" charset="0"/>
                    <a:ea typeface="Cambria Math" panose="02040503050406030204" pitchFamily="18" charset="0"/>
                  </a:rPr>
                  <a:t> =−1, these values can be substituted </a:t>
                </a:r>
                <a:r>
                  <a:rPr lang="en-US" sz="1600" dirty="0" smtClean="0">
                    <a:solidFill>
                      <a:schemeClr val="bg1"/>
                    </a:solidFill>
                    <a:latin typeface="Cambria Math" panose="02040503050406030204" pitchFamily="18" charset="0"/>
                    <a:ea typeface="Cambria Math" panose="02040503050406030204" pitchFamily="18" charset="0"/>
                  </a:rPr>
                  <a:t>into</a:t>
                </a:r>
                <a:r>
                  <a:rPr lang="tr-TR" sz="1600" dirty="0" smtClean="0">
                    <a:solidFill>
                      <a:schemeClr val="bg1"/>
                    </a:solidFill>
                    <a:latin typeface="Cambria Math" panose="02040503050406030204" pitchFamily="18" charset="0"/>
                    <a:ea typeface="Cambria Math" panose="02040503050406030204" pitchFamily="18" charset="0"/>
                  </a:rPr>
                  <a:t> Eq</a:t>
                </a:r>
                <a:r>
                  <a:rPr lang="tr-TR" sz="1600" dirty="0">
                    <a:solidFill>
                      <a:schemeClr val="bg1"/>
                    </a:solidFill>
                    <a:latin typeface="Cambria Math" panose="02040503050406030204" pitchFamily="18" charset="0"/>
                    <a:ea typeface="Cambria Math" panose="02040503050406030204" pitchFamily="18" charset="0"/>
                  </a:rPr>
                  <a:t>. </a:t>
                </a:r>
                <a:r>
                  <a:rPr lang="tr-TR" sz="1600" dirty="0" smtClean="0">
                    <a:solidFill>
                      <a:schemeClr val="bg1"/>
                    </a:solidFill>
                    <a:latin typeface="Cambria Math" panose="02040503050406030204" pitchFamily="18" charset="0"/>
                    <a:ea typeface="Cambria Math" panose="02040503050406030204" pitchFamily="18" charset="0"/>
                  </a:rPr>
                  <a:t>(30) </a:t>
                </a:r>
                <a:r>
                  <a:rPr lang="tr-TR" sz="1600" dirty="0">
                    <a:solidFill>
                      <a:schemeClr val="bg1"/>
                    </a:solidFill>
                    <a:latin typeface="Cambria Math" panose="02040503050406030204" pitchFamily="18" charset="0"/>
                    <a:ea typeface="Cambria Math" panose="02040503050406030204" pitchFamily="18" charset="0"/>
                  </a:rPr>
                  <a:t>to </a:t>
                </a:r>
                <a:r>
                  <a:rPr lang="tr-TR" sz="1600" dirty="0" smtClean="0">
                    <a:solidFill>
                      <a:schemeClr val="bg1"/>
                    </a:solidFill>
                    <a:latin typeface="Cambria Math" panose="02040503050406030204" pitchFamily="18" charset="0"/>
                    <a:ea typeface="Cambria Math" panose="02040503050406030204" pitchFamily="18" charset="0"/>
                  </a:rPr>
                  <a:t>yield</a:t>
                </a: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r>
                  <a:rPr lang="tr-TR" sz="1600" dirty="0" smtClean="0">
                    <a:solidFill>
                      <a:schemeClr val="bg1"/>
                    </a:solidFill>
                    <a:latin typeface="Cambria Math" panose="02040503050406030204" pitchFamily="18" charset="0"/>
                    <a:ea typeface="Cambria Math" panose="02040503050406030204" pitchFamily="18" charset="0"/>
                  </a:rPr>
                  <a:t>										(31)</a:t>
                </a:r>
              </a:p>
              <a:p>
                <a:endParaRPr lang="tr-TR" sz="1600" dirty="0">
                  <a:solidFill>
                    <a:schemeClr val="bg1"/>
                  </a:solidFill>
                  <a:latin typeface="Cambria Math" panose="02040503050406030204" pitchFamily="18" charset="0"/>
                  <a:ea typeface="Cambria Math" panose="02040503050406030204" pitchFamily="18" charset="0"/>
                </a:endParaRPr>
              </a:p>
              <a:p>
                <a:r>
                  <a:rPr lang="en-US" sz="1600" dirty="0">
                    <a:solidFill>
                      <a:schemeClr val="bg1"/>
                    </a:solidFill>
                    <a:latin typeface="Cambria Math" panose="02040503050406030204" pitchFamily="18" charset="0"/>
                    <a:ea typeface="Cambria Math" panose="02040503050406030204" pitchFamily="18" charset="0"/>
                  </a:rPr>
                  <a:t>Similarly, the upper limit, x = b, corresponds to </a:t>
                </a:r>
                <a:r>
                  <a:rPr lang="en-US" sz="1600" dirty="0" err="1">
                    <a:solidFill>
                      <a:schemeClr val="bg1"/>
                    </a:solidFill>
                    <a:latin typeface="Cambria Math" panose="02040503050406030204" pitchFamily="18" charset="0"/>
                    <a:ea typeface="Cambria Math" panose="02040503050406030204" pitchFamily="18" charset="0"/>
                  </a:rPr>
                  <a:t>x</a:t>
                </a:r>
                <a:r>
                  <a:rPr lang="en-US" sz="1600" baseline="-25000" dirty="0" err="1">
                    <a:solidFill>
                      <a:schemeClr val="bg1"/>
                    </a:solidFill>
                    <a:latin typeface="Cambria Math" panose="02040503050406030204" pitchFamily="18" charset="0"/>
                    <a:ea typeface="Cambria Math" panose="02040503050406030204" pitchFamily="18" charset="0"/>
                  </a:rPr>
                  <a:t>d</a:t>
                </a:r>
                <a:r>
                  <a:rPr lang="en-US" sz="1600" dirty="0">
                    <a:solidFill>
                      <a:schemeClr val="bg1"/>
                    </a:solidFill>
                    <a:latin typeface="Cambria Math" panose="02040503050406030204" pitchFamily="18" charset="0"/>
                    <a:ea typeface="Cambria Math" panose="02040503050406030204" pitchFamily="18" charset="0"/>
                  </a:rPr>
                  <a:t> = 1, to </a:t>
                </a:r>
                <a:r>
                  <a:rPr lang="en-US" sz="1600" dirty="0" smtClean="0">
                    <a:solidFill>
                      <a:schemeClr val="bg1"/>
                    </a:solidFill>
                    <a:latin typeface="Cambria Math" panose="02040503050406030204" pitchFamily="18" charset="0"/>
                    <a:ea typeface="Cambria Math" panose="02040503050406030204" pitchFamily="18" charset="0"/>
                  </a:rPr>
                  <a:t>give</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r>
                  <a:rPr lang="tr-TR" sz="1600" dirty="0" smtClean="0">
                    <a:solidFill>
                      <a:schemeClr val="bg1"/>
                    </a:solidFill>
                    <a:latin typeface="Cambria Math" panose="02040503050406030204" pitchFamily="18" charset="0"/>
                    <a:ea typeface="Cambria Math" panose="02040503050406030204" pitchFamily="18" charset="0"/>
                  </a:rPr>
                  <a:t>										(32)</a:t>
                </a:r>
              </a:p>
              <a:p>
                <a:endParaRPr lang="tr-TR" sz="1600" dirty="0" smtClean="0">
                  <a:solidFill>
                    <a:schemeClr val="bg1"/>
                  </a:solidFill>
                  <a:latin typeface="Cambria Math" panose="02040503050406030204" pitchFamily="18" charset="0"/>
                  <a:ea typeface="Cambria Math" panose="02040503050406030204"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262647" y="272374"/>
                <a:ext cx="11537004" cy="6763518"/>
              </a:xfrm>
              <a:prstGeom prst="rect">
                <a:avLst/>
              </a:prstGeom>
              <a:blipFill>
                <a:blip r:embed="rId4"/>
                <a:stretch>
                  <a:fillRect l="-264" t="-361" r="-423"/>
                </a:stretch>
              </a:blipFill>
            </p:spPr>
            <p:txBody>
              <a:bodyPr/>
              <a:lstStyle/>
              <a:p>
                <a:r>
                  <a:rPr lang="tr-TR">
                    <a:noFill/>
                  </a:rPr>
                  <a:t> </a:t>
                </a:r>
              </a:p>
            </p:txBody>
          </p:sp>
        </mc:Fallback>
      </mc:AlternateContent>
      <p:pic>
        <p:nvPicPr>
          <p:cNvPr id="3" name="Picture 2"/>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4914899" y="610929"/>
            <a:ext cx="2058615" cy="1137656"/>
          </a:xfrm>
          <a:prstGeom prst="rect">
            <a:avLst/>
          </a:prstGeom>
        </p:spPr>
      </p:pic>
      <p:pic>
        <p:nvPicPr>
          <p:cNvPr id="4" name="Picture 3"/>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Effect>
                      <a14:brightnessContrast bright="40000" contrast="-40000"/>
                    </a14:imgEffect>
                  </a14:imgLayer>
                </a14:imgProps>
              </a:ext>
            </a:extLst>
          </a:blip>
          <a:stretch>
            <a:fillRect/>
          </a:stretch>
        </p:blipFill>
        <p:spPr>
          <a:xfrm>
            <a:off x="5001839" y="2087140"/>
            <a:ext cx="1971675" cy="609600"/>
          </a:xfrm>
          <a:prstGeom prst="rect">
            <a:avLst/>
          </a:prstGeom>
        </p:spPr>
      </p:pic>
      <p:pic>
        <p:nvPicPr>
          <p:cNvPr id="5" name="Picture 4"/>
          <p:cNvPicPr>
            <a:picLocks noChangeAspect="1"/>
          </p:cNvPicPr>
          <p:nvPr/>
        </p:nvPicPr>
        <p:blipFill>
          <a:blip r:embed="rId9">
            <a:extLst>
              <a:ext uri="{BEBA8EAE-BF5A-486C-A8C5-ECC9F3942E4B}">
                <a14:imgProps xmlns:a14="http://schemas.microsoft.com/office/drawing/2010/main">
                  <a14:imgLayer r:embed="rId10">
                    <a14:imgEffect>
                      <a14:sharpenSoften amount="50000"/>
                    </a14:imgEffect>
                  </a14:imgLayer>
                </a14:imgProps>
              </a:ext>
            </a:extLst>
          </a:blip>
          <a:stretch>
            <a:fillRect/>
          </a:stretch>
        </p:blipFill>
        <p:spPr>
          <a:xfrm>
            <a:off x="5378534" y="4149331"/>
            <a:ext cx="1305229" cy="328877"/>
          </a:xfrm>
          <a:prstGeom prst="rect">
            <a:avLst/>
          </a:prstGeom>
        </p:spPr>
      </p:pic>
      <p:pic>
        <p:nvPicPr>
          <p:cNvPr id="6" name="Picture 5"/>
          <p:cNvPicPr>
            <a:picLocks noChangeAspect="1"/>
          </p:cNvPicPr>
          <p:nvPr/>
        </p:nvPicPr>
        <p:blipFill>
          <a:blip r:embed="rId11">
            <a:extLst>
              <a:ext uri="{BEBA8EAE-BF5A-486C-A8C5-ECC9F3942E4B}">
                <a14:imgProps xmlns:a14="http://schemas.microsoft.com/office/drawing/2010/main">
                  <a14:imgLayer r:embed="rId12">
                    <a14:imgEffect>
                      <a14:sharpenSoften amount="50000"/>
                    </a14:imgEffect>
                  </a14:imgLayer>
                </a14:imgProps>
              </a:ext>
            </a:extLst>
          </a:blip>
          <a:stretch>
            <a:fillRect/>
          </a:stretch>
        </p:blipFill>
        <p:spPr>
          <a:xfrm>
            <a:off x="5331060" y="5212740"/>
            <a:ext cx="1400175" cy="304800"/>
          </a:xfrm>
          <a:prstGeom prst="rect">
            <a:avLst/>
          </a:prstGeom>
        </p:spPr>
      </p:pic>
      <p:pic>
        <p:nvPicPr>
          <p:cNvPr id="7" name="Picture 6"/>
          <p:cNvPicPr>
            <a:picLocks noChangeAspect="1"/>
          </p:cNvPicPr>
          <p:nvPr/>
        </p:nvPicPr>
        <p:blipFill>
          <a:blip r:embed="rId13">
            <a:extLst>
              <a:ext uri="{BEBA8EAE-BF5A-486C-A8C5-ECC9F3942E4B}">
                <a14:imgProps xmlns:a14="http://schemas.microsoft.com/office/drawing/2010/main">
                  <a14:imgLayer r:embed="rId14">
                    <a14:imgEffect>
                      <a14:sharpenSoften amount="50000"/>
                    </a14:imgEffect>
                  </a14:imgLayer>
                </a14:imgProps>
              </a:ext>
            </a:extLst>
          </a:blip>
          <a:stretch>
            <a:fillRect/>
          </a:stretch>
        </p:blipFill>
        <p:spPr>
          <a:xfrm>
            <a:off x="5416785" y="6313295"/>
            <a:ext cx="1314450" cy="381000"/>
          </a:xfrm>
          <a:prstGeom prst="rect">
            <a:avLst/>
          </a:prstGeom>
        </p:spPr>
      </p:pic>
    </p:spTree>
    <p:extLst>
      <p:ext uri="{BB962C8B-B14F-4D97-AF65-F5344CB8AC3E}">
        <p14:creationId xmlns:p14="http://schemas.microsoft.com/office/powerpoint/2010/main" val="925162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2">
                <a:shade val="45000"/>
                <a:satMod val="135000"/>
              </a:schemeClr>
              <a:prstClr val="white"/>
            </a:duotone>
            <a:extLst>
              <a:ext uri="{BEBA8EAE-BF5A-486C-A8C5-ECC9F3942E4B}">
                <a14:imgProps xmlns:a14="http://schemas.microsoft.com/office/drawing/2010/main">
                  <a14:imgLayer r:embed="rId3">
                    <a14:imgEffect>
                      <a14:artisticPaintStrokes trans="32000" intensity="2"/>
                    </a14:imgEffect>
                    <a14:imgEffect>
                      <a14:sharpenSoften amount="-3000"/>
                    </a14:imgEffect>
                    <a14:imgEffect>
                      <a14:colorTemperature colorTemp="11500"/>
                    </a14:imgEffect>
                    <a14:imgEffect>
                      <a14:saturation sat="231000"/>
                    </a14:imgEffect>
                    <a14:imgEffect>
                      <a14:brightnessContrast bright="16000" contrast="1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43191" y="243191"/>
            <a:ext cx="11653737" cy="5170646"/>
          </a:xfrm>
          <a:prstGeom prst="rect">
            <a:avLst/>
          </a:prstGeom>
          <a:noFill/>
        </p:spPr>
        <p:txBody>
          <a:bodyPr wrap="square" rtlCol="0">
            <a:spAutoFit/>
          </a:bodyPr>
          <a:lstStyle/>
          <a:p>
            <a:r>
              <a:rPr lang="en-US" sz="1600" dirty="0">
                <a:solidFill>
                  <a:schemeClr val="bg1"/>
                </a:solidFill>
                <a:latin typeface="Cambria Math" panose="02040503050406030204" pitchFamily="18" charset="0"/>
                <a:ea typeface="Cambria Math" panose="02040503050406030204" pitchFamily="18" charset="0"/>
              </a:rPr>
              <a:t>Equations </a:t>
            </a:r>
            <a:r>
              <a:rPr lang="en-US" sz="1600" dirty="0" smtClean="0">
                <a:solidFill>
                  <a:schemeClr val="bg1"/>
                </a:solidFill>
                <a:latin typeface="Cambria Math" panose="02040503050406030204" pitchFamily="18" charset="0"/>
                <a:ea typeface="Cambria Math" panose="02040503050406030204" pitchFamily="18" charset="0"/>
              </a:rPr>
              <a:t>(</a:t>
            </a:r>
            <a:r>
              <a:rPr lang="tr-TR" sz="1600" dirty="0" smtClean="0">
                <a:solidFill>
                  <a:schemeClr val="bg1"/>
                </a:solidFill>
                <a:latin typeface="Cambria Math" panose="02040503050406030204" pitchFamily="18" charset="0"/>
                <a:ea typeface="Cambria Math" panose="02040503050406030204" pitchFamily="18" charset="0"/>
              </a:rPr>
              <a:t>31</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and </a:t>
            </a:r>
            <a:r>
              <a:rPr lang="en-US" sz="1600" dirty="0" smtClean="0">
                <a:solidFill>
                  <a:schemeClr val="bg1"/>
                </a:solidFill>
                <a:latin typeface="Cambria Math" panose="02040503050406030204" pitchFamily="18" charset="0"/>
                <a:ea typeface="Cambria Math" panose="02040503050406030204" pitchFamily="18" charset="0"/>
              </a:rPr>
              <a:t>(</a:t>
            </a:r>
            <a:r>
              <a:rPr lang="tr-TR" sz="1600" dirty="0" smtClean="0">
                <a:solidFill>
                  <a:schemeClr val="bg1"/>
                </a:solidFill>
                <a:latin typeface="Cambria Math" panose="02040503050406030204" pitchFamily="18" charset="0"/>
                <a:ea typeface="Cambria Math" panose="02040503050406030204" pitchFamily="18" charset="0"/>
              </a:rPr>
              <a:t>32</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can be solved simultaneously </a:t>
            </a:r>
            <a:r>
              <a:rPr lang="en-US" sz="1600" dirty="0" smtClean="0">
                <a:solidFill>
                  <a:schemeClr val="bg1"/>
                </a:solidFill>
                <a:latin typeface="Cambria Math" panose="02040503050406030204" pitchFamily="18" charset="0"/>
                <a:ea typeface="Cambria Math" panose="02040503050406030204" pitchFamily="18" charset="0"/>
              </a:rPr>
              <a:t>for</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r>
              <a:rPr lang="tr-TR" sz="1600" dirty="0" smtClean="0">
                <a:solidFill>
                  <a:schemeClr val="bg1"/>
                </a:solidFill>
                <a:latin typeface="Cambria Math" panose="02040503050406030204" pitchFamily="18" charset="0"/>
                <a:ea typeface="Cambria Math" panose="02040503050406030204" pitchFamily="18" charset="0"/>
              </a:rPr>
              <a:t>										(33)</a:t>
            </a: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r>
              <a:rPr lang="tr-TR" sz="1600" dirty="0">
                <a:solidFill>
                  <a:schemeClr val="bg1"/>
                </a:solidFill>
                <a:latin typeface="Cambria Math" panose="02040503050406030204" pitchFamily="18" charset="0"/>
                <a:ea typeface="Cambria Math" panose="02040503050406030204" pitchFamily="18" charset="0"/>
              </a:rPr>
              <a:t>	</a:t>
            </a:r>
            <a:r>
              <a:rPr lang="tr-TR" sz="1600" dirty="0" smtClean="0">
                <a:solidFill>
                  <a:schemeClr val="bg1"/>
                </a:solidFill>
                <a:latin typeface="Cambria Math" panose="02040503050406030204" pitchFamily="18" charset="0"/>
                <a:ea typeface="Cambria Math" panose="02040503050406030204" pitchFamily="18" charset="0"/>
              </a:rPr>
              <a:t>									(34)</a:t>
            </a:r>
          </a:p>
          <a:p>
            <a:endParaRPr lang="tr-TR" sz="1600" dirty="0">
              <a:solidFill>
                <a:schemeClr val="bg1"/>
              </a:solidFill>
              <a:latin typeface="Cambria Math" panose="02040503050406030204" pitchFamily="18" charset="0"/>
              <a:ea typeface="Cambria Math" panose="02040503050406030204" pitchFamily="18" charset="0"/>
            </a:endParaRPr>
          </a:p>
          <a:p>
            <a:r>
              <a:rPr lang="en-US" sz="1600" dirty="0">
                <a:solidFill>
                  <a:schemeClr val="bg1"/>
                </a:solidFill>
                <a:latin typeface="Cambria Math" panose="02040503050406030204" pitchFamily="18" charset="0"/>
                <a:ea typeface="Cambria Math" panose="02040503050406030204" pitchFamily="18" charset="0"/>
              </a:rPr>
              <a:t>which can be substituted into Eq. </a:t>
            </a:r>
            <a:r>
              <a:rPr lang="en-US" sz="1600" dirty="0" smtClean="0">
                <a:solidFill>
                  <a:schemeClr val="bg1"/>
                </a:solidFill>
                <a:latin typeface="Cambria Math" panose="02040503050406030204" pitchFamily="18" charset="0"/>
                <a:ea typeface="Cambria Math" panose="02040503050406030204" pitchFamily="18" charset="0"/>
              </a:rPr>
              <a:t>(</a:t>
            </a:r>
            <a:r>
              <a:rPr lang="tr-TR" sz="1600" dirty="0" smtClean="0">
                <a:solidFill>
                  <a:schemeClr val="bg1"/>
                </a:solidFill>
                <a:latin typeface="Cambria Math" panose="02040503050406030204" pitchFamily="18" charset="0"/>
                <a:ea typeface="Cambria Math" panose="02040503050406030204" pitchFamily="18" charset="0"/>
              </a:rPr>
              <a:t>30</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to </a:t>
            </a:r>
            <a:r>
              <a:rPr lang="en-US" sz="1600" dirty="0" smtClean="0">
                <a:solidFill>
                  <a:schemeClr val="bg1"/>
                </a:solidFill>
                <a:latin typeface="Cambria Math" panose="02040503050406030204" pitchFamily="18" charset="0"/>
                <a:ea typeface="Cambria Math" panose="02040503050406030204" pitchFamily="18" charset="0"/>
              </a:rPr>
              <a:t>yield</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r>
              <a:rPr lang="tr-TR" sz="1600" dirty="0" smtClean="0">
                <a:solidFill>
                  <a:schemeClr val="bg1"/>
                </a:solidFill>
                <a:latin typeface="Cambria Math" panose="02040503050406030204" pitchFamily="18" charset="0"/>
                <a:ea typeface="Cambria Math" panose="02040503050406030204" pitchFamily="18" charset="0"/>
              </a:rPr>
              <a:t>										(35)</a:t>
            </a:r>
          </a:p>
          <a:p>
            <a:endParaRPr lang="tr-TR" sz="1600" dirty="0">
              <a:solidFill>
                <a:schemeClr val="bg1"/>
              </a:solidFill>
              <a:latin typeface="Cambria Math" panose="02040503050406030204" pitchFamily="18" charset="0"/>
              <a:ea typeface="Cambria Math" panose="02040503050406030204" pitchFamily="18" charset="0"/>
            </a:endParaRPr>
          </a:p>
          <a:p>
            <a:r>
              <a:rPr lang="en-US" sz="1600" dirty="0">
                <a:solidFill>
                  <a:schemeClr val="bg1"/>
                </a:solidFill>
                <a:latin typeface="Cambria Math" panose="02040503050406030204" pitchFamily="18" charset="0"/>
                <a:ea typeface="Cambria Math" panose="02040503050406030204" pitchFamily="18" charset="0"/>
              </a:rPr>
              <a:t>This equation can be differentiated to </a:t>
            </a:r>
            <a:r>
              <a:rPr lang="en-US" sz="1600" dirty="0" smtClean="0">
                <a:solidFill>
                  <a:schemeClr val="bg1"/>
                </a:solidFill>
                <a:latin typeface="Cambria Math" panose="02040503050406030204" pitchFamily="18" charset="0"/>
                <a:ea typeface="Cambria Math" panose="02040503050406030204" pitchFamily="18" charset="0"/>
              </a:rPr>
              <a:t>give</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r>
              <a:rPr lang="tr-TR" sz="1600" dirty="0" smtClean="0">
                <a:solidFill>
                  <a:schemeClr val="bg1"/>
                </a:solidFill>
                <a:latin typeface="Cambria Math" panose="02040503050406030204" pitchFamily="18" charset="0"/>
                <a:ea typeface="Cambria Math" panose="02040503050406030204" pitchFamily="18" charset="0"/>
              </a:rPr>
              <a:t>										(36)</a:t>
            </a:r>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r>
              <a:rPr lang="en-US" sz="1600" dirty="0">
                <a:solidFill>
                  <a:schemeClr val="bg1"/>
                </a:solidFill>
                <a:latin typeface="Cambria Math" panose="02040503050406030204" pitchFamily="18" charset="0"/>
                <a:ea typeface="Cambria Math" panose="02040503050406030204" pitchFamily="18" charset="0"/>
              </a:rPr>
              <a:t>Equations </a:t>
            </a:r>
            <a:r>
              <a:rPr lang="en-US" sz="1600" dirty="0" smtClean="0">
                <a:solidFill>
                  <a:schemeClr val="bg1"/>
                </a:solidFill>
                <a:latin typeface="Cambria Math" panose="02040503050406030204" pitchFamily="18" charset="0"/>
                <a:ea typeface="Cambria Math" panose="02040503050406030204" pitchFamily="18" charset="0"/>
              </a:rPr>
              <a:t>(</a:t>
            </a:r>
            <a:r>
              <a:rPr lang="tr-TR" sz="1600" dirty="0" smtClean="0">
                <a:solidFill>
                  <a:schemeClr val="bg1"/>
                </a:solidFill>
                <a:latin typeface="Cambria Math" panose="02040503050406030204" pitchFamily="18" charset="0"/>
                <a:ea typeface="Cambria Math" panose="02040503050406030204" pitchFamily="18" charset="0"/>
              </a:rPr>
              <a:t>35</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and </a:t>
            </a:r>
            <a:r>
              <a:rPr lang="en-US" sz="1600" dirty="0" smtClean="0">
                <a:solidFill>
                  <a:schemeClr val="bg1"/>
                </a:solidFill>
                <a:latin typeface="Cambria Math" panose="02040503050406030204" pitchFamily="18" charset="0"/>
                <a:ea typeface="Cambria Math" panose="02040503050406030204" pitchFamily="18" charset="0"/>
              </a:rPr>
              <a:t>(</a:t>
            </a:r>
            <a:r>
              <a:rPr lang="tr-TR" sz="1600" dirty="0" smtClean="0">
                <a:solidFill>
                  <a:schemeClr val="bg1"/>
                </a:solidFill>
                <a:latin typeface="Cambria Math" panose="02040503050406030204" pitchFamily="18" charset="0"/>
                <a:ea typeface="Cambria Math" panose="02040503050406030204" pitchFamily="18" charset="0"/>
              </a:rPr>
              <a:t>36</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can be substituted for x and dx, respectively, in the </a:t>
            </a:r>
            <a:r>
              <a:rPr lang="en-US" sz="1600" dirty="0" smtClean="0">
                <a:solidFill>
                  <a:schemeClr val="bg1"/>
                </a:solidFill>
                <a:latin typeface="Cambria Math" panose="02040503050406030204" pitchFamily="18" charset="0"/>
                <a:ea typeface="Cambria Math" panose="02040503050406030204" pitchFamily="18" charset="0"/>
              </a:rPr>
              <a:t>equation</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to </a:t>
            </a:r>
            <a:r>
              <a:rPr lang="en-US" sz="1600" dirty="0">
                <a:solidFill>
                  <a:schemeClr val="bg1"/>
                </a:solidFill>
                <a:latin typeface="Cambria Math" panose="02040503050406030204" pitchFamily="18" charset="0"/>
                <a:ea typeface="Cambria Math" panose="02040503050406030204" pitchFamily="18" charset="0"/>
              </a:rPr>
              <a:t>be integrated. These substitutions effectively transform the integration interval </a:t>
            </a:r>
            <a:r>
              <a:rPr lang="en-US" sz="1600" dirty="0" smtClean="0">
                <a:solidFill>
                  <a:schemeClr val="bg1"/>
                </a:solidFill>
                <a:latin typeface="Cambria Math" panose="02040503050406030204" pitchFamily="18" charset="0"/>
                <a:ea typeface="Cambria Math" panose="02040503050406030204" pitchFamily="18" charset="0"/>
              </a:rPr>
              <a:t>without</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changing </a:t>
            </a:r>
            <a:r>
              <a:rPr lang="en-US" sz="1600" dirty="0">
                <a:solidFill>
                  <a:schemeClr val="bg1"/>
                </a:solidFill>
                <a:latin typeface="Cambria Math" panose="02040503050406030204" pitchFamily="18" charset="0"/>
                <a:ea typeface="Cambria Math" panose="02040503050406030204" pitchFamily="18" charset="0"/>
              </a:rPr>
              <a:t>the value of the integral. The following example illustrates how this is done </a:t>
            </a:r>
            <a:r>
              <a:rPr lang="en-US" sz="1600" dirty="0" smtClean="0">
                <a:solidFill>
                  <a:schemeClr val="bg1"/>
                </a:solidFill>
                <a:latin typeface="Cambria Math" panose="02040503050406030204" pitchFamily="18" charset="0"/>
                <a:ea typeface="Cambria Math" panose="02040503050406030204" pitchFamily="18" charset="0"/>
              </a:rPr>
              <a:t>in</a:t>
            </a:r>
            <a:r>
              <a:rPr lang="tr-TR" sz="1600" dirty="0" smtClean="0">
                <a:solidFill>
                  <a:schemeClr val="bg1"/>
                </a:solidFill>
                <a:latin typeface="Cambria Math" panose="02040503050406030204" pitchFamily="18" charset="0"/>
                <a:ea typeface="Cambria Math" panose="02040503050406030204" pitchFamily="18" charset="0"/>
              </a:rPr>
              <a:t> practice</a:t>
            </a:r>
            <a:r>
              <a:rPr lang="tr-TR" sz="1600" dirty="0">
                <a:solidFill>
                  <a:schemeClr val="bg1"/>
                </a:solidFill>
                <a:latin typeface="Cambria Math" panose="02040503050406030204" pitchFamily="18" charset="0"/>
                <a:ea typeface="Cambria Math" panose="02040503050406030204" pitchFamily="18" charset="0"/>
              </a:rPr>
              <a:t>.</a:t>
            </a:r>
          </a:p>
        </p:txBody>
      </p:sp>
      <p:pic>
        <p:nvPicPr>
          <p:cNvPr id="3" name="Picture 2"/>
          <p:cNvPicPr>
            <a:picLocks noChangeAspect="1"/>
          </p:cNvPicPr>
          <p:nvPr/>
        </p:nvPicPr>
        <p:blipFill>
          <a:blip r:embed="rId4"/>
          <a:stretch>
            <a:fillRect/>
          </a:stretch>
        </p:blipFill>
        <p:spPr>
          <a:xfrm>
            <a:off x="5389021" y="703127"/>
            <a:ext cx="1362075" cy="1171575"/>
          </a:xfrm>
          <a:prstGeom prst="rect">
            <a:avLst/>
          </a:prstGeom>
        </p:spPr>
      </p:pic>
      <p:pic>
        <p:nvPicPr>
          <p:cNvPr id="4" name="Picture 3"/>
          <p:cNvPicPr>
            <a:picLocks noChangeAspect="1"/>
          </p:cNvPicPr>
          <p:nvPr/>
        </p:nvPicPr>
        <p:blipFill>
          <a:blip r:embed="rId5"/>
          <a:stretch>
            <a:fillRect/>
          </a:stretch>
        </p:blipFill>
        <p:spPr>
          <a:xfrm>
            <a:off x="5022308" y="2334638"/>
            <a:ext cx="2095500" cy="638175"/>
          </a:xfrm>
          <a:prstGeom prst="rect">
            <a:avLst/>
          </a:prstGeom>
        </p:spPr>
      </p:pic>
      <p:pic>
        <p:nvPicPr>
          <p:cNvPr id="5" name="Picture 4"/>
          <p:cNvPicPr>
            <a:picLocks noChangeAspect="1"/>
          </p:cNvPicPr>
          <p:nvPr/>
        </p:nvPicPr>
        <p:blipFill>
          <a:blip r:embed="rId6"/>
          <a:stretch>
            <a:fillRect/>
          </a:stretch>
        </p:blipFill>
        <p:spPr>
          <a:xfrm>
            <a:off x="5389021" y="3535445"/>
            <a:ext cx="1457325" cy="552450"/>
          </a:xfrm>
          <a:prstGeom prst="rect">
            <a:avLst/>
          </a:prstGeom>
        </p:spPr>
      </p:pic>
    </p:spTree>
    <p:extLst>
      <p:ext uri="{BB962C8B-B14F-4D97-AF65-F5344CB8AC3E}">
        <p14:creationId xmlns:p14="http://schemas.microsoft.com/office/powerpoint/2010/main" val="35008073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2">
                <a:shade val="45000"/>
                <a:satMod val="135000"/>
              </a:schemeClr>
              <a:prstClr val="white"/>
            </a:duotone>
            <a:extLst>
              <a:ext uri="{BEBA8EAE-BF5A-486C-A8C5-ECC9F3942E4B}">
                <a14:imgProps xmlns:a14="http://schemas.microsoft.com/office/drawing/2010/main">
                  <a14:imgLayer r:embed="rId3">
                    <a14:imgEffect>
                      <a14:artisticPaintStrokes trans="32000" intensity="2"/>
                    </a14:imgEffect>
                    <a14:imgEffect>
                      <a14:sharpenSoften amount="-3000"/>
                    </a14:imgEffect>
                    <a14:imgEffect>
                      <a14:colorTemperature colorTemp="11500"/>
                    </a14:imgEffect>
                    <a14:imgEffect>
                      <a14:saturation sat="231000"/>
                    </a14:imgEffect>
                    <a14:imgEffect>
                      <a14:brightnessContrast bright="16000" contrast="1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23736" y="214009"/>
            <a:ext cx="11575915" cy="3785652"/>
          </a:xfrm>
          <a:prstGeom prst="rect">
            <a:avLst/>
          </a:prstGeom>
          <a:noFill/>
        </p:spPr>
        <p:txBody>
          <a:bodyPr wrap="square" rtlCol="0">
            <a:spAutoFit/>
          </a:bodyPr>
          <a:lstStyle/>
          <a:p>
            <a:r>
              <a:rPr lang="tr-TR" sz="1600" b="1" dirty="0" smtClean="0">
                <a:solidFill>
                  <a:srgbClr val="C00000"/>
                </a:solidFill>
                <a:latin typeface="Cambria Math" panose="02040503050406030204" pitchFamily="18" charset="0"/>
                <a:ea typeface="Cambria Math" panose="02040503050406030204" pitchFamily="18" charset="0"/>
              </a:rPr>
              <a:t>Example 2:  </a:t>
            </a:r>
            <a:r>
              <a:rPr lang="en-US" sz="1600" dirty="0">
                <a:solidFill>
                  <a:schemeClr val="bg1"/>
                </a:solidFill>
                <a:latin typeface="Cambria Math" panose="02040503050406030204" pitchFamily="18" charset="0"/>
                <a:ea typeface="Cambria Math" panose="02040503050406030204" pitchFamily="18" charset="0"/>
              </a:rPr>
              <a:t>Use Eq. </a:t>
            </a:r>
            <a:r>
              <a:rPr lang="en-US" sz="1600" dirty="0" smtClean="0">
                <a:solidFill>
                  <a:schemeClr val="bg1"/>
                </a:solidFill>
                <a:latin typeface="Cambria Math" panose="02040503050406030204" pitchFamily="18" charset="0"/>
                <a:ea typeface="Cambria Math" panose="02040503050406030204" pitchFamily="18" charset="0"/>
              </a:rPr>
              <a:t>to </a:t>
            </a:r>
            <a:r>
              <a:rPr lang="en-US" sz="1600" dirty="0">
                <a:solidFill>
                  <a:schemeClr val="bg1"/>
                </a:solidFill>
                <a:latin typeface="Cambria Math" panose="02040503050406030204" pitchFamily="18" charset="0"/>
                <a:ea typeface="Cambria Math" panose="02040503050406030204" pitchFamily="18" charset="0"/>
              </a:rPr>
              <a:t>evaluate the integral </a:t>
            </a:r>
            <a:r>
              <a:rPr lang="en-US" sz="1600" dirty="0" smtClean="0">
                <a:solidFill>
                  <a:schemeClr val="bg1"/>
                </a:solidFill>
                <a:latin typeface="Cambria Math" panose="02040503050406030204" pitchFamily="18" charset="0"/>
                <a:ea typeface="Cambria Math" panose="02040503050406030204" pitchFamily="18" charset="0"/>
              </a:rPr>
              <a:t>of</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r>
              <a:rPr lang="en-US" sz="1600" dirty="0">
                <a:solidFill>
                  <a:schemeClr val="bg1"/>
                </a:solidFill>
                <a:latin typeface="Cambria Math" panose="02040503050406030204" pitchFamily="18" charset="0"/>
                <a:ea typeface="Cambria Math" panose="02040503050406030204" pitchFamily="18" charset="0"/>
              </a:rPr>
              <a:t>between the limits x = 0 to 0.8.  The exact value of the integral is 1.640533</a:t>
            </a:r>
            <a:r>
              <a:rPr lang="en-US" sz="1600" dirty="0" smtClean="0">
                <a:solidFill>
                  <a:schemeClr val="bg1"/>
                </a:solidFill>
                <a:latin typeface="Cambria Math" panose="02040503050406030204" pitchFamily="18" charset="0"/>
                <a:ea typeface="Cambria Math" panose="02040503050406030204" pitchFamily="18" charset="0"/>
              </a:rPr>
              <a:t>.</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b="1" dirty="0">
              <a:solidFill>
                <a:srgbClr val="C00000"/>
              </a:solidFill>
              <a:latin typeface="Cambria Math" panose="02040503050406030204" pitchFamily="18" charset="0"/>
              <a:ea typeface="Cambria Math" panose="02040503050406030204" pitchFamily="18" charset="0"/>
            </a:endParaRPr>
          </a:p>
          <a:p>
            <a:pPr algn="just"/>
            <a:r>
              <a:rPr lang="en-US" sz="1600" b="1" dirty="0" smtClean="0">
                <a:solidFill>
                  <a:srgbClr val="C00000"/>
                </a:solidFill>
                <a:latin typeface="Cambria Math" panose="02040503050406030204" pitchFamily="18" charset="0"/>
                <a:ea typeface="Cambria Math" panose="02040503050406030204" pitchFamily="18" charset="0"/>
              </a:rPr>
              <a:t>Solution</a:t>
            </a:r>
            <a:r>
              <a:rPr lang="tr-TR" sz="1600" b="1" dirty="0" smtClean="0">
                <a:solidFill>
                  <a:srgbClr val="C00000"/>
                </a:solidFill>
                <a:latin typeface="Cambria Math" panose="02040503050406030204" pitchFamily="18" charset="0"/>
                <a:ea typeface="Cambria Math" panose="02040503050406030204" pitchFamily="18" charset="0"/>
              </a:rPr>
              <a:t>:</a:t>
            </a:r>
            <a:r>
              <a:rPr lang="en-US" sz="1600" b="1" dirty="0" smtClean="0">
                <a:solidFill>
                  <a:srgbClr val="C00000"/>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Before integrating the function, we must perform a change of variable so </a:t>
            </a:r>
            <a:r>
              <a:rPr lang="en-US" sz="1600" dirty="0" smtClean="0">
                <a:solidFill>
                  <a:schemeClr val="bg1"/>
                </a:solidFill>
                <a:latin typeface="Cambria Math" panose="02040503050406030204" pitchFamily="18" charset="0"/>
                <a:ea typeface="Cambria Math" panose="02040503050406030204" pitchFamily="18" charset="0"/>
              </a:rPr>
              <a:t>that</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the </a:t>
            </a:r>
            <a:r>
              <a:rPr lang="en-US" sz="1600" dirty="0">
                <a:solidFill>
                  <a:schemeClr val="bg1"/>
                </a:solidFill>
                <a:latin typeface="Cambria Math" panose="02040503050406030204" pitchFamily="18" charset="0"/>
                <a:ea typeface="Cambria Math" panose="02040503050406030204" pitchFamily="18" charset="0"/>
              </a:rPr>
              <a:t>limits are from −1 to +1. To do this, we substitute </a:t>
            </a:r>
            <a:r>
              <a:rPr lang="en-US" sz="1600" i="1" dirty="0">
                <a:solidFill>
                  <a:schemeClr val="bg1"/>
                </a:solidFill>
                <a:latin typeface="Cambria Math" panose="02040503050406030204" pitchFamily="18" charset="0"/>
                <a:ea typeface="Cambria Math" panose="02040503050406030204" pitchFamily="18" charset="0"/>
              </a:rPr>
              <a:t>a </a:t>
            </a:r>
            <a:r>
              <a:rPr lang="en-US" sz="1600" dirty="0">
                <a:solidFill>
                  <a:schemeClr val="bg1"/>
                </a:solidFill>
                <a:latin typeface="Cambria Math" panose="02040503050406030204" pitchFamily="18" charset="0"/>
                <a:ea typeface="Cambria Math" panose="02040503050406030204" pitchFamily="18" charset="0"/>
              </a:rPr>
              <a:t>= 0 and </a:t>
            </a:r>
            <a:r>
              <a:rPr lang="en-US" sz="1600" i="1" dirty="0">
                <a:solidFill>
                  <a:schemeClr val="bg1"/>
                </a:solidFill>
                <a:latin typeface="Cambria Math" panose="02040503050406030204" pitchFamily="18" charset="0"/>
                <a:ea typeface="Cambria Math" panose="02040503050406030204" pitchFamily="18" charset="0"/>
              </a:rPr>
              <a:t>b </a:t>
            </a:r>
            <a:r>
              <a:rPr lang="en-US" sz="1600" dirty="0">
                <a:solidFill>
                  <a:schemeClr val="bg1"/>
                </a:solidFill>
                <a:latin typeface="Cambria Math" panose="02040503050406030204" pitchFamily="18" charset="0"/>
                <a:ea typeface="Cambria Math" panose="02040503050406030204" pitchFamily="18" charset="0"/>
              </a:rPr>
              <a:t>= 0.8 into Eq. </a:t>
            </a:r>
            <a:r>
              <a:rPr lang="tr-TR" sz="1600" dirty="0" smtClean="0">
                <a:solidFill>
                  <a:schemeClr val="bg1"/>
                </a:solidFill>
                <a:latin typeface="Cambria Math" panose="02040503050406030204" pitchFamily="18" charset="0"/>
                <a:ea typeface="Cambria Math" panose="02040503050406030204" pitchFamily="18" charset="0"/>
              </a:rPr>
              <a:t>to yield</a:t>
            </a: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r>
              <a:rPr lang="en-US" sz="1600" dirty="0">
                <a:solidFill>
                  <a:schemeClr val="bg1"/>
                </a:solidFill>
                <a:latin typeface="Cambria Math" panose="02040503050406030204" pitchFamily="18" charset="0"/>
                <a:ea typeface="Cambria Math" panose="02040503050406030204" pitchFamily="18" charset="0"/>
              </a:rPr>
              <a:t>The derivative of this relationship is [Eq. </a:t>
            </a:r>
            <a:r>
              <a:rPr lang="en-US" sz="1600" dirty="0" smtClean="0">
                <a:solidFill>
                  <a:schemeClr val="bg1"/>
                </a:solidFill>
                <a:latin typeface="Cambria Math" panose="02040503050406030204" pitchFamily="18" charset="0"/>
                <a:ea typeface="Cambria Math" panose="02040503050406030204" pitchFamily="18" charset="0"/>
              </a:rPr>
              <a:t>(3</a:t>
            </a:r>
            <a:r>
              <a:rPr lang="tr-TR" sz="1600" dirty="0" smtClean="0">
                <a:solidFill>
                  <a:schemeClr val="bg1"/>
                </a:solidFill>
                <a:latin typeface="Cambria Math" panose="02040503050406030204" pitchFamily="18" charset="0"/>
                <a:ea typeface="Cambria Math" panose="02040503050406030204" pitchFamily="18" charset="0"/>
              </a:rPr>
              <a:t>6</a:t>
            </a:r>
            <a:r>
              <a:rPr lang="en-US" sz="1600" dirty="0" smtClean="0">
                <a:solidFill>
                  <a:schemeClr val="bg1"/>
                </a:solidFill>
                <a:latin typeface="Cambria Math" panose="02040503050406030204" pitchFamily="18" charset="0"/>
                <a:ea typeface="Cambria Math" panose="02040503050406030204" pitchFamily="18" charset="0"/>
              </a:rPr>
              <a:t>)]</a:t>
            </a:r>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r>
              <a:rPr lang="en-US" sz="1600" dirty="0">
                <a:solidFill>
                  <a:schemeClr val="bg1"/>
                </a:solidFill>
                <a:latin typeface="Cambria Math" panose="02040503050406030204" pitchFamily="18" charset="0"/>
                <a:ea typeface="Cambria Math" panose="02040503050406030204" pitchFamily="18" charset="0"/>
              </a:rPr>
              <a:t>Both of these can be substituted into the original equation to </a:t>
            </a:r>
            <a:r>
              <a:rPr lang="en-US" sz="1600" dirty="0" smtClean="0">
                <a:solidFill>
                  <a:schemeClr val="bg1"/>
                </a:solidFill>
                <a:latin typeface="Cambria Math" panose="02040503050406030204" pitchFamily="18" charset="0"/>
                <a:ea typeface="Cambria Math" panose="02040503050406030204" pitchFamily="18" charset="0"/>
              </a:rPr>
              <a:t>yield</a:t>
            </a:r>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p:txBody>
      </p:sp>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bright="40000" contrast="-40000"/>
                    </a14:imgEffect>
                  </a14:imgLayer>
                </a14:imgProps>
              </a:ext>
            </a:extLst>
          </a:blip>
          <a:stretch>
            <a:fillRect/>
          </a:stretch>
        </p:blipFill>
        <p:spPr>
          <a:xfrm>
            <a:off x="9437651" y="214009"/>
            <a:ext cx="1971675" cy="609600"/>
          </a:xfrm>
          <a:prstGeom prst="rect">
            <a:avLst/>
          </a:prstGeom>
          <a:effectLst>
            <a:glow rad="139700">
              <a:schemeClr val="accent1">
                <a:satMod val="175000"/>
                <a:alpha val="40000"/>
              </a:schemeClr>
            </a:glow>
          </a:effectLst>
        </p:spPr>
      </p:pic>
      <p:pic>
        <p:nvPicPr>
          <p:cNvPr id="4" name="Picture 3"/>
          <p:cNvPicPr>
            <a:picLocks noChangeAspect="1"/>
          </p:cNvPicPr>
          <p:nvPr/>
        </p:nvPicPr>
        <p:blipFill>
          <a:blip r:embed="rId6"/>
          <a:stretch>
            <a:fillRect/>
          </a:stretch>
        </p:blipFill>
        <p:spPr>
          <a:xfrm>
            <a:off x="7025192" y="1938941"/>
            <a:ext cx="2095500" cy="638175"/>
          </a:xfrm>
          <a:prstGeom prst="rect">
            <a:avLst/>
          </a:prstGeom>
          <a:effectLst>
            <a:glow rad="139700">
              <a:schemeClr val="accent1">
                <a:satMod val="175000"/>
                <a:alpha val="40000"/>
              </a:schemeClr>
            </a:glow>
          </a:effectLst>
        </p:spPr>
      </p:pic>
      <p:pic>
        <p:nvPicPr>
          <p:cNvPr id="5" name="Picture 4"/>
          <p:cNvPicPr>
            <a:picLocks noChangeAspect="1"/>
          </p:cNvPicPr>
          <p:nvPr/>
        </p:nvPicPr>
        <p:blipFill>
          <a:blip r:embed="rId7"/>
          <a:stretch>
            <a:fillRect/>
          </a:stretch>
        </p:blipFill>
        <p:spPr>
          <a:xfrm>
            <a:off x="3348747" y="637871"/>
            <a:ext cx="4191000" cy="371475"/>
          </a:xfrm>
          <a:prstGeom prst="rect">
            <a:avLst/>
          </a:prstGeom>
        </p:spPr>
      </p:pic>
      <p:pic>
        <p:nvPicPr>
          <p:cNvPr id="6" name="Picture 5"/>
          <p:cNvPicPr>
            <a:picLocks noChangeAspect="1"/>
          </p:cNvPicPr>
          <p:nvPr/>
        </p:nvPicPr>
        <p:blipFill>
          <a:blip r:embed="rId8"/>
          <a:stretch>
            <a:fillRect/>
          </a:stretch>
        </p:blipFill>
        <p:spPr>
          <a:xfrm>
            <a:off x="4753684" y="2060668"/>
            <a:ext cx="1381125" cy="304800"/>
          </a:xfrm>
          <a:prstGeom prst="rect">
            <a:avLst/>
          </a:prstGeom>
        </p:spPr>
      </p:pic>
      <p:pic>
        <p:nvPicPr>
          <p:cNvPr id="7" name="Picture 6"/>
          <p:cNvPicPr>
            <a:picLocks noChangeAspect="1"/>
          </p:cNvPicPr>
          <p:nvPr/>
        </p:nvPicPr>
        <p:blipFill>
          <a:blip r:embed="rId9"/>
          <a:stretch>
            <a:fillRect/>
          </a:stretch>
        </p:blipFill>
        <p:spPr>
          <a:xfrm>
            <a:off x="7344280" y="2693076"/>
            <a:ext cx="1457325" cy="552450"/>
          </a:xfrm>
          <a:prstGeom prst="rect">
            <a:avLst/>
          </a:prstGeom>
          <a:effectLst>
            <a:glow rad="139700">
              <a:schemeClr val="accent1">
                <a:satMod val="175000"/>
                <a:alpha val="40000"/>
              </a:schemeClr>
            </a:glow>
          </a:effectLst>
        </p:spPr>
      </p:pic>
      <p:pic>
        <p:nvPicPr>
          <p:cNvPr id="8" name="Picture 7"/>
          <p:cNvPicPr>
            <a:picLocks noChangeAspect="1"/>
          </p:cNvPicPr>
          <p:nvPr/>
        </p:nvPicPr>
        <p:blipFill>
          <a:blip r:embed="rId10"/>
          <a:stretch>
            <a:fillRect/>
          </a:stretch>
        </p:blipFill>
        <p:spPr>
          <a:xfrm>
            <a:off x="4877508" y="2807376"/>
            <a:ext cx="1133475" cy="323850"/>
          </a:xfrm>
          <a:prstGeom prst="rect">
            <a:avLst/>
          </a:prstGeom>
        </p:spPr>
      </p:pic>
      <p:pic>
        <p:nvPicPr>
          <p:cNvPr id="9" name="Picture 8"/>
          <p:cNvPicPr>
            <a:picLocks noChangeAspect="1"/>
          </p:cNvPicPr>
          <p:nvPr/>
        </p:nvPicPr>
        <p:blipFill>
          <a:blip r:embed="rId11"/>
          <a:stretch>
            <a:fillRect/>
          </a:stretch>
        </p:blipFill>
        <p:spPr>
          <a:xfrm>
            <a:off x="3255015" y="3531934"/>
            <a:ext cx="4378460" cy="1120241"/>
          </a:xfrm>
          <a:prstGeom prst="rect">
            <a:avLst/>
          </a:prstGeom>
        </p:spPr>
      </p:pic>
      <mc:AlternateContent xmlns:mc="http://schemas.openxmlformats.org/markup-compatibility/2006" xmlns:a14="http://schemas.microsoft.com/office/drawing/2010/main">
        <mc:Choice Requires="a14">
          <p:sp>
            <p:nvSpPr>
              <p:cNvPr id="10" name="TextBox 9"/>
              <p:cNvSpPr txBox="1"/>
              <p:nvPr/>
            </p:nvSpPr>
            <p:spPr>
              <a:xfrm>
                <a:off x="230119" y="4745707"/>
                <a:ext cx="11809379" cy="1592872"/>
              </a:xfrm>
              <a:prstGeom prst="rect">
                <a:avLst/>
              </a:prstGeom>
              <a:noFill/>
            </p:spPr>
            <p:txBody>
              <a:bodyPr wrap="square" rtlCol="0">
                <a:spAutoFit/>
              </a:bodyPr>
              <a:lstStyle/>
              <a:p>
                <a:r>
                  <a:rPr lang="en-US" sz="1600" dirty="0" smtClean="0">
                    <a:solidFill>
                      <a:schemeClr val="bg1"/>
                    </a:solidFill>
                    <a:latin typeface="Cambria Math" panose="02040503050406030204" pitchFamily="18" charset="0"/>
                    <a:ea typeface="Cambria Math" panose="02040503050406030204" pitchFamily="18" charset="0"/>
                  </a:rPr>
                  <a:t>Therefore, the right-hand side is in the form that is suitable for evaluation using Gauss</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quadrature</a:t>
                </a:r>
                <a:r>
                  <a:rPr lang="en-US" sz="1600" dirty="0">
                    <a:solidFill>
                      <a:schemeClr val="bg1"/>
                    </a:solidFill>
                    <a:latin typeface="Cambria Math" panose="02040503050406030204" pitchFamily="18" charset="0"/>
                    <a:ea typeface="Cambria Math" panose="02040503050406030204" pitchFamily="18" charset="0"/>
                  </a:rPr>
                  <a:t>. The </a:t>
                </a:r>
                <a:r>
                  <a:rPr lang="en-US" sz="1600" dirty="0" smtClean="0">
                    <a:solidFill>
                      <a:schemeClr val="bg1"/>
                    </a:solidFill>
                    <a:latin typeface="Cambria Math" panose="02040503050406030204" pitchFamily="18" charset="0"/>
                    <a:ea typeface="Cambria Math" panose="02040503050406030204" pitchFamily="18" charset="0"/>
                  </a:rPr>
                  <a:t>transformed</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function </a:t>
                </a:r>
                <a:r>
                  <a:rPr lang="en-US" sz="1600" dirty="0">
                    <a:solidFill>
                      <a:schemeClr val="bg1"/>
                    </a:solidFill>
                    <a:latin typeface="Cambria Math" panose="02040503050406030204" pitchFamily="18" charset="0"/>
                    <a:ea typeface="Cambria Math" panose="02040503050406030204" pitchFamily="18" charset="0"/>
                  </a:rPr>
                  <a:t>can be evaluated at −1</a:t>
                </a:r>
                <a:r>
                  <a:rPr lang="en-US" sz="1600" dirty="0" smtClean="0">
                    <a:solidFill>
                      <a:schemeClr val="bg1"/>
                    </a:solidFill>
                    <a:latin typeface="Cambria Math" panose="02040503050406030204" pitchFamily="18" charset="0"/>
                    <a:ea typeface="Cambria Math" panose="02040503050406030204" pitchFamily="18" charset="0"/>
                  </a:rPr>
                  <a:t>/</a:t>
                </a:r>
                <a:r>
                  <a:rPr lang="tr-TR" sz="1600" dirty="0" smtClean="0">
                    <a:solidFill>
                      <a:schemeClr val="bg1"/>
                    </a:solidFill>
                    <a:latin typeface="Cambria Math" panose="02040503050406030204" pitchFamily="18" charset="0"/>
                    <a:ea typeface="Cambria Math" panose="02040503050406030204" pitchFamily="18" charset="0"/>
                  </a:rPr>
                  <a:t> </a:t>
                </a:r>
                <a14:m>
                  <m:oMath xmlns:m="http://schemas.openxmlformats.org/officeDocument/2006/math">
                    <m:rad>
                      <m:radPr>
                        <m:degHide m:val="on"/>
                        <m:ctrlPr>
                          <a:rPr lang="tr-TR" sz="1600" i="1" smtClean="0">
                            <a:solidFill>
                              <a:schemeClr val="bg1"/>
                            </a:solidFill>
                            <a:latin typeface="Cambria Math" panose="02040503050406030204" pitchFamily="18" charset="0"/>
                            <a:ea typeface="Cambria Math" panose="02040503050406030204" pitchFamily="18" charset="0"/>
                          </a:rPr>
                        </m:ctrlPr>
                      </m:radPr>
                      <m:deg/>
                      <m:e>
                        <m:r>
                          <a:rPr lang="tr-TR" sz="1600" b="0" i="0" smtClean="0">
                            <a:solidFill>
                              <a:schemeClr val="bg1"/>
                            </a:solidFill>
                            <a:latin typeface="Cambria Math" panose="02040503050406030204" pitchFamily="18" charset="0"/>
                            <a:ea typeface="Cambria Math" panose="02040503050406030204" pitchFamily="18" charset="0"/>
                          </a:rPr>
                          <m:t>3 </m:t>
                        </m:r>
                      </m:e>
                    </m:rad>
                  </m:oMath>
                </a14:m>
                <a:r>
                  <a:rPr lang="en-US" sz="1600" dirty="0" smtClean="0">
                    <a:solidFill>
                      <a:schemeClr val="bg1"/>
                    </a:solidFill>
                    <a:latin typeface="Cambria Math" panose="02040503050406030204" pitchFamily="18" charset="0"/>
                    <a:ea typeface="Cambria Math" panose="02040503050406030204" pitchFamily="18" charset="0"/>
                  </a:rPr>
                  <a:t>to </a:t>
                </a:r>
                <a:r>
                  <a:rPr lang="en-US" sz="1600" dirty="0">
                    <a:solidFill>
                      <a:schemeClr val="bg1"/>
                    </a:solidFill>
                    <a:latin typeface="Cambria Math" panose="02040503050406030204" pitchFamily="18" charset="0"/>
                    <a:ea typeface="Cambria Math" panose="02040503050406030204" pitchFamily="18" charset="0"/>
                  </a:rPr>
                  <a:t>be equal </a:t>
                </a:r>
                <a:r>
                  <a:rPr lang="en-US" sz="1600" dirty="0" smtClean="0">
                    <a:solidFill>
                      <a:schemeClr val="bg1"/>
                    </a:solidFill>
                    <a:latin typeface="Cambria Math" panose="02040503050406030204" pitchFamily="18" charset="0"/>
                    <a:ea typeface="Cambria Math" panose="02040503050406030204" pitchFamily="18" charset="0"/>
                  </a:rPr>
                  <a:t>to</a:t>
                </a:r>
                <a:r>
                  <a:rPr lang="tr-TR" sz="1600" dirty="0" smtClean="0">
                    <a:solidFill>
                      <a:schemeClr val="bg1"/>
                    </a:solidFill>
                    <a:latin typeface="Cambria Math" panose="02040503050406030204" pitchFamily="18" charset="0"/>
                    <a:ea typeface="Cambria Math" panose="02040503050406030204" pitchFamily="18" charset="0"/>
                  </a:rPr>
                  <a:t> </a:t>
                </a:r>
                <a:r>
                  <a:rPr lang="tr-TR" sz="1600" dirty="0">
                    <a:solidFill>
                      <a:schemeClr val="bg1"/>
                    </a:solidFill>
                    <a:latin typeface="Cambria Math" panose="02040503050406030204" pitchFamily="18" charset="0"/>
                    <a:ea typeface="Cambria Math" panose="02040503050406030204" pitchFamily="18" charset="0"/>
                  </a:rPr>
                  <a:t>0.516741 and at 1</a:t>
                </a:r>
                <a:r>
                  <a:rPr lang="tr-TR" sz="1600" dirty="0" smtClean="0">
                    <a:solidFill>
                      <a:schemeClr val="bg1"/>
                    </a:solidFill>
                    <a:latin typeface="Cambria Math" panose="02040503050406030204" pitchFamily="18" charset="0"/>
                    <a:ea typeface="Cambria Math" panose="02040503050406030204" pitchFamily="18" charset="0"/>
                  </a:rPr>
                  <a:t>/</a:t>
                </a:r>
                <a14:m>
                  <m:oMath xmlns:m="http://schemas.openxmlformats.org/officeDocument/2006/math">
                    <m:rad>
                      <m:radPr>
                        <m:degHide m:val="on"/>
                        <m:ctrlPr>
                          <a:rPr lang="tr-TR" sz="1600" i="1">
                            <a:solidFill>
                              <a:schemeClr val="bg1"/>
                            </a:solidFill>
                            <a:latin typeface="Cambria Math" panose="02040503050406030204" pitchFamily="18" charset="0"/>
                            <a:ea typeface="Cambria Math" panose="02040503050406030204" pitchFamily="18" charset="0"/>
                          </a:rPr>
                        </m:ctrlPr>
                      </m:radPr>
                      <m:deg/>
                      <m:e>
                        <m:r>
                          <a:rPr lang="tr-TR" sz="1600" i="0">
                            <a:solidFill>
                              <a:schemeClr val="bg1"/>
                            </a:solidFill>
                            <a:latin typeface="Cambria Math" panose="02040503050406030204" pitchFamily="18" charset="0"/>
                            <a:ea typeface="Cambria Math" panose="02040503050406030204" pitchFamily="18" charset="0"/>
                          </a:rPr>
                          <m:t>3 </m:t>
                        </m:r>
                      </m:e>
                    </m:rad>
                  </m:oMath>
                </a14:m>
                <a:r>
                  <a:rPr lang="en-US" sz="1600" dirty="0">
                    <a:solidFill>
                      <a:schemeClr val="bg1"/>
                    </a:solidFill>
                    <a:latin typeface="Cambria Math" panose="02040503050406030204" pitchFamily="18" charset="0"/>
                    <a:ea typeface="Cambria Math" panose="02040503050406030204" pitchFamily="18" charset="0"/>
                  </a:rPr>
                  <a:t>to be equal to 1.305837. Therefore, the integral according </a:t>
                </a:r>
                <a:r>
                  <a:rPr lang="en-US" sz="1600" dirty="0" smtClean="0">
                    <a:solidFill>
                      <a:schemeClr val="bg1"/>
                    </a:solidFill>
                    <a:latin typeface="Cambria Math" panose="02040503050406030204" pitchFamily="18" charset="0"/>
                    <a:ea typeface="Cambria Math" panose="02040503050406030204" pitchFamily="18" charset="0"/>
                  </a:rPr>
                  <a:t>to</a:t>
                </a:r>
                <a:r>
                  <a:rPr lang="tr-TR" sz="1600" dirty="0" smtClean="0">
                    <a:solidFill>
                      <a:schemeClr val="bg1"/>
                    </a:solidFill>
                    <a:latin typeface="Cambria Math" panose="02040503050406030204" pitchFamily="18" charset="0"/>
                    <a:ea typeface="Cambria Math" panose="02040503050406030204" pitchFamily="18" charset="0"/>
                  </a:rPr>
                  <a:t> Eq</a:t>
                </a:r>
                <a:r>
                  <a:rPr lang="tr-TR" sz="1600" dirty="0">
                    <a:solidFill>
                      <a:schemeClr val="bg1"/>
                    </a:solidFill>
                    <a:latin typeface="Cambria Math" panose="02040503050406030204" pitchFamily="18" charset="0"/>
                    <a:ea typeface="Cambria Math" panose="02040503050406030204" pitchFamily="18" charset="0"/>
                  </a:rPr>
                  <a:t>. </a:t>
                </a:r>
                <a:r>
                  <a:rPr lang="tr-TR" sz="1600" dirty="0" smtClean="0">
                    <a:solidFill>
                      <a:schemeClr val="bg1"/>
                    </a:solidFill>
                    <a:latin typeface="Cambria Math" panose="02040503050406030204" pitchFamily="18" charset="0"/>
                    <a:ea typeface="Cambria Math" panose="02040503050406030204" pitchFamily="18" charset="0"/>
                  </a:rPr>
                  <a:t>İs</a:t>
                </a: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r>
                  <a:rPr lang="en-US" sz="1600" dirty="0">
                    <a:solidFill>
                      <a:schemeClr val="bg1"/>
                    </a:solidFill>
                    <a:latin typeface="Cambria Math" panose="02040503050406030204" pitchFamily="18" charset="0"/>
                    <a:ea typeface="Cambria Math" panose="02040503050406030204" pitchFamily="18" charset="0"/>
                  </a:rPr>
                  <a:t>which represents a percent relative error of −11.1 percent.</a:t>
                </a:r>
                <a:endParaRPr lang="tr-TR" sz="1600" dirty="0">
                  <a:solidFill>
                    <a:schemeClr val="bg1"/>
                  </a:solidFill>
                  <a:latin typeface="Cambria Math" panose="02040503050406030204" pitchFamily="18" charset="0"/>
                  <a:ea typeface="Cambria Math" panose="02040503050406030204" pitchFamily="18"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230119" y="4745707"/>
                <a:ext cx="11809379" cy="1592872"/>
              </a:xfrm>
              <a:prstGeom prst="rect">
                <a:avLst/>
              </a:prstGeom>
              <a:blipFill>
                <a:blip r:embed="rId12"/>
                <a:stretch>
                  <a:fillRect l="-310" t="-1527" b="-3435"/>
                </a:stretch>
              </a:blipFill>
            </p:spPr>
            <p:txBody>
              <a:bodyPr/>
              <a:lstStyle/>
              <a:p>
                <a:r>
                  <a:rPr lang="tr-TR">
                    <a:noFill/>
                  </a:rPr>
                  <a:t> </a:t>
                </a:r>
              </a:p>
            </p:txBody>
          </p:sp>
        </mc:Fallback>
      </mc:AlternateContent>
      <p:pic>
        <p:nvPicPr>
          <p:cNvPr id="11" name="Picture 10"/>
          <p:cNvPicPr>
            <a:picLocks noChangeAspect="1"/>
          </p:cNvPicPr>
          <p:nvPr/>
        </p:nvPicPr>
        <p:blipFill>
          <a:blip r:embed="rId13"/>
          <a:stretch>
            <a:fillRect/>
          </a:stretch>
        </p:blipFill>
        <p:spPr>
          <a:xfrm>
            <a:off x="4021879" y="5468076"/>
            <a:ext cx="3000375" cy="371475"/>
          </a:xfrm>
          <a:prstGeom prst="rect">
            <a:avLst/>
          </a:prstGeom>
        </p:spPr>
      </p:pic>
      <p:pic>
        <p:nvPicPr>
          <p:cNvPr id="12" name="Picture 11"/>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bright="40000" contrast="-40000"/>
                    </a14:imgEffect>
                  </a14:imgLayer>
                </a14:imgProps>
              </a:ext>
            </a:extLst>
          </a:blip>
          <a:stretch>
            <a:fillRect/>
          </a:stretch>
        </p:blipFill>
        <p:spPr>
          <a:xfrm>
            <a:off x="2171089" y="5384777"/>
            <a:ext cx="1586584" cy="490538"/>
          </a:xfrm>
          <a:prstGeom prst="rect">
            <a:avLst/>
          </a:prstGeom>
          <a:effectLst>
            <a:glow rad="139700">
              <a:schemeClr val="accent1">
                <a:satMod val="175000"/>
                <a:alpha val="40000"/>
              </a:schemeClr>
            </a:glow>
          </a:effectLst>
        </p:spPr>
      </p:pic>
    </p:spTree>
    <p:extLst>
      <p:ext uri="{BB962C8B-B14F-4D97-AF65-F5344CB8AC3E}">
        <p14:creationId xmlns:p14="http://schemas.microsoft.com/office/powerpoint/2010/main" val="23150189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2">
                <a:shade val="45000"/>
                <a:satMod val="135000"/>
              </a:schemeClr>
              <a:prstClr val="white"/>
            </a:duotone>
            <a:extLst>
              <a:ext uri="{BEBA8EAE-BF5A-486C-A8C5-ECC9F3942E4B}">
                <a14:imgProps xmlns:a14="http://schemas.microsoft.com/office/drawing/2010/main">
                  <a14:imgLayer r:embed="rId3">
                    <a14:imgEffect>
                      <a14:artisticPaintStrokes trans="32000" intensity="2"/>
                    </a14:imgEffect>
                    <a14:imgEffect>
                      <a14:sharpenSoften amount="-3000"/>
                    </a14:imgEffect>
                    <a14:imgEffect>
                      <a14:colorTemperature colorTemp="11500"/>
                    </a14:imgEffect>
                    <a14:imgEffect>
                      <a14:saturation sat="231000"/>
                    </a14:imgEffect>
                    <a14:imgEffect>
                      <a14:brightnessContrast bright="16000" contrast="1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43191" y="223736"/>
            <a:ext cx="11614826" cy="1815882"/>
          </a:xfrm>
          <a:prstGeom prst="rect">
            <a:avLst/>
          </a:prstGeom>
          <a:noFill/>
        </p:spPr>
        <p:txBody>
          <a:bodyPr wrap="square" rtlCol="0">
            <a:spAutoFit/>
          </a:bodyPr>
          <a:lstStyle/>
          <a:p>
            <a:r>
              <a:rPr lang="tr-TR" sz="1600" b="1" u="sng" dirty="0">
                <a:solidFill>
                  <a:srgbClr val="002060"/>
                </a:solidFill>
                <a:latin typeface="Cambria Math" panose="02040503050406030204" pitchFamily="18" charset="0"/>
                <a:ea typeface="Cambria Math" panose="02040503050406030204" pitchFamily="18" charset="0"/>
              </a:rPr>
              <a:t>Higher-Point </a:t>
            </a:r>
            <a:r>
              <a:rPr lang="tr-TR" sz="1600" b="1" u="sng" dirty="0" smtClean="0">
                <a:solidFill>
                  <a:srgbClr val="002060"/>
                </a:solidFill>
                <a:latin typeface="Cambria Math" panose="02040503050406030204" pitchFamily="18" charset="0"/>
                <a:ea typeface="Cambria Math" panose="02040503050406030204" pitchFamily="18" charset="0"/>
              </a:rPr>
              <a:t>Formulas</a:t>
            </a:r>
          </a:p>
          <a:p>
            <a:endParaRPr lang="tr-TR" sz="1600" b="1" u="sng" dirty="0">
              <a:solidFill>
                <a:schemeClr val="accent6">
                  <a:lumMod val="50000"/>
                </a:schemeClr>
              </a:solidFill>
              <a:latin typeface="Cambria Math" panose="02040503050406030204" pitchFamily="18" charset="0"/>
              <a:ea typeface="Cambria Math" panose="02040503050406030204" pitchFamily="18" charset="0"/>
            </a:endParaRPr>
          </a:p>
          <a:p>
            <a:r>
              <a:rPr lang="en-US" sz="1600" dirty="0">
                <a:solidFill>
                  <a:schemeClr val="bg1"/>
                </a:solidFill>
                <a:latin typeface="Cambria Math" panose="02040503050406030204" pitchFamily="18" charset="0"/>
                <a:ea typeface="Cambria Math" panose="02040503050406030204" pitchFamily="18" charset="0"/>
              </a:rPr>
              <a:t>Beyond the two-point formula described in the previous section, higher-point versions </a:t>
            </a:r>
            <a:r>
              <a:rPr lang="en-US" sz="1600" dirty="0" smtClean="0">
                <a:solidFill>
                  <a:schemeClr val="bg1"/>
                </a:solidFill>
                <a:latin typeface="Cambria Math" panose="02040503050406030204" pitchFamily="18" charset="0"/>
                <a:ea typeface="Cambria Math" panose="02040503050406030204" pitchFamily="18" charset="0"/>
              </a:rPr>
              <a:t>can</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be </a:t>
            </a:r>
            <a:r>
              <a:rPr lang="en-US" sz="1600" dirty="0">
                <a:solidFill>
                  <a:schemeClr val="bg1"/>
                </a:solidFill>
                <a:latin typeface="Cambria Math" panose="02040503050406030204" pitchFamily="18" charset="0"/>
                <a:ea typeface="Cambria Math" panose="02040503050406030204" pitchFamily="18" charset="0"/>
              </a:rPr>
              <a:t>developed in the general </a:t>
            </a:r>
            <a:r>
              <a:rPr lang="en-US" sz="1600" dirty="0" smtClean="0">
                <a:solidFill>
                  <a:schemeClr val="bg1"/>
                </a:solidFill>
                <a:latin typeface="Cambria Math" panose="02040503050406030204" pitchFamily="18" charset="0"/>
                <a:ea typeface="Cambria Math" panose="02040503050406030204" pitchFamily="18" charset="0"/>
              </a:rPr>
              <a:t>form</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r>
              <a:rPr lang="tr-TR" sz="1600" dirty="0" smtClean="0">
                <a:solidFill>
                  <a:schemeClr val="bg1"/>
                </a:solidFill>
                <a:latin typeface="Cambria Math" panose="02040503050406030204" pitchFamily="18" charset="0"/>
                <a:ea typeface="Cambria Math" panose="02040503050406030204" pitchFamily="18" charset="0"/>
              </a:rPr>
              <a:t>											(37)</a:t>
            </a:r>
          </a:p>
          <a:p>
            <a:endParaRPr lang="tr-TR" sz="1600" dirty="0">
              <a:solidFill>
                <a:schemeClr val="bg1"/>
              </a:solidFill>
              <a:latin typeface="Cambria Math" panose="02040503050406030204" pitchFamily="18" charset="0"/>
              <a:ea typeface="Cambria Math" panose="02040503050406030204" pitchFamily="18" charset="0"/>
            </a:endParaRPr>
          </a:p>
          <a:p>
            <a:r>
              <a:rPr lang="en-US" sz="1600" dirty="0">
                <a:solidFill>
                  <a:schemeClr val="bg1"/>
                </a:solidFill>
                <a:latin typeface="Cambria Math" panose="02040503050406030204" pitchFamily="18" charset="0"/>
                <a:ea typeface="Cambria Math" panose="02040503050406030204" pitchFamily="18" charset="0"/>
              </a:rPr>
              <a:t>where n = the number of points. Values for c’s and x’s for up to and including the </a:t>
            </a:r>
            <a:r>
              <a:rPr lang="en-US" sz="1600" dirty="0" smtClean="0">
                <a:solidFill>
                  <a:schemeClr val="bg1"/>
                </a:solidFill>
                <a:latin typeface="Cambria Math" panose="02040503050406030204" pitchFamily="18" charset="0"/>
                <a:ea typeface="Cambria Math" panose="02040503050406030204" pitchFamily="18" charset="0"/>
              </a:rPr>
              <a:t>six-point</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formula </a:t>
            </a:r>
            <a:r>
              <a:rPr lang="en-US" sz="1600" dirty="0">
                <a:solidFill>
                  <a:schemeClr val="bg1"/>
                </a:solidFill>
                <a:latin typeface="Cambria Math" panose="02040503050406030204" pitchFamily="18" charset="0"/>
                <a:ea typeface="Cambria Math" panose="02040503050406030204" pitchFamily="18" charset="0"/>
              </a:rPr>
              <a:t>are summarized in Table </a:t>
            </a:r>
            <a:r>
              <a:rPr lang="tr-TR" sz="1600" dirty="0" smtClean="0">
                <a:solidFill>
                  <a:schemeClr val="bg1"/>
                </a:solidFill>
                <a:latin typeface="Cambria Math" panose="02040503050406030204" pitchFamily="18" charset="0"/>
                <a:ea typeface="Cambria Math" panose="02040503050406030204" pitchFamily="18" charset="0"/>
              </a:rPr>
              <a:t>1.</a:t>
            </a:r>
            <a:endParaRPr lang="tr-TR" sz="1600" dirty="0">
              <a:solidFill>
                <a:schemeClr val="bg1"/>
              </a:solidFill>
              <a:latin typeface="Cambria Math" panose="02040503050406030204" pitchFamily="18" charset="0"/>
              <a:ea typeface="Cambria Math" panose="02040503050406030204" pitchFamily="18" charset="0"/>
            </a:endParaRPr>
          </a:p>
        </p:txBody>
      </p:sp>
      <p:pic>
        <p:nvPicPr>
          <p:cNvPr id="3" name="Picture 2"/>
          <p:cNvPicPr>
            <a:picLocks noChangeAspect="1"/>
          </p:cNvPicPr>
          <p:nvPr/>
        </p:nvPicPr>
        <p:blipFill>
          <a:blip r:embed="rId4"/>
          <a:stretch>
            <a:fillRect/>
          </a:stretch>
        </p:blipFill>
        <p:spPr>
          <a:xfrm>
            <a:off x="4369441" y="1181534"/>
            <a:ext cx="3362325" cy="361950"/>
          </a:xfrm>
          <a:prstGeom prst="rect">
            <a:avLst/>
          </a:prstGeom>
        </p:spPr>
      </p:pic>
      <p:pic>
        <p:nvPicPr>
          <p:cNvPr id="4" name="Picture 3"/>
          <p:cNvPicPr>
            <a:picLocks noChangeAspect="1"/>
          </p:cNvPicPr>
          <p:nvPr/>
        </p:nvPicPr>
        <p:blipFill>
          <a:blip r:embed="rId5"/>
          <a:stretch>
            <a:fillRect/>
          </a:stretch>
        </p:blipFill>
        <p:spPr>
          <a:xfrm>
            <a:off x="3061677" y="2160814"/>
            <a:ext cx="5977851" cy="3963032"/>
          </a:xfrm>
          <a:prstGeom prst="rect">
            <a:avLst/>
          </a:prstGeom>
        </p:spPr>
      </p:pic>
      <p:sp>
        <p:nvSpPr>
          <p:cNvPr id="5" name="TextBox 4"/>
          <p:cNvSpPr txBox="1"/>
          <p:nvPr/>
        </p:nvSpPr>
        <p:spPr>
          <a:xfrm>
            <a:off x="2091444" y="6322863"/>
            <a:ext cx="7918315" cy="338554"/>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r>
              <a:rPr lang="tr-TR" sz="1600" dirty="0" smtClean="0">
                <a:solidFill>
                  <a:schemeClr val="bg1"/>
                </a:solidFill>
                <a:latin typeface="Cambria Math" panose="02040503050406030204" pitchFamily="18" charset="0"/>
                <a:ea typeface="Cambria Math" panose="02040503050406030204" pitchFamily="18" charset="0"/>
              </a:rPr>
              <a:t> Table 1 : </a:t>
            </a:r>
            <a:r>
              <a:rPr lang="en-US" sz="1600" dirty="0" smtClean="0">
                <a:solidFill>
                  <a:schemeClr val="bg1"/>
                </a:solidFill>
                <a:latin typeface="Cambria Math" panose="02040503050406030204" pitchFamily="18" charset="0"/>
                <a:ea typeface="Cambria Math" panose="02040503050406030204" pitchFamily="18" charset="0"/>
              </a:rPr>
              <a:t>Weighting </a:t>
            </a:r>
            <a:r>
              <a:rPr lang="en-US" sz="1600" dirty="0">
                <a:solidFill>
                  <a:schemeClr val="bg1"/>
                </a:solidFill>
                <a:latin typeface="Cambria Math" panose="02040503050406030204" pitchFamily="18" charset="0"/>
                <a:ea typeface="Cambria Math" panose="02040503050406030204" pitchFamily="18" charset="0"/>
              </a:rPr>
              <a:t>factors c and function arguments x used in </a:t>
            </a:r>
            <a:r>
              <a:rPr lang="en-US" sz="1600" dirty="0" smtClean="0">
                <a:solidFill>
                  <a:schemeClr val="bg1"/>
                </a:solidFill>
                <a:latin typeface="Cambria Math" panose="02040503050406030204" pitchFamily="18" charset="0"/>
                <a:ea typeface="Cambria Math" panose="02040503050406030204" pitchFamily="18" charset="0"/>
              </a:rPr>
              <a:t>Gauss-Legendre</a:t>
            </a:r>
            <a:r>
              <a:rPr lang="tr-TR" sz="1600" dirty="0" smtClean="0">
                <a:solidFill>
                  <a:schemeClr val="bg1"/>
                </a:solidFill>
                <a:latin typeface="Cambria Math" panose="02040503050406030204" pitchFamily="18" charset="0"/>
                <a:ea typeface="Cambria Math" panose="02040503050406030204" pitchFamily="18" charset="0"/>
              </a:rPr>
              <a:t> formulas</a:t>
            </a:r>
            <a:r>
              <a:rPr lang="tr-TR" sz="1600" dirty="0">
                <a:solidFill>
                  <a:schemeClr val="bg1"/>
                </a:solidFill>
                <a:latin typeface="Cambria Math" panose="02040503050406030204" pitchFamily="18" charset="0"/>
                <a:ea typeface="Cambria Math" panose="02040503050406030204" pitchFamily="18" charset="0"/>
              </a:rPr>
              <a:t>.</a:t>
            </a:r>
          </a:p>
        </p:txBody>
      </p:sp>
    </p:spTree>
    <p:extLst>
      <p:ext uri="{BB962C8B-B14F-4D97-AF65-F5344CB8AC3E}">
        <p14:creationId xmlns:p14="http://schemas.microsoft.com/office/powerpoint/2010/main" val="41044867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2">
                <a:shade val="45000"/>
                <a:satMod val="135000"/>
              </a:schemeClr>
              <a:prstClr val="white"/>
            </a:duotone>
            <a:extLst>
              <a:ext uri="{BEBA8EAE-BF5A-486C-A8C5-ECC9F3942E4B}">
                <a14:imgProps xmlns:a14="http://schemas.microsoft.com/office/drawing/2010/main">
                  <a14:imgLayer r:embed="rId3">
                    <a14:imgEffect>
                      <a14:artisticPaintStrokes trans="32000" intensity="2"/>
                    </a14:imgEffect>
                    <a14:imgEffect>
                      <a14:sharpenSoften amount="-3000"/>
                    </a14:imgEffect>
                    <a14:imgEffect>
                      <a14:colorTemperature colorTemp="11500"/>
                    </a14:imgEffect>
                    <a14:imgEffect>
                      <a14:saturation sat="231000"/>
                    </a14:imgEffect>
                    <a14:imgEffect>
                      <a14:brightnessContrast bright="16000" contrast="1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94553" y="223736"/>
            <a:ext cx="11702375" cy="1107996"/>
          </a:xfrm>
          <a:prstGeom prst="rect">
            <a:avLst/>
          </a:prstGeom>
          <a:noFill/>
        </p:spPr>
        <p:txBody>
          <a:bodyPr wrap="square" rtlCol="0">
            <a:spAutoFit/>
          </a:bodyPr>
          <a:lstStyle/>
          <a:p>
            <a:r>
              <a:rPr lang="tr-TR" sz="1600" b="1" dirty="0" smtClean="0">
                <a:solidFill>
                  <a:srgbClr val="C00000"/>
                </a:solidFill>
                <a:latin typeface="Cambria Math" panose="02040503050406030204" pitchFamily="18" charset="0"/>
                <a:ea typeface="Cambria Math" panose="02040503050406030204" pitchFamily="18" charset="0"/>
              </a:rPr>
              <a:t>Example 3:  </a:t>
            </a:r>
            <a:r>
              <a:rPr lang="en-US" sz="1600" dirty="0">
                <a:solidFill>
                  <a:schemeClr val="bg1"/>
                </a:solidFill>
                <a:latin typeface="Cambria Math" panose="02040503050406030204" pitchFamily="18" charset="0"/>
                <a:ea typeface="Cambria Math" panose="02040503050406030204" pitchFamily="18" charset="0"/>
              </a:rPr>
              <a:t>Use the three-point formula from Table </a:t>
            </a:r>
            <a:r>
              <a:rPr lang="en-US" sz="1600" dirty="0" smtClean="0">
                <a:solidFill>
                  <a:schemeClr val="bg1"/>
                </a:solidFill>
                <a:latin typeface="Cambria Math" panose="02040503050406030204" pitchFamily="18" charset="0"/>
                <a:ea typeface="Cambria Math" panose="02040503050406030204" pitchFamily="18" charset="0"/>
              </a:rPr>
              <a:t>1 </a:t>
            </a:r>
            <a:r>
              <a:rPr lang="en-US" sz="1600" dirty="0">
                <a:solidFill>
                  <a:schemeClr val="bg1"/>
                </a:solidFill>
                <a:latin typeface="Cambria Math" panose="02040503050406030204" pitchFamily="18" charset="0"/>
                <a:ea typeface="Cambria Math" panose="02040503050406030204" pitchFamily="18" charset="0"/>
              </a:rPr>
              <a:t>to estimate the integral for the  function</a:t>
            </a:r>
            <a:r>
              <a:rPr lang="en-US" sz="1600" dirty="0" smtClean="0">
                <a:solidFill>
                  <a:schemeClr val="bg1"/>
                </a:solidFill>
                <a:latin typeface="Cambria Math" panose="02040503050406030204" pitchFamily="18" charset="0"/>
                <a:ea typeface="Cambria Math" panose="02040503050406030204" pitchFamily="18" charset="0"/>
              </a:rPr>
              <a:t>.</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r>
              <a:rPr lang="en-US" sz="1600" b="1" dirty="0" smtClean="0">
                <a:solidFill>
                  <a:srgbClr val="C00000"/>
                </a:solidFill>
                <a:latin typeface="Cambria Math" panose="02040503050406030204" pitchFamily="18" charset="0"/>
                <a:ea typeface="Cambria Math" panose="02040503050406030204" pitchFamily="18" charset="0"/>
              </a:rPr>
              <a:t>Solution</a:t>
            </a:r>
            <a:r>
              <a:rPr lang="tr-TR" sz="1600" b="1" dirty="0" smtClean="0">
                <a:solidFill>
                  <a:srgbClr val="C00000"/>
                </a:solidFill>
                <a:latin typeface="Cambria Math" panose="02040503050406030204" pitchFamily="18" charset="0"/>
                <a:ea typeface="Cambria Math" panose="02040503050406030204" pitchFamily="18" charset="0"/>
              </a:rPr>
              <a:t>:</a:t>
            </a:r>
            <a:r>
              <a:rPr lang="en-US" sz="1600" b="1" dirty="0" smtClean="0">
                <a:solidFill>
                  <a:srgbClr val="C00000"/>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According to </a:t>
            </a:r>
            <a:r>
              <a:rPr lang="en-US" sz="1600" dirty="0" smtClean="0">
                <a:solidFill>
                  <a:schemeClr val="bg1"/>
                </a:solidFill>
                <a:latin typeface="Cambria Math" panose="02040503050406030204" pitchFamily="18" charset="0"/>
                <a:ea typeface="Cambria Math" panose="02040503050406030204" pitchFamily="18" charset="0"/>
              </a:rPr>
              <a:t>Table, </a:t>
            </a:r>
            <a:r>
              <a:rPr lang="en-US" sz="1600" dirty="0">
                <a:solidFill>
                  <a:schemeClr val="bg1"/>
                </a:solidFill>
                <a:latin typeface="Cambria Math" panose="02040503050406030204" pitchFamily="18" charset="0"/>
                <a:ea typeface="Cambria Math" panose="02040503050406030204" pitchFamily="18" charset="0"/>
              </a:rPr>
              <a:t>the three-point formula is</a:t>
            </a:r>
            <a:endParaRPr lang="tr-TR" sz="1600" dirty="0">
              <a:solidFill>
                <a:schemeClr val="bg1"/>
              </a:solidFill>
              <a:latin typeface="Cambria Math" panose="02040503050406030204" pitchFamily="18" charset="0"/>
              <a:ea typeface="Cambria Math" panose="02040503050406030204" pitchFamily="18" charset="0"/>
            </a:endParaRPr>
          </a:p>
        </p:txBody>
      </p:sp>
      <p:pic>
        <p:nvPicPr>
          <p:cNvPr id="3" name="Picture 2"/>
          <p:cNvPicPr>
            <a:picLocks noChangeAspect="1"/>
          </p:cNvPicPr>
          <p:nvPr/>
        </p:nvPicPr>
        <p:blipFill>
          <a:blip r:embed="rId4"/>
          <a:stretch>
            <a:fillRect/>
          </a:stretch>
        </p:blipFill>
        <p:spPr>
          <a:xfrm>
            <a:off x="3490707" y="591996"/>
            <a:ext cx="4191000" cy="371475"/>
          </a:xfrm>
          <a:prstGeom prst="rect">
            <a:avLst/>
          </a:prstGeom>
        </p:spPr>
      </p:pic>
      <p:pic>
        <p:nvPicPr>
          <p:cNvPr id="4" name="Picture 3"/>
          <p:cNvPicPr>
            <a:picLocks noChangeAspect="1"/>
          </p:cNvPicPr>
          <p:nvPr/>
        </p:nvPicPr>
        <p:blipFill>
          <a:blip r:embed="rId5"/>
          <a:stretch>
            <a:fillRect/>
          </a:stretch>
        </p:blipFill>
        <p:spPr>
          <a:xfrm>
            <a:off x="2623932" y="3701126"/>
            <a:ext cx="5924550" cy="1304925"/>
          </a:xfrm>
          <a:prstGeom prst="rect">
            <a:avLst/>
          </a:prstGeom>
        </p:spPr>
      </p:pic>
      <p:pic>
        <p:nvPicPr>
          <p:cNvPr id="5" name="Picture 4"/>
          <p:cNvPicPr>
            <a:picLocks noChangeAspect="1"/>
          </p:cNvPicPr>
          <p:nvPr/>
        </p:nvPicPr>
        <p:blipFill rotWithShape="1">
          <a:blip r:embed="rId6"/>
          <a:srcRect t="491" b="65422"/>
          <a:stretch/>
        </p:blipFill>
        <p:spPr>
          <a:xfrm>
            <a:off x="2623932" y="1509085"/>
            <a:ext cx="5977851" cy="1350871"/>
          </a:xfrm>
          <a:prstGeom prst="rect">
            <a:avLst/>
          </a:prstGeom>
          <a:effectLst>
            <a:glow rad="139700">
              <a:schemeClr val="accent1">
                <a:satMod val="175000"/>
                <a:alpha val="40000"/>
              </a:schemeClr>
            </a:glow>
          </a:effectLst>
        </p:spPr>
      </p:pic>
      <p:pic>
        <p:nvPicPr>
          <p:cNvPr id="6" name="Picture 5"/>
          <p:cNvPicPr>
            <a:picLocks noChangeAspect="1"/>
          </p:cNvPicPr>
          <p:nvPr/>
        </p:nvPicPr>
        <p:blipFill>
          <a:blip r:embed="rId7"/>
          <a:stretch>
            <a:fillRect/>
          </a:stretch>
        </p:blipFill>
        <p:spPr>
          <a:xfrm>
            <a:off x="3931694" y="3173496"/>
            <a:ext cx="3362325" cy="361950"/>
          </a:xfrm>
          <a:prstGeom prst="rect">
            <a:avLst/>
          </a:prstGeom>
          <a:effectLst>
            <a:glow rad="139700">
              <a:schemeClr val="accent1">
                <a:satMod val="175000"/>
                <a:alpha val="40000"/>
              </a:schemeClr>
            </a:glow>
          </a:effectLst>
        </p:spPr>
      </p:pic>
      <p:sp>
        <p:nvSpPr>
          <p:cNvPr id="7" name="TextBox 6"/>
          <p:cNvSpPr txBox="1"/>
          <p:nvPr/>
        </p:nvSpPr>
        <p:spPr>
          <a:xfrm>
            <a:off x="272374" y="5405889"/>
            <a:ext cx="11546732" cy="1077218"/>
          </a:xfrm>
          <a:prstGeom prst="rect">
            <a:avLst/>
          </a:prstGeom>
          <a:noFill/>
        </p:spPr>
        <p:txBody>
          <a:bodyPr wrap="square" rtlCol="0">
            <a:spAutoFit/>
          </a:bodyPr>
          <a:lstStyle/>
          <a:p>
            <a:pPr algn="just"/>
            <a:r>
              <a:rPr lang="en-US" sz="1600" dirty="0">
                <a:solidFill>
                  <a:schemeClr val="bg1"/>
                </a:solidFill>
                <a:latin typeface="Cambria Math" panose="02040503050406030204" pitchFamily="18" charset="0"/>
                <a:ea typeface="Cambria Math" panose="02040503050406030204" pitchFamily="18" charset="0"/>
              </a:rPr>
              <a:t>Because Gauss quadrature requires function evaluations at </a:t>
            </a:r>
            <a:r>
              <a:rPr lang="en-US" sz="1600" dirty="0" smtClean="0">
                <a:solidFill>
                  <a:schemeClr val="bg1"/>
                </a:solidFill>
                <a:latin typeface="Cambria Math" panose="02040503050406030204" pitchFamily="18" charset="0"/>
                <a:ea typeface="Cambria Math" panose="02040503050406030204" pitchFamily="18" charset="0"/>
              </a:rPr>
              <a:t>non</a:t>
            </a:r>
            <a:r>
              <a:rPr lang="tr-TR" sz="1600" dirty="0" smtClean="0">
                <a:solidFill>
                  <a:schemeClr val="bg1"/>
                </a:solidFill>
                <a:latin typeface="Cambria Math" panose="02040503050406030204" pitchFamily="18" charset="0"/>
                <a:ea typeface="Cambria Math" panose="02040503050406030204" pitchFamily="18" charset="0"/>
              </a:rPr>
              <a:t>-</a:t>
            </a:r>
            <a:r>
              <a:rPr lang="en-US" sz="1600" dirty="0" smtClean="0">
                <a:solidFill>
                  <a:schemeClr val="bg1"/>
                </a:solidFill>
                <a:latin typeface="Cambria Math" panose="02040503050406030204" pitchFamily="18" charset="0"/>
                <a:ea typeface="Cambria Math" panose="02040503050406030204" pitchFamily="18" charset="0"/>
              </a:rPr>
              <a:t>uniformly spaced</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points </a:t>
            </a:r>
            <a:r>
              <a:rPr lang="en-US" sz="1600" dirty="0">
                <a:solidFill>
                  <a:schemeClr val="bg1"/>
                </a:solidFill>
                <a:latin typeface="Cambria Math" panose="02040503050406030204" pitchFamily="18" charset="0"/>
                <a:ea typeface="Cambria Math" panose="02040503050406030204" pitchFamily="18" charset="0"/>
              </a:rPr>
              <a:t>within the integration interval, </a:t>
            </a:r>
            <a:r>
              <a:rPr lang="en-US" sz="1600" dirty="0" smtClean="0">
                <a:solidFill>
                  <a:schemeClr val="bg1"/>
                </a:solidFill>
                <a:latin typeface="Cambria Math" panose="02040503050406030204" pitchFamily="18" charset="0"/>
                <a:ea typeface="Cambria Math" panose="02040503050406030204" pitchFamily="18" charset="0"/>
              </a:rPr>
              <a:t>it</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is </a:t>
            </a:r>
            <a:r>
              <a:rPr lang="en-US" sz="1600" dirty="0">
                <a:solidFill>
                  <a:schemeClr val="bg1"/>
                </a:solidFill>
                <a:latin typeface="Cambria Math" panose="02040503050406030204" pitchFamily="18" charset="0"/>
                <a:ea typeface="Cambria Math" panose="02040503050406030204" pitchFamily="18" charset="0"/>
              </a:rPr>
              <a:t>not appropriate for cases where the function </a:t>
            </a:r>
            <a:r>
              <a:rPr lang="en-US" sz="1600" dirty="0" smtClean="0">
                <a:solidFill>
                  <a:schemeClr val="bg1"/>
                </a:solidFill>
                <a:latin typeface="Cambria Math" panose="02040503050406030204" pitchFamily="18" charset="0"/>
                <a:ea typeface="Cambria Math" panose="02040503050406030204" pitchFamily="18" charset="0"/>
              </a:rPr>
              <a:t>is</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unknown</a:t>
            </a:r>
            <a:r>
              <a:rPr lang="en-US" sz="1600" dirty="0">
                <a:solidFill>
                  <a:schemeClr val="bg1"/>
                </a:solidFill>
                <a:latin typeface="Cambria Math" panose="02040503050406030204" pitchFamily="18" charset="0"/>
                <a:ea typeface="Cambria Math" panose="02040503050406030204" pitchFamily="18" charset="0"/>
              </a:rPr>
              <a:t>. Thus, it is not suited for engineering problems that deal with tabulated </a:t>
            </a:r>
            <a:r>
              <a:rPr lang="en-US" sz="1600" dirty="0" smtClean="0">
                <a:solidFill>
                  <a:schemeClr val="bg1"/>
                </a:solidFill>
                <a:latin typeface="Cambria Math" panose="02040503050406030204" pitchFamily="18" charset="0"/>
                <a:ea typeface="Cambria Math" panose="02040503050406030204" pitchFamily="18" charset="0"/>
              </a:rPr>
              <a:t>data.</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However</a:t>
            </a:r>
            <a:r>
              <a:rPr lang="en-US" sz="1600" dirty="0">
                <a:solidFill>
                  <a:schemeClr val="bg1"/>
                </a:solidFill>
                <a:latin typeface="Cambria Math" panose="02040503050406030204" pitchFamily="18" charset="0"/>
                <a:ea typeface="Cambria Math" panose="02040503050406030204" pitchFamily="18" charset="0"/>
              </a:rPr>
              <a:t>, where the function is known, its efficiency can be a decided advantage. This </a:t>
            </a:r>
            <a:r>
              <a:rPr lang="en-US" sz="1600" dirty="0" smtClean="0">
                <a:solidFill>
                  <a:schemeClr val="bg1"/>
                </a:solidFill>
                <a:latin typeface="Cambria Math" panose="02040503050406030204" pitchFamily="18" charset="0"/>
                <a:ea typeface="Cambria Math" panose="02040503050406030204" pitchFamily="18" charset="0"/>
              </a:rPr>
              <a:t>is</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particularly </a:t>
            </a:r>
            <a:r>
              <a:rPr lang="en-US" sz="1600" dirty="0">
                <a:solidFill>
                  <a:schemeClr val="bg1"/>
                </a:solidFill>
                <a:latin typeface="Cambria Math" panose="02040503050406030204" pitchFamily="18" charset="0"/>
                <a:ea typeface="Cambria Math" panose="02040503050406030204" pitchFamily="18" charset="0"/>
              </a:rPr>
              <a:t>true when numerous integral evaluations must be performed.</a:t>
            </a:r>
            <a:endParaRPr lang="tr-TR" sz="1600" dirty="0">
              <a:solidFill>
                <a:schemeClr val="bg1"/>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5218546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2">
                <a:shade val="45000"/>
                <a:satMod val="135000"/>
              </a:schemeClr>
              <a:prstClr val="white"/>
            </a:duotone>
            <a:extLst>
              <a:ext uri="{BEBA8EAE-BF5A-486C-A8C5-ECC9F3942E4B}">
                <a14:imgProps xmlns:a14="http://schemas.microsoft.com/office/drawing/2010/main">
                  <a14:imgLayer r:embed="rId3">
                    <a14:imgEffect>
                      <a14:artisticPaintStrokes trans="32000" intensity="2"/>
                    </a14:imgEffect>
                    <a14:imgEffect>
                      <a14:sharpenSoften amount="-3000"/>
                    </a14:imgEffect>
                    <a14:imgEffect>
                      <a14:colorTemperature colorTemp="11500"/>
                    </a14:imgEffect>
                    <a14:imgEffect>
                      <a14:saturation sat="231000"/>
                    </a14:imgEffect>
                    <a14:imgEffect>
                      <a14:brightnessContrast bright="16000" contrast="1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72374" y="107004"/>
            <a:ext cx="11634281" cy="4770537"/>
          </a:xfrm>
          <a:prstGeom prst="rect">
            <a:avLst/>
          </a:prstGeom>
          <a:noFill/>
        </p:spPr>
        <p:txBody>
          <a:bodyPr wrap="square" rtlCol="0">
            <a:spAutoFit/>
          </a:bodyPr>
          <a:lstStyle/>
          <a:p>
            <a:r>
              <a:rPr lang="tr-TR" sz="1600" b="1" u="sng" dirty="0">
                <a:solidFill>
                  <a:srgbClr val="002060"/>
                </a:solidFill>
                <a:latin typeface="Cambria Math" panose="02040503050406030204" pitchFamily="18" charset="0"/>
                <a:ea typeface="Cambria Math" panose="02040503050406030204" pitchFamily="18" charset="0"/>
              </a:rPr>
              <a:t>Error Analysis for Gauss </a:t>
            </a:r>
            <a:r>
              <a:rPr lang="tr-TR" sz="1600" b="1" u="sng" dirty="0" smtClean="0">
                <a:solidFill>
                  <a:srgbClr val="002060"/>
                </a:solidFill>
                <a:latin typeface="Cambria Math" panose="02040503050406030204" pitchFamily="18" charset="0"/>
                <a:ea typeface="Cambria Math" panose="02040503050406030204" pitchFamily="18" charset="0"/>
              </a:rPr>
              <a:t>Quadrature</a:t>
            </a:r>
          </a:p>
          <a:p>
            <a:endParaRPr lang="tr-TR" sz="1600" b="1" u="sng" dirty="0">
              <a:solidFill>
                <a:schemeClr val="bg1"/>
              </a:solidFill>
              <a:latin typeface="Cambria Math" panose="02040503050406030204" pitchFamily="18" charset="0"/>
              <a:ea typeface="Cambria Math" panose="02040503050406030204" pitchFamily="18" charset="0"/>
            </a:endParaRPr>
          </a:p>
          <a:p>
            <a:r>
              <a:rPr lang="en-US" sz="1600" dirty="0">
                <a:solidFill>
                  <a:schemeClr val="bg1"/>
                </a:solidFill>
                <a:latin typeface="Cambria Math" panose="02040503050406030204" pitchFamily="18" charset="0"/>
                <a:ea typeface="Cambria Math" panose="02040503050406030204" pitchFamily="18" charset="0"/>
              </a:rPr>
              <a:t>The error for the Gauss-Legendre formulas is specified generally </a:t>
            </a:r>
            <a:r>
              <a:rPr lang="en-US" sz="1600" dirty="0" smtClean="0">
                <a:solidFill>
                  <a:schemeClr val="bg1"/>
                </a:solidFill>
                <a:latin typeface="Cambria Math" panose="02040503050406030204" pitchFamily="18" charset="0"/>
                <a:ea typeface="Cambria Math" panose="02040503050406030204" pitchFamily="18" charset="0"/>
              </a:rPr>
              <a:t>by</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u="sng" dirty="0">
              <a:solidFill>
                <a:schemeClr val="bg1"/>
              </a:solidFill>
              <a:latin typeface="Cambria Math" panose="02040503050406030204" pitchFamily="18" charset="0"/>
              <a:ea typeface="Cambria Math" panose="02040503050406030204" pitchFamily="18" charset="0"/>
            </a:endParaRPr>
          </a:p>
          <a:p>
            <a:endParaRPr lang="tr-TR" sz="1600" u="sng" dirty="0" smtClean="0">
              <a:solidFill>
                <a:schemeClr val="bg1"/>
              </a:solidFill>
              <a:latin typeface="Cambria Math" panose="02040503050406030204" pitchFamily="18" charset="0"/>
              <a:ea typeface="Cambria Math" panose="02040503050406030204" pitchFamily="18" charset="0"/>
            </a:endParaRPr>
          </a:p>
          <a:p>
            <a:r>
              <a:rPr lang="tr-TR" sz="1600" dirty="0" smtClean="0">
                <a:solidFill>
                  <a:schemeClr val="bg1"/>
                </a:solidFill>
                <a:latin typeface="Cambria Math" panose="02040503050406030204" pitchFamily="18" charset="0"/>
                <a:ea typeface="Cambria Math" panose="02040503050406030204" pitchFamily="18" charset="0"/>
              </a:rPr>
              <a:t>											(38)</a:t>
            </a:r>
            <a:endParaRPr lang="tr-TR" sz="1600" u="sng" dirty="0">
              <a:solidFill>
                <a:schemeClr val="bg1"/>
              </a:solidFill>
              <a:latin typeface="Cambria Math" panose="02040503050406030204" pitchFamily="18" charset="0"/>
              <a:ea typeface="Cambria Math" panose="02040503050406030204" pitchFamily="18" charset="0"/>
            </a:endParaRPr>
          </a:p>
          <a:p>
            <a:r>
              <a:rPr lang="en-US" sz="1600" dirty="0">
                <a:solidFill>
                  <a:schemeClr val="bg1"/>
                </a:solidFill>
                <a:latin typeface="Cambria Math" panose="02040503050406030204" pitchFamily="18" charset="0"/>
                <a:ea typeface="Cambria Math" panose="02040503050406030204" pitchFamily="18" charset="0"/>
              </a:rPr>
              <a:t>where n = the number of points minus one and f </a:t>
            </a:r>
            <a:r>
              <a:rPr lang="en-US" sz="1600" baseline="30000" dirty="0">
                <a:solidFill>
                  <a:schemeClr val="bg1"/>
                </a:solidFill>
                <a:latin typeface="Cambria Math" panose="02040503050406030204" pitchFamily="18" charset="0"/>
                <a:ea typeface="Cambria Math" panose="02040503050406030204" pitchFamily="18" charset="0"/>
              </a:rPr>
              <a:t>(2n+2</a:t>
            </a:r>
            <a:r>
              <a:rPr lang="en-US" sz="1600" baseline="30000" dirty="0" smtClean="0">
                <a:solidFill>
                  <a:schemeClr val="bg1"/>
                </a:solidFill>
                <a:latin typeface="Cambria Math" panose="02040503050406030204" pitchFamily="18" charset="0"/>
                <a:ea typeface="Cambria Math" panose="02040503050406030204" pitchFamily="18" charset="0"/>
              </a:rPr>
              <a:t>)</a:t>
            </a:r>
            <a:r>
              <a:rPr lang="tr-TR" sz="1600" baseline="300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a:t>
            </a:r>
            <a:r>
              <a:rPr lang="en-US" sz="1600" dirty="0">
                <a:solidFill>
                  <a:schemeClr val="bg1"/>
                </a:solidFill>
                <a:latin typeface="Cambria Math" panose="02040503050406030204" pitchFamily="18" charset="0"/>
                <a:ea typeface="Cambria Math" panose="02040503050406030204" pitchFamily="18" charset="0"/>
              </a:rPr>
              <a:t>ξ) = the (2n + 2</a:t>
            </a:r>
            <a:r>
              <a:rPr lang="en-US" sz="1600" dirty="0" smtClean="0">
                <a:solidFill>
                  <a:schemeClr val="bg1"/>
                </a:solidFill>
                <a:latin typeface="Cambria Math" panose="02040503050406030204" pitchFamily="18" charset="0"/>
                <a:ea typeface="Cambria Math" panose="02040503050406030204" pitchFamily="18" charset="0"/>
              </a:rPr>
              <a:t>)</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err="1" smtClean="0">
                <a:solidFill>
                  <a:schemeClr val="bg1"/>
                </a:solidFill>
                <a:latin typeface="Cambria Math" panose="02040503050406030204" pitchFamily="18" charset="0"/>
                <a:ea typeface="Cambria Math" panose="02040503050406030204" pitchFamily="18" charset="0"/>
              </a:rPr>
              <a:t>th</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derivative of </a:t>
            </a:r>
            <a:r>
              <a:rPr lang="en-US" sz="1600" dirty="0" smtClean="0">
                <a:solidFill>
                  <a:schemeClr val="bg1"/>
                </a:solidFill>
                <a:latin typeface="Cambria Math" panose="02040503050406030204" pitchFamily="18" charset="0"/>
                <a:ea typeface="Cambria Math" panose="02040503050406030204" pitchFamily="18" charset="0"/>
              </a:rPr>
              <a:t>the</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function </a:t>
            </a:r>
            <a:r>
              <a:rPr lang="en-US" sz="1600" dirty="0">
                <a:solidFill>
                  <a:schemeClr val="bg1"/>
                </a:solidFill>
                <a:latin typeface="Cambria Math" panose="02040503050406030204" pitchFamily="18" charset="0"/>
                <a:ea typeface="Cambria Math" panose="02040503050406030204" pitchFamily="18" charset="0"/>
              </a:rPr>
              <a:t>after the change of variable with ξ located somewhere on the interval from −1 to 1</a:t>
            </a:r>
            <a:r>
              <a:rPr lang="en-US" sz="1600" dirty="0" smtClean="0">
                <a:solidFill>
                  <a:schemeClr val="bg1"/>
                </a:solidFill>
                <a:latin typeface="Cambria Math" panose="02040503050406030204" pitchFamily="18" charset="0"/>
                <a:ea typeface="Cambria Math" panose="02040503050406030204" pitchFamily="18" charset="0"/>
              </a:rPr>
              <a:t>.</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u="sng" dirty="0">
              <a:solidFill>
                <a:srgbClr val="002060"/>
              </a:solidFill>
              <a:latin typeface="Cambria Math" panose="02040503050406030204" pitchFamily="18" charset="0"/>
              <a:ea typeface="Cambria Math" panose="02040503050406030204" pitchFamily="18" charset="0"/>
            </a:endParaRPr>
          </a:p>
          <a:p>
            <a:r>
              <a:rPr lang="en-US" sz="1600" b="1" u="sng" dirty="0">
                <a:solidFill>
                  <a:srgbClr val="002060"/>
                </a:solidFill>
                <a:latin typeface="Cambria Math" panose="02040503050406030204" pitchFamily="18" charset="0"/>
                <a:ea typeface="Cambria Math" panose="02040503050406030204" pitchFamily="18" charset="0"/>
              </a:rPr>
              <a:t>Arguments and Weighing Factors for n-point Gauss Quadrature </a:t>
            </a:r>
            <a:r>
              <a:rPr lang="en-US" sz="1600" b="1" u="sng" dirty="0" smtClean="0">
                <a:solidFill>
                  <a:srgbClr val="002060"/>
                </a:solidFill>
                <a:latin typeface="Cambria Math" panose="02040503050406030204" pitchFamily="18" charset="0"/>
                <a:ea typeface="Cambria Math" panose="02040503050406030204" pitchFamily="18" charset="0"/>
              </a:rPr>
              <a:t>Formulas</a:t>
            </a:r>
            <a:endParaRPr lang="tr-TR" sz="1600" b="1" u="sng" dirty="0" smtClean="0">
              <a:solidFill>
                <a:srgbClr val="002060"/>
              </a:solidFill>
              <a:latin typeface="Cambria Math" panose="02040503050406030204" pitchFamily="18" charset="0"/>
              <a:ea typeface="Cambria Math" panose="02040503050406030204" pitchFamily="18" charset="0"/>
            </a:endParaRPr>
          </a:p>
          <a:p>
            <a:endParaRPr lang="tr-TR" sz="1600" b="1" u="sng" dirty="0">
              <a:solidFill>
                <a:schemeClr val="accent6">
                  <a:lumMod val="50000"/>
                </a:schemeClr>
              </a:solidFill>
              <a:latin typeface="Cambria Math" panose="02040503050406030204" pitchFamily="18" charset="0"/>
              <a:ea typeface="Cambria Math" panose="02040503050406030204" pitchFamily="18" charset="0"/>
            </a:endParaRPr>
          </a:p>
          <a:p>
            <a:r>
              <a:rPr lang="tr-TR" sz="1600" b="1" dirty="0" smtClean="0">
                <a:solidFill>
                  <a:schemeClr val="bg1"/>
                </a:solidFill>
                <a:latin typeface="Cambria Math" panose="02040503050406030204" pitchFamily="18" charset="0"/>
                <a:ea typeface="Cambria Math" panose="02040503050406030204" pitchFamily="18" charset="0"/>
              </a:rPr>
              <a:t>			                    Then			        Hence</a:t>
            </a:r>
          </a:p>
          <a:p>
            <a:endParaRPr lang="tr-TR" sz="1600" b="1" u="sng" dirty="0">
              <a:solidFill>
                <a:schemeClr val="accent6">
                  <a:lumMod val="50000"/>
                </a:schemeClr>
              </a:solidFill>
              <a:latin typeface="Cambria Math" panose="02040503050406030204" pitchFamily="18" charset="0"/>
              <a:ea typeface="Cambria Math" panose="02040503050406030204" pitchFamily="18" charset="0"/>
            </a:endParaRPr>
          </a:p>
          <a:p>
            <a:endParaRPr lang="tr-TR" sz="1600" b="1" u="sng" dirty="0" smtClean="0">
              <a:solidFill>
                <a:schemeClr val="accent6">
                  <a:lumMod val="50000"/>
                </a:schemeClr>
              </a:solidFill>
              <a:latin typeface="Cambria Math" panose="02040503050406030204" pitchFamily="18" charset="0"/>
              <a:ea typeface="Cambria Math" panose="02040503050406030204" pitchFamily="18" charset="0"/>
            </a:endParaRPr>
          </a:p>
          <a:p>
            <a:endParaRPr lang="tr-TR" sz="1600" b="1" u="sng" dirty="0">
              <a:solidFill>
                <a:schemeClr val="accent6">
                  <a:lumMod val="50000"/>
                </a:schemeClr>
              </a:solidFill>
              <a:latin typeface="Cambria Math" panose="02040503050406030204" pitchFamily="18" charset="0"/>
              <a:ea typeface="Cambria Math" panose="02040503050406030204" pitchFamily="18" charset="0"/>
            </a:endParaRPr>
          </a:p>
          <a:p>
            <a:endParaRPr lang="tr-TR" sz="1600" b="1" u="sng" dirty="0" smtClean="0">
              <a:solidFill>
                <a:schemeClr val="bg1"/>
              </a:solidFill>
              <a:latin typeface="Cambria Math" panose="02040503050406030204" pitchFamily="18" charset="0"/>
              <a:ea typeface="Cambria Math" panose="02040503050406030204" pitchFamily="18" charset="0"/>
            </a:endParaRPr>
          </a:p>
          <a:p>
            <a:r>
              <a:rPr lang="en-US" sz="1600" dirty="0">
                <a:solidFill>
                  <a:schemeClr val="bg1"/>
                </a:solidFill>
                <a:latin typeface="Cambria Math" panose="02040503050406030204" pitchFamily="18" charset="0"/>
                <a:ea typeface="Cambria Math" panose="02040503050406030204" pitchFamily="18" charset="0"/>
              </a:rPr>
              <a:t>Substituting our values of x, and dx into the integral gives us</a:t>
            </a:r>
            <a:endParaRPr lang="tr-TR" sz="1600" b="1" u="sng" dirty="0">
              <a:solidFill>
                <a:schemeClr val="bg1"/>
              </a:solidFill>
              <a:latin typeface="Cambria Math" panose="02040503050406030204" pitchFamily="18" charset="0"/>
              <a:ea typeface="Cambria Math" panose="02040503050406030204" pitchFamily="18" charset="0"/>
            </a:endParaRPr>
          </a:p>
        </p:txBody>
      </p:sp>
      <p:pic>
        <p:nvPicPr>
          <p:cNvPr id="3" name="Picture 2"/>
          <p:cNvPicPr>
            <a:picLocks noChangeAspect="1"/>
          </p:cNvPicPr>
          <p:nvPr/>
        </p:nvPicPr>
        <p:blipFill>
          <a:blip r:embed="rId4"/>
          <a:stretch>
            <a:fillRect/>
          </a:stretch>
        </p:blipFill>
        <p:spPr>
          <a:xfrm>
            <a:off x="4823955" y="960185"/>
            <a:ext cx="2531118" cy="566907"/>
          </a:xfrm>
          <a:prstGeom prst="rect">
            <a:avLst/>
          </a:prstGeom>
        </p:spPr>
      </p:pic>
      <p:pic>
        <p:nvPicPr>
          <p:cNvPr id="4" name="Picture 3"/>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bright="40000" contrast="-40000"/>
                    </a14:imgEffect>
                  </a14:imgLayer>
                </a14:imgProps>
              </a:ext>
            </a:extLst>
          </a:blip>
          <a:stretch>
            <a:fillRect/>
          </a:stretch>
        </p:blipFill>
        <p:spPr>
          <a:xfrm>
            <a:off x="4623472" y="4937554"/>
            <a:ext cx="3360097" cy="708454"/>
          </a:xfrm>
          <a:prstGeom prst="rect">
            <a:avLst/>
          </a:prstGeom>
        </p:spPr>
      </p:pic>
      <p:pic>
        <p:nvPicPr>
          <p:cNvPr id="5" name="Picture 4"/>
          <p:cNvPicPr>
            <a:picLocks noChangeAspect="1"/>
          </p:cNvPicPr>
          <p:nvPr/>
        </p:nvPicPr>
        <p:blipFill>
          <a:blip r:embed="rId7"/>
          <a:stretch>
            <a:fillRect/>
          </a:stretch>
        </p:blipFill>
        <p:spPr>
          <a:xfrm>
            <a:off x="3464742" y="3828347"/>
            <a:ext cx="2095500" cy="638175"/>
          </a:xfrm>
          <a:prstGeom prst="rect">
            <a:avLst/>
          </a:prstGeom>
        </p:spPr>
      </p:pic>
      <p:pic>
        <p:nvPicPr>
          <p:cNvPr id="6" name="Picture 5"/>
          <p:cNvPicPr>
            <a:picLocks noChangeAspect="1"/>
          </p:cNvPicPr>
          <p:nvPr/>
        </p:nvPicPr>
        <p:blipFill>
          <a:blip r:embed="rId8"/>
          <a:stretch>
            <a:fillRect/>
          </a:stretch>
        </p:blipFill>
        <p:spPr>
          <a:xfrm>
            <a:off x="6626410" y="3871209"/>
            <a:ext cx="1457325" cy="552450"/>
          </a:xfrm>
          <a:prstGeom prst="rect">
            <a:avLst/>
          </a:prstGeom>
        </p:spPr>
      </p:pic>
      <p:pic>
        <p:nvPicPr>
          <p:cNvPr id="7" name="Picture 6"/>
          <p:cNvPicPr>
            <a:picLocks noChangeAspect="1"/>
          </p:cNvPicPr>
          <p:nvPr/>
        </p:nvPicPr>
        <p:blipFill>
          <a:blip r:embed="rId9">
            <a:extLst>
              <a:ext uri="{BEBA8EAE-BF5A-486C-A8C5-ECC9F3942E4B}">
                <a14:imgProps xmlns:a14="http://schemas.microsoft.com/office/drawing/2010/main">
                  <a14:imgLayer r:embed="rId10">
                    <a14:imgEffect>
                      <a14:sharpenSoften amount="50000"/>
                    </a14:imgEffect>
                    <a14:imgEffect>
                      <a14:brightnessContrast bright="40000" contrast="-40000"/>
                    </a14:imgEffect>
                  </a14:imgLayer>
                </a14:imgProps>
              </a:ext>
            </a:extLst>
          </a:blip>
          <a:stretch>
            <a:fillRect/>
          </a:stretch>
        </p:blipFill>
        <p:spPr>
          <a:xfrm>
            <a:off x="5567867" y="3304500"/>
            <a:ext cx="1058543" cy="506696"/>
          </a:xfrm>
          <a:prstGeom prst="rect">
            <a:avLst/>
          </a:prstGeom>
        </p:spPr>
      </p:pic>
    </p:spTree>
    <p:extLst>
      <p:ext uri="{BB962C8B-B14F-4D97-AF65-F5344CB8AC3E}">
        <p14:creationId xmlns:p14="http://schemas.microsoft.com/office/powerpoint/2010/main" val="38225771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2">
                <a:shade val="45000"/>
                <a:satMod val="135000"/>
              </a:schemeClr>
              <a:prstClr val="white"/>
            </a:duotone>
            <a:extLst>
              <a:ext uri="{BEBA8EAE-BF5A-486C-A8C5-ECC9F3942E4B}">
                <a14:imgProps xmlns:a14="http://schemas.microsoft.com/office/drawing/2010/main">
                  <a14:imgLayer r:embed="rId3">
                    <a14:imgEffect>
                      <a14:artisticPaintStrokes trans="32000" intensity="2"/>
                    </a14:imgEffect>
                    <a14:imgEffect>
                      <a14:sharpenSoften amount="-3000"/>
                    </a14:imgEffect>
                    <a14:imgEffect>
                      <a14:colorTemperature colorTemp="11500"/>
                    </a14:imgEffect>
                    <a14:imgEffect>
                      <a14:saturation sat="231000"/>
                    </a14:imgEffect>
                    <a14:imgEffect>
                      <a14:brightnessContrast bright="16000" contrast="1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87940" y="1556426"/>
            <a:ext cx="10836613" cy="1477328"/>
          </a:xfrm>
          <a:prstGeom prst="rect">
            <a:avLst/>
          </a:prstGeom>
          <a:noFill/>
        </p:spPr>
        <p:txBody>
          <a:bodyPr wrap="square" rtlCol="0">
            <a:spAutoFit/>
          </a:bodyPr>
          <a:lstStyle/>
          <a:p>
            <a:r>
              <a:rPr lang="tr-TR" b="1" dirty="0" smtClean="0">
                <a:solidFill>
                  <a:schemeClr val="bg1"/>
                </a:solidFill>
                <a:latin typeface="Cambria Math" panose="02040503050406030204" pitchFamily="18" charset="0"/>
                <a:ea typeface="Cambria Math" panose="02040503050406030204" pitchFamily="18" charset="0"/>
                <a:cs typeface="Nunito"/>
                <a:sym typeface="Nunito"/>
              </a:rPr>
              <a:t>CONTENTS</a:t>
            </a:r>
            <a:endParaRPr lang="tr-TR" b="1" dirty="0" smtClean="0">
              <a:solidFill>
                <a:schemeClr val="bg1"/>
              </a:solidFill>
              <a:latin typeface="Cambria Math" panose="02040503050406030204" pitchFamily="18" charset="0"/>
              <a:ea typeface="Cambria Math" panose="02040503050406030204" pitchFamily="18" charset="0"/>
            </a:endParaRPr>
          </a:p>
          <a:p>
            <a:pPr lvl="0"/>
            <a:endParaRPr lang="tr-TR" b="1" dirty="0">
              <a:solidFill>
                <a:schemeClr val="bg1"/>
              </a:solidFill>
              <a:latin typeface="Cambria Math" panose="02040503050406030204" pitchFamily="18" charset="0"/>
              <a:ea typeface="Cambria Math" panose="02040503050406030204" pitchFamily="18" charset="0"/>
            </a:endParaRPr>
          </a:p>
          <a:p>
            <a:pPr marL="285750" lvl="0" indent="-285750">
              <a:buFont typeface="Wingdings" panose="05000000000000000000" pitchFamily="2" charset="2"/>
              <a:buChar char="Ø"/>
            </a:pPr>
            <a:r>
              <a:rPr lang="en-US" b="1" dirty="0">
                <a:solidFill>
                  <a:schemeClr val="bg1"/>
                </a:solidFill>
                <a:latin typeface="Cambria Math" panose="02040503050406030204" pitchFamily="18" charset="0"/>
                <a:ea typeface="Cambria Math" panose="02040503050406030204" pitchFamily="18" charset="0"/>
              </a:rPr>
              <a:t>Numerical Integration </a:t>
            </a:r>
            <a:endParaRPr lang="tr-TR" sz="3200" dirty="0">
              <a:solidFill>
                <a:schemeClr val="bg1"/>
              </a:solidFill>
              <a:latin typeface="Cambria Math" panose="02040503050406030204" pitchFamily="18" charset="0"/>
              <a:ea typeface="Cambria Math" panose="02040503050406030204" pitchFamily="18" charset="0"/>
            </a:endParaRPr>
          </a:p>
          <a:p>
            <a:pPr lvl="1"/>
            <a:r>
              <a:rPr lang="tr-TR" dirty="0" smtClean="0">
                <a:solidFill>
                  <a:schemeClr val="bg1"/>
                </a:solidFill>
                <a:latin typeface="Cambria Math" panose="02040503050406030204" pitchFamily="18" charset="0"/>
                <a:ea typeface="Cambria Math" panose="02040503050406030204" pitchFamily="18" charset="0"/>
              </a:rPr>
              <a:t>a)  </a:t>
            </a:r>
            <a:r>
              <a:rPr lang="en-US" dirty="0" smtClean="0">
                <a:solidFill>
                  <a:schemeClr val="bg1"/>
                </a:solidFill>
                <a:latin typeface="Cambria Math" panose="02040503050406030204" pitchFamily="18" charset="0"/>
                <a:ea typeface="Cambria Math" panose="02040503050406030204" pitchFamily="18" charset="0"/>
              </a:rPr>
              <a:t>Romberg </a:t>
            </a:r>
            <a:r>
              <a:rPr lang="en-US" dirty="0">
                <a:solidFill>
                  <a:schemeClr val="bg1"/>
                </a:solidFill>
                <a:latin typeface="Cambria Math" panose="02040503050406030204" pitchFamily="18" charset="0"/>
                <a:ea typeface="Cambria Math" panose="02040503050406030204" pitchFamily="18" charset="0"/>
              </a:rPr>
              <a:t>and Gaussian Integration</a:t>
            </a:r>
            <a:endParaRPr lang="tr-TR" sz="3200" dirty="0">
              <a:solidFill>
                <a:schemeClr val="bg1"/>
              </a:solidFill>
              <a:latin typeface="Cambria Math" panose="02040503050406030204" pitchFamily="18" charset="0"/>
              <a:ea typeface="Cambria Math" panose="02040503050406030204" pitchFamily="18" charset="0"/>
            </a:endParaRPr>
          </a:p>
          <a:p>
            <a:endParaRPr lang="tr-TR" dirty="0"/>
          </a:p>
        </p:txBody>
      </p:sp>
    </p:spTree>
    <p:extLst>
      <p:ext uri="{BB962C8B-B14F-4D97-AF65-F5344CB8AC3E}">
        <p14:creationId xmlns:p14="http://schemas.microsoft.com/office/powerpoint/2010/main" val="29895591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2">
                <a:shade val="45000"/>
                <a:satMod val="135000"/>
              </a:schemeClr>
              <a:prstClr val="white"/>
            </a:duotone>
            <a:extLst>
              <a:ext uri="{BEBA8EAE-BF5A-486C-A8C5-ECC9F3942E4B}">
                <a14:imgProps xmlns:a14="http://schemas.microsoft.com/office/drawing/2010/main">
                  <a14:imgLayer r:embed="rId3">
                    <a14:imgEffect>
                      <a14:artisticPaintStrokes trans="32000" intensity="2"/>
                    </a14:imgEffect>
                    <a14:imgEffect>
                      <a14:sharpenSoften amount="-3000"/>
                    </a14:imgEffect>
                    <a14:imgEffect>
                      <a14:colorTemperature colorTemp="11500"/>
                    </a14:imgEffect>
                    <a14:imgEffect>
                      <a14:saturation sat="231000"/>
                    </a14:imgEffect>
                    <a14:imgEffect>
                      <a14:brightnessContrast bright="16000" contrast="18000"/>
                    </a14:imgEffect>
                  </a14:imgLayer>
                </a14:imgProps>
              </a:ext>
            </a:extLst>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104912" y="165162"/>
                <a:ext cx="11830925" cy="5970224"/>
              </a:xfrm>
              <a:prstGeom prst="rect">
                <a:avLst/>
              </a:prstGeom>
              <a:noFill/>
            </p:spPr>
            <p:txBody>
              <a:bodyPr wrap="square" rtlCol="0">
                <a:spAutoFit/>
              </a:bodyPr>
              <a:lstStyle/>
              <a:p>
                <a:r>
                  <a:rPr lang="tr-TR" sz="1600" b="1" dirty="0" smtClean="0">
                    <a:solidFill>
                      <a:srgbClr val="C00000"/>
                    </a:solidFill>
                    <a:latin typeface="Cambria Math" panose="02040503050406030204" pitchFamily="18" charset="0"/>
                    <a:ea typeface="Cambria Math" panose="02040503050406030204" pitchFamily="18" charset="0"/>
                    <a:cs typeface="Nunito"/>
                    <a:sym typeface="Nunito"/>
                  </a:rPr>
                  <a:t>Example 4:  </a:t>
                </a:r>
                <a:r>
                  <a:rPr lang="tr-TR" sz="1600" dirty="0" smtClean="0">
                    <a:solidFill>
                      <a:schemeClr val="bg1"/>
                    </a:solidFill>
                    <a:latin typeface="Cambria Math" panose="02040503050406030204" pitchFamily="18" charset="0"/>
                    <a:ea typeface="Cambria Math" panose="02040503050406030204" pitchFamily="18" charset="0"/>
                    <a:cs typeface="Nunito"/>
                    <a:sym typeface="Nunito"/>
                  </a:rPr>
                  <a:t>Calculate the Gaussian Qudrature on  </a:t>
                </a:r>
                <a14:m>
                  <m:oMath xmlns:m="http://schemas.openxmlformats.org/officeDocument/2006/math">
                    <m:nary>
                      <m:naryPr>
                        <m:ctrlPr>
                          <a:rPr lang="tr-TR" sz="1600" i="1" smtClean="0">
                            <a:solidFill>
                              <a:schemeClr val="bg1"/>
                            </a:solidFill>
                            <a:latin typeface="Cambria Math" panose="02040503050406030204" pitchFamily="18" charset="0"/>
                            <a:ea typeface="Cambria Math" panose="02040503050406030204" pitchFamily="18" charset="0"/>
                            <a:sym typeface="Nunito"/>
                          </a:rPr>
                        </m:ctrlPr>
                      </m:naryPr>
                      <m:sub>
                        <m:r>
                          <m:rPr>
                            <m:brk m:alnAt="23"/>
                          </m:rPr>
                          <a:rPr lang="tr-TR" sz="1600" b="0" i="1" smtClean="0">
                            <a:solidFill>
                              <a:schemeClr val="bg1"/>
                            </a:solidFill>
                            <a:latin typeface="Cambria Math" panose="02040503050406030204" pitchFamily="18" charset="0"/>
                            <a:ea typeface="Cambria Math" panose="02040503050406030204" pitchFamily="18" charset="0"/>
                            <a:sym typeface="Nunito"/>
                          </a:rPr>
                          <m:t>0</m:t>
                        </m:r>
                        <m:r>
                          <a:rPr lang="tr-TR" sz="1600" b="0" i="1" smtClean="0">
                            <a:solidFill>
                              <a:schemeClr val="bg1"/>
                            </a:solidFill>
                            <a:latin typeface="Cambria Math" panose="02040503050406030204" pitchFamily="18" charset="0"/>
                            <a:ea typeface="Cambria Math" panose="02040503050406030204" pitchFamily="18" charset="0"/>
                            <a:sym typeface="Nunito"/>
                          </a:rPr>
                          <m:t>.2</m:t>
                        </m:r>
                      </m:sub>
                      <m:sup>
                        <m:r>
                          <a:rPr lang="tr-TR" sz="1600" b="0" i="1" smtClean="0">
                            <a:solidFill>
                              <a:schemeClr val="bg1"/>
                            </a:solidFill>
                            <a:latin typeface="Cambria Math" panose="02040503050406030204" pitchFamily="18" charset="0"/>
                            <a:ea typeface="Cambria Math" panose="02040503050406030204" pitchFamily="18" charset="0"/>
                            <a:sym typeface="Nunito"/>
                          </a:rPr>
                          <m:t>1.5</m:t>
                        </m:r>
                      </m:sup>
                      <m:e>
                        <m:r>
                          <a:rPr lang="tr-TR" sz="1600" b="0" i="1" smtClean="0">
                            <a:solidFill>
                              <a:schemeClr val="bg1"/>
                            </a:solidFill>
                            <a:latin typeface="Cambria Math" panose="02040503050406030204" pitchFamily="18" charset="0"/>
                            <a:ea typeface="Cambria Math" panose="02040503050406030204" pitchFamily="18" charset="0"/>
                            <a:sym typeface="Nunito"/>
                          </a:rPr>
                          <m:t>3</m:t>
                        </m:r>
                        <m:r>
                          <a:rPr lang="tr-TR" sz="1600" b="0" i="1" smtClean="0">
                            <a:solidFill>
                              <a:schemeClr val="bg1"/>
                            </a:solidFill>
                            <a:latin typeface="Cambria Math" panose="02040503050406030204" pitchFamily="18" charset="0"/>
                            <a:ea typeface="Cambria Math" panose="02040503050406030204" pitchFamily="18" charset="0"/>
                            <a:sym typeface="Nunito"/>
                          </a:rPr>
                          <m:t>𝑥</m:t>
                        </m:r>
                        <m:r>
                          <a:rPr lang="tr-TR" sz="1600" b="0" i="1" smtClean="0">
                            <a:solidFill>
                              <a:schemeClr val="bg1"/>
                            </a:solidFill>
                            <a:latin typeface="Cambria Math" panose="02040503050406030204" pitchFamily="18" charset="0"/>
                            <a:ea typeface="Cambria Math" panose="02040503050406030204" pitchFamily="18" charset="0"/>
                            <a:sym typeface="Nunito"/>
                          </a:rPr>
                          <m:t> </m:t>
                        </m:r>
                        <m:r>
                          <a:rPr lang="tr-TR" sz="1600" b="0" i="1" smtClean="0">
                            <a:solidFill>
                              <a:schemeClr val="bg1"/>
                            </a:solidFill>
                            <a:latin typeface="Cambria Math" panose="02040503050406030204" pitchFamily="18" charset="0"/>
                            <a:ea typeface="Cambria Math" panose="02040503050406030204" pitchFamily="18" charset="0"/>
                            <a:sym typeface="Nunito"/>
                          </a:rPr>
                          <m:t>𝑑𝑥</m:t>
                        </m:r>
                      </m:e>
                    </m:nary>
                  </m:oMath>
                </a14:m>
                <a:r>
                  <a:rPr lang="tr-TR" sz="1600" dirty="0" smtClean="0">
                    <a:solidFill>
                      <a:schemeClr val="bg1"/>
                    </a:solidFill>
                    <a:latin typeface="Cambria Math" panose="02040503050406030204" pitchFamily="18" charset="0"/>
                    <a:ea typeface="Cambria Math" panose="02040503050406030204" pitchFamily="18" charset="0"/>
                    <a:cs typeface="Nunito"/>
                    <a:sym typeface="Nunito"/>
                  </a:rPr>
                  <a:t>  </a:t>
                </a:r>
                <a:r>
                  <a:rPr lang="tr-TR" sz="1600" dirty="0" smtClean="0">
                    <a:solidFill>
                      <a:schemeClr val="bg1"/>
                    </a:solidFill>
                    <a:latin typeface="Cambria Math" panose="02040503050406030204" pitchFamily="18" charset="0"/>
                    <a:ea typeface="Cambria Math" panose="02040503050406030204" pitchFamily="18" charset="0"/>
                    <a:sym typeface="Nunito"/>
                  </a:rPr>
                  <a:t>with n=2. </a:t>
                </a:r>
                <a:r>
                  <a:rPr lang="en-US" sz="1600" dirty="0">
                    <a:solidFill>
                      <a:schemeClr val="bg1"/>
                    </a:solidFill>
                    <a:latin typeface="Cambria Math" panose="02040503050406030204" pitchFamily="18" charset="0"/>
                    <a:ea typeface="Cambria Math" panose="02040503050406030204" pitchFamily="18" charset="0"/>
                  </a:rPr>
                  <a:t>The exact value of the integral is </a:t>
                </a:r>
                <a:r>
                  <a:rPr lang="tr-TR" sz="1600" dirty="0" smtClean="0">
                    <a:solidFill>
                      <a:schemeClr val="bg1"/>
                    </a:solidFill>
                    <a:latin typeface="Cambria Math" panose="02040503050406030204" pitchFamily="18" charset="0"/>
                    <a:ea typeface="Cambria Math" panose="02040503050406030204" pitchFamily="18" charset="0"/>
                  </a:rPr>
                  <a:t>3.315</a:t>
                </a:r>
                <a:r>
                  <a:rPr lang="en-US" sz="1600" dirty="0" smtClean="0">
                    <a:solidFill>
                      <a:schemeClr val="bg1"/>
                    </a:solidFill>
                    <a:latin typeface="Cambria Math" panose="02040503050406030204" pitchFamily="18" charset="0"/>
                    <a:ea typeface="Cambria Math" panose="02040503050406030204" pitchFamily="18" charset="0"/>
                  </a:rPr>
                  <a:t>.</a:t>
                </a:r>
                <a:endParaRPr lang="tr-TR" sz="1600" dirty="0" smtClean="0">
                  <a:solidFill>
                    <a:schemeClr val="bg1"/>
                  </a:solidFill>
                  <a:latin typeface="Cambria Math" panose="02040503050406030204" pitchFamily="18" charset="0"/>
                  <a:ea typeface="Cambria Math" panose="02040503050406030204" pitchFamily="18" charset="0"/>
                  <a:sym typeface="Nunito"/>
                </a:endParaRPr>
              </a:p>
              <a:p>
                <a:pPr lvl="0"/>
                <a:endParaRPr lang="tr-TR" sz="1600" b="1" dirty="0">
                  <a:solidFill>
                    <a:schemeClr val="bg1"/>
                  </a:solidFill>
                  <a:latin typeface="Cambria Math" panose="02040503050406030204" pitchFamily="18" charset="0"/>
                  <a:ea typeface="Cambria Math" panose="02040503050406030204" pitchFamily="18" charset="0"/>
                  <a:sym typeface="Nunito"/>
                </a:endParaRPr>
              </a:p>
              <a:p>
                <a:pPr lvl="0"/>
                <a:r>
                  <a:rPr lang="tr-TR" sz="1600" b="1" dirty="0" smtClean="0">
                    <a:solidFill>
                      <a:srgbClr val="C00000"/>
                    </a:solidFill>
                    <a:latin typeface="Cambria Math" panose="02040503050406030204" pitchFamily="18" charset="0"/>
                    <a:ea typeface="Cambria Math" panose="02040503050406030204" pitchFamily="18" charset="0"/>
                    <a:sym typeface="Nunito"/>
                  </a:rPr>
                  <a:t>Solution: </a:t>
                </a:r>
              </a:p>
              <a:p>
                <a:pPr lvl="0"/>
                <a:endParaRPr lang="tr-TR" sz="1600" b="1" dirty="0">
                  <a:solidFill>
                    <a:srgbClr val="C00000"/>
                  </a:solidFill>
                  <a:latin typeface="Cambria Math" panose="02040503050406030204" pitchFamily="18" charset="0"/>
                  <a:ea typeface="Cambria Math" panose="02040503050406030204" pitchFamily="18" charset="0"/>
                  <a:sym typeface="Nunito"/>
                </a:endParaRPr>
              </a:p>
              <a:p>
                <a:pPr lvl="0"/>
                <a:r>
                  <a:rPr lang="tr-TR" sz="1600" b="1" dirty="0" smtClean="0">
                    <a:solidFill>
                      <a:srgbClr val="002060"/>
                    </a:solidFill>
                    <a:latin typeface="Cambria Math" panose="02040503050406030204" pitchFamily="18" charset="0"/>
                    <a:ea typeface="Cambria Math" panose="02040503050406030204" pitchFamily="18" charset="0"/>
                    <a:sym typeface="Nunito"/>
                  </a:rPr>
                  <a:t>Step 1: </a:t>
                </a:r>
              </a:p>
              <a:p>
                <a:pPr lvl="0"/>
                <a:endParaRPr lang="tr-TR" sz="1600" b="1" dirty="0">
                  <a:solidFill>
                    <a:srgbClr val="C00000"/>
                  </a:solidFill>
                  <a:latin typeface="Cambria Math" panose="02040503050406030204" pitchFamily="18" charset="0"/>
                  <a:ea typeface="Cambria Math" panose="02040503050406030204" pitchFamily="18" charset="0"/>
                  <a:sym typeface="Nunito"/>
                </a:endParaRPr>
              </a:p>
              <a:p>
                <a:pPr lvl="0"/>
                <a:r>
                  <a:rPr lang="tr-TR" sz="1600" dirty="0" smtClean="0">
                    <a:solidFill>
                      <a:schemeClr val="bg1"/>
                    </a:solidFill>
                    <a:latin typeface="Cambria Math" panose="02040503050406030204" pitchFamily="18" charset="0"/>
                    <a:ea typeface="Cambria Math" panose="02040503050406030204" pitchFamily="18" charset="0"/>
                    <a:sym typeface="Nunito"/>
                  </a:rPr>
                  <a:t>What we are doing in this step is converting the domain from [a,b] to [-1,1]. In doing so we gain several benefits, one important one is that the weights will be standardized. Meaning we can look them up, which greatly improve computation speed.</a:t>
                </a:r>
              </a:p>
              <a:p>
                <a:pPr lvl="0"/>
                <a:endParaRPr lang="tr-TR" sz="1600" dirty="0">
                  <a:solidFill>
                    <a:schemeClr val="bg1"/>
                  </a:solidFill>
                  <a:latin typeface="Cambria Math" panose="02040503050406030204" pitchFamily="18" charset="0"/>
                  <a:ea typeface="Cambria Math" panose="02040503050406030204" pitchFamily="18" charset="0"/>
                  <a:sym typeface="Nunito"/>
                </a:endParaRPr>
              </a:p>
              <a:p>
                <a:pPr lvl="0"/>
                <a:endParaRPr lang="tr-TR" sz="1600" dirty="0" smtClean="0">
                  <a:solidFill>
                    <a:schemeClr val="bg1"/>
                  </a:solidFill>
                  <a:latin typeface="Cambria Math" panose="02040503050406030204" pitchFamily="18" charset="0"/>
                  <a:ea typeface="Cambria Math" panose="02040503050406030204" pitchFamily="18" charset="0"/>
                  <a:sym typeface="Nunito"/>
                </a:endParaRPr>
              </a:p>
              <a:p>
                <a:pPr lvl="0"/>
                <a:endParaRPr lang="tr-TR" sz="1600" dirty="0">
                  <a:solidFill>
                    <a:schemeClr val="bg1"/>
                  </a:solidFill>
                  <a:latin typeface="Cambria Math" panose="02040503050406030204" pitchFamily="18" charset="0"/>
                  <a:ea typeface="Cambria Math" panose="02040503050406030204" pitchFamily="18" charset="0"/>
                  <a:sym typeface="Nunito"/>
                </a:endParaRPr>
              </a:p>
              <a:p>
                <a:pPr lvl="0"/>
                <a:r>
                  <a:rPr lang="tr-TR" sz="1600" b="1" dirty="0" smtClean="0">
                    <a:solidFill>
                      <a:srgbClr val="002060"/>
                    </a:solidFill>
                    <a:latin typeface="Cambria Math" panose="02040503050406030204" pitchFamily="18" charset="0"/>
                    <a:ea typeface="Cambria Math" panose="02040503050406030204" pitchFamily="18" charset="0"/>
                    <a:sym typeface="Nunito"/>
                  </a:rPr>
                  <a:t>Step 2:  </a:t>
                </a:r>
                <a:r>
                  <a:rPr lang="tr-TR" sz="1600" dirty="0" smtClean="0">
                    <a:solidFill>
                      <a:schemeClr val="bg1"/>
                    </a:solidFill>
                    <a:latin typeface="Cambria Math" panose="02040503050406030204" pitchFamily="18" charset="0"/>
                    <a:ea typeface="Cambria Math" panose="02040503050406030204" pitchFamily="18" charset="0"/>
                    <a:sym typeface="Nunito"/>
                  </a:rPr>
                  <a:t>Find the weights given n= 2 (or 3 point) , which we will use to estimate the integral.</a:t>
                </a:r>
              </a:p>
              <a:p>
                <a:pPr lvl="0"/>
                <a:endParaRPr lang="tr-TR" sz="1600" dirty="0">
                  <a:solidFill>
                    <a:schemeClr val="bg1"/>
                  </a:solidFill>
                  <a:latin typeface="Cambria Math" panose="02040503050406030204" pitchFamily="18" charset="0"/>
                  <a:ea typeface="Cambria Math" panose="02040503050406030204" pitchFamily="18" charset="0"/>
                  <a:sym typeface="Nunito"/>
                </a:endParaRPr>
              </a:p>
              <a:p>
                <a:pPr lvl="0"/>
                <a:endParaRPr lang="tr-TR" sz="1600" dirty="0" smtClean="0">
                  <a:solidFill>
                    <a:schemeClr val="bg1"/>
                  </a:solidFill>
                  <a:latin typeface="Cambria Math" panose="02040503050406030204" pitchFamily="18" charset="0"/>
                  <a:ea typeface="Cambria Math" panose="02040503050406030204" pitchFamily="18" charset="0"/>
                  <a:sym typeface="Nunito"/>
                </a:endParaRPr>
              </a:p>
              <a:p>
                <a:pPr lvl="0"/>
                <a:endParaRPr lang="tr-TR" sz="1600" dirty="0">
                  <a:solidFill>
                    <a:schemeClr val="bg1"/>
                  </a:solidFill>
                  <a:latin typeface="Cambria Math" panose="02040503050406030204" pitchFamily="18" charset="0"/>
                  <a:ea typeface="Cambria Math" panose="02040503050406030204" pitchFamily="18" charset="0"/>
                  <a:sym typeface="Nunito"/>
                </a:endParaRPr>
              </a:p>
              <a:p>
                <a:pPr lvl="0"/>
                <a:endParaRPr lang="tr-TR" sz="1600" dirty="0" smtClean="0">
                  <a:solidFill>
                    <a:schemeClr val="bg1"/>
                  </a:solidFill>
                  <a:latin typeface="Cambria Math" panose="02040503050406030204" pitchFamily="18" charset="0"/>
                  <a:ea typeface="Cambria Math" panose="02040503050406030204" pitchFamily="18" charset="0"/>
                  <a:sym typeface="Nunito"/>
                </a:endParaRPr>
              </a:p>
              <a:p>
                <a:pPr lvl="0"/>
                <a:endParaRPr lang="tr-TR" sz="1600" dirty="0">
                  <a:solidFill>
                    <a:schemeClr val="bg1"/>
                  </a:solidFill>
                  <a:latin typeface="Cambria Math" panose="02040503050406030204" pitchFamily="18" charset="0"/>
                  <a:ea typeface="Cambria Math" panose="02040503050406030204" pitchFamily="18" charset="0"/>
                  <a:sym typeface="Nunito"/>
                </a:endParaRPr>
              </a:p>
              <a:p>
                <a:pPr lvl="0"/>
                <a:r>
                  <a:rPr lang="tr-TR" sz="1600" b="1" dirty="0" smtClean="0">
                    <a:solidFill>
                      <a:srgbClr val="002060"/>
                    </a:solidFill>
                    <a:latin typeface="Cambria Math" panose="02040503050406030204" pitchFamily="18" charset="0"/>
                    <a:ea typeface="Cambria Math" panose="02040503050406030204" pitchFamily="18" charset="0"/>
                    <a:sym typeface="Nunito"/>
                  </a:rPr>
                  <a:t>Step 3: </a:t>
                </a:r>
                <a:r>
                  <a:rPr lang="tr-TR" sz="1600" dirty="0" smtClean="0">
                    <a:solidFill>
                      <a:schemeClr val="bg1"/>
                    </a:solidFill>
                    <a:latin typeface="Cambria Math" panose="02040503050406030204" pitchFamily="18" charset="0"/>
                    <a:ea typeface="Cambria Math" panose="02040503050406030204" pitchFamily="18" charset="0"/>
                    <a:sym typeface="Nunito"/>
                  </a:rPr>
                  <a:t>We use the following equation</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dirty="0" smtClean="0"/>
              </a:p>
              <a:p>
                <a:endParaRPr lang="tr-TR" dirty="0"/>
              </a:p>
              <a:p>
                <a:endParaRPr lang="tr-TR" dirty="0" smtClean="0"/>
              </a:p>
              <a:p>
                <a:endParaRPr lang="tr-TR" dirty="0"/>
              </a:p>
              <a:p>
                <a:r>
                  <a:rPr lang="tr-TR" sz="1600" b="1" dirty="0" smtClean="0">
                    <a:solidFill>
                      <a:srgbClr val="002060"/>
                    </a:solidFill>
                    <a:latin typeface="Cambria Math" panose="02040503050406030204" pitchFamily="18" charset="0"/>
                    <a:ea typeface="Cambria Math" panose="02040503050406030204" pitchFamily="18" charset="0"/>
                  </a:rPr>
                  <a:t>Step 4:  </a:t>
                </a:r>
                <a:r>
                  <a:rPr lang="tr-TR" sz="1600" dirty="0" smtClean="0">
                    <a:solidFill>
                      <a:schemeClr val="bg1"/>
                    </a:solidFill>
                    <a:latin typeface="Cambria Math" panose="02040503050406030204" pitchFamily="18" charset="0"/>
                    <a:ea typeface="Cambria Math" panose="02040503050406030204" pitchFamily="18" charset="0"/>
                  </a:rPr>
                  <a:t>This is just for comparison purposes: </a:t>
                </a:r>
                <a:endParaRPr lang="tr-TR" sz="1600" dirty="0">
                  <a:solidFill>
                    <a:schemeClr val="bg1"/>
                  </a:solidFill>
                  <a:latin typeface="Cambria Math" panose="02040503050406030204" pitchFamily="18" charset="0"/>
                  <a:ea typeface="Cambria Math" panose="02040503050406030204"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04912" y="165162"/>
                <a:ext cx="11830925" cy="5970224"/>
              </a:xfrm>
              <a:prstGeom prst="rect">
                <a:avLst/>
              </a:prstGeom>
              <a:blipFill>
                <a:blip r:embed="rId4"/>
                <a:stretch>
                  <a:fillRect l="-258" t="-7048" b="-306"/>
                </a:stretch>
              </a:blipFill>
            </p:spPr>
            <p:txBody>
              <a:bodyPr/>
              <a:lstStyle/>
              <a:p>
                <a:r>
                  <a:rPr lang="tr-TR">
                    <a:noFill/>
                  </a:rPr>
                  <a:t> </a:t>
                </a:r>
              </a:p>
            </p:txBody>
          </p:sp>
        </mc:Fallback>
      </mc:AlternateContent>
      <p:pic>
        <p:nvPicPr>
          <p:cNvPr id="3" name="Picture 2"/>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Lst>
          </a:blip>
          <a:srcRect t="13384" b="8518"/>
          <a:stretch/>
        </p:blipFill>
        <p:spPr>
          <a:xfrm>
            <a:off x="4154078" y="1105715"/>
            <a:ext cx="2990850" cy="505839"/>
          </a:xfrm>
          <a:prstGeom prst="rect">
            <a:avLst/>
          </a:prstGeom>
        </p:spPr>
      </p:pic>
      <p:pic>
        <p:nvPicPr>
          <p:cNvPr id="4" name="Picture 3"/>
          <p:cNvPicPr>
            <a:picLocks noChangeAspect="1"/>
          </p:cNvPicPr>
          <p:nvPr/>
        </p:nvPicPr>
        <p:blipFill rotWithShape="1">
          <a:blip r:embed="rId7">
            <a:extLst>
              <a:ext uri="{BEBA8EAE-BF5A-486C-A8C5-ECC9F3942E4B}">
                <a14:imgProps xmlns:a14="http://schemas.microsoft.com/office/drawing/2010/main">
                  <a14:imgLayer r:embed="rId8">
                    <a14:imgEffect>
                      <a14:sharpenSoften amount="50000"/>
                    </a14:imgEffect>
                  </a14:imgLayer>
                </a14:imgProps>
              </a:ext>
            </a:extLst>
          </a:blip>
          <a:srcRect t="491" b="65422"/>
          <a:stretch/>
        </p:blipFill>
        <p:spPr>
          <a:xfrm>
            <a:off x="3451096" y="3321744"/>
            <a:ext cx="4396811" cy="993589"/>
          </a:xfrm>
          <a:prstGeom prst="rect">
            <a:avLst/>
          </a:prstGeom>
          <a:effectLst>
            <a:glow rad="139700">
              <a:schemeClr val="accent1">
                <a:satMod val="175000"/>
                <a:alpha val="40000"/>
              </a:schemeClr>
            </a:glow>
          </a:effectLst>
        </p:spPr>
      </p:pic>
      <p:pic>
        <p:nvPicPr>
          <p:cNvPr id="5" name="Picture 4"/>
          <p:cNvPicPr>
            <a:picLocks noChangeAspect="1"/>
          </p:cNvPicPr>
          <p:nvPr/>
        </p:nvPicPr>
        <p:blipFill>
          <a:blip r:embed="rId9"/>
          <a:stretch>
            <a:fillRect/>
          </a:stretch>
        </p:blipFill>
        <p:spPr>
          <a:xfrm>
            <a:off x="3968338" y="4395997"/>
            <a:ext cx="3362325" cy="361950"/>
          </a:xfrm>
          <a:prstGeom prst="rect">
            <a:avLst/>
          </a:prstGeom>
          <a:effectLst>
            <a:glow rad="139700">
              <a:schemeClr val="accent1">
                <a:satMod val="175000"/>
                <a:alpha val="40000"/>
              </a:schemeClr>
            </a:glow>
          </a:effectLst>
        </p:spPr>
      </p:pic>
      <p:pic>
        <p:nvPicPr>
          <p:cNvPr id="6" name="Picture 5"/>
          <p:cNvPicPr>
            <a:picLocks noChangeAspect="1"/>
          </p:cNvPicPr>
          <p:nvPr/>
        </p:nvPicPr>
        <p:blipFill>
          <a:blip r:embed="rId10"/>
          <a:stretch>
            <a:fillRect/>
          </a:stretch>
        </p:blipFill>
        <p:spPr>
          <a:xfrm>
            <a:off x="2300861" y="4838611"/>
            <a:ext cx="7439025" cy="876300"/>
          </a:xfrm>
          <a:prstGeom prst="rect">
            <a:avLst/>
          </a:prstGeom>
        </p:spPr>
      </p:pic>
      <p:pic>
        <p:nvPicPr>
          <p:cNvPr id="7" name="Picture 6"/>
          <p:cNvPicPr>
            <a:picLocks noChangeAspect="1"/>
          </p:cNvPicPr>
          <p:nvPr/>
        </p:nvPicPr>
        <p:blipFill>
          <a:blip r:embed="rId11">
            <a:extLst>
              <a:ext uri="{BEBA8EAE-BF5A-486C-A8C5-ECC9F3942E4B}">
                <a14:imgProps xmlns:a14="http://schemas.microsoft.com/office/drawing/2010/main">
                  <a14:imgLayer r:embed="rId12">
                    <a14:imgEffect>
                      <a14:brightnessContrast bright="20000" contrast="-20000"/>
                    </a14:imgEffect>
                  </a14:imgLayer>
                </a14:imgProps>
              </a:ext>
            </a:extLst>
          </a:blip>
          <a:stretch>
            <a:fillRect/>
          </a:stretch>
        </p:blipFill>
        <p:spPr>
          <a:xfrm>
            <a:off x="4301110" y="6054983"/>
            <a:ext cx="3438525" cy="561975"/>
          </a:xfrm>
          <a:prstGeom prst="rect">
            <a:avLst/>
          </a:prstGeom>
        </p:spPr>
      </p:pic>
      <p:pic>
        <p:nvPicPr>
          <p:cNvPr id="8" name="Picture 7"/>
          <p:cNvPicPr>
            <a:picLocks noChangeAspect="1"/>
          </p:cNvPicPr>
          <p:nvPr/>
        </p:nvPicPr>
        <p:blipFill>
          <a:blip r:embed="rId13"/>
          <a:stretch>
            <a:fillRect/>
          </a:stretch>
        </p:blipFill>
        <p:spPr>
          <a:xfrm>
            <a:off x="3244440" y="2320501"/>
            <a:ext cx="4810125" cy="600075"/>
          </a:xfrm>
          <a:prstGeom prst="rect">
            <a:avLst/>
          </a:prstGeom>
        </p:spPr>
      </p:pic>
    </p:spTree>
    <p:extLst>
      <p:ext uri="{BB962C8B-B14F-4D97-AF65-F5344CB8AC3E}">
        <p14:creationId xmlns:p14="http://schemas.microsoft.com/office/powerpoint/2010/main" val="10225741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2">
                <a:shade val="45000"/>
                <a:satMod val="135000"/>
              </a:schemeClr>
              <a:prstClr val="white"/>
            </a:duotone>
            <a:extLst>
              <a:ext uri="{BEBA8EAE-BF5A-486C-A8C5-ECC9F3942E4B}">
                <a14:imgProps xmlns:a14="http://schemas.microsoft.com/office/drawing/2010/main">
                  <a14:imgLayer r:embed="rId3">
                    <a14:imgEffect>
                      <a14:artisticPaintStrokes trans="32000" intensity="2"/>
                    </a14:imgEffect>
                    <a14:imgEffect>
                      <a14:sharpenSoften amount="-3000"/>
                    </a14:imgEffect>
                    <a14:imgEffect>
                      <a14:colorTemperature colorTemp="11500"/>
                    </a14:imgEffect>
                    <a14:imgEffect>
                      <a14:saturation sat="231000"/>
                    </a14:imgEffect>
                    <a14:imgEffect>
                      <a14:brightnessContrast bright="16000" contrast="18000"/>
                    </a14:imgEffect>
                  </a14:imgLayer>
                </a14:imgProps>
              </a:ext>
            </a:extLst>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223736" y="175098"/>
                <a:ext cx="11653736" cy="5262979"/>
              </a:xfrm>
              <a:prstGeom prst="rect">
                <a:avLst/>
              </a:prstGeom>
              <a:noFill/>
              <a:effectLst>
                <a:glow rad="101600">
                  <a:schemeClr val="accent6">
                    <a:satMod val="175000"/>
                    <a:alpha val="40000"/>
                  </a:schemeClr>
                </a:glow>
              </a:effectLst>
            </p:spPr>
            <p:txBody>
              <a:bodyPr wrap="square" rtlCol="0">
                <a:spAutoFit/>
              </a:bodyPr>
              <a:lstStyle/>
              <a:p>
                <a:r>
                  <a:rPr lang="tr-TR" sz="1600" b="1" dirty="0" smtClean="0">
                    <a:solidFill>
                      <a:srgbClr val="C00000"/>
                    </a:solidFill>
                    <a:latin typeface="Cambria Math" panose="02040503050406030204" pitchFamily="18" charset="0"/>
                    <a:ea typeface="Cambria Math" panose="02040503050406030204" pitchFamily="18" charset="0"/>
                  </a:rPr>
                  <a:t>Example 5:  </a:t>
                </a:r>
              </a:p>
              <a:p>
                <a:r>
                  <a:rPr lang="tr-TR" sz="1600" dirty="0" smtClean="0">
                    <a:solidFill>
                      <a:srgbClr val="002060"/>
                    </a:solidFill>
                    <a:latin typeface="Cambria Math" panose="02040503050406030204" pitchFamily="18" charset="0"/>
                    <a:ea typeface="Cambria Math" panose="02040503050406030204" pitchFamily="18" charset="0"/>
                  </a:rPr>
                  <a:t>a) </a:t>
                </a:r>
                <a:r>
                  <a:rPr lang="en-US" sz="1600" dirty="0" smtClean="0">
                    <a:solidFill>
                      <a:schemeClr val="bg1"/>
                    </a:solidFill>
                    <a:latin typeface="Cambria Math" panose="02040503050406030204" pitchFamily="18" charset="0"/>
                    <a:ea typeface="Cambria Math" panose="02040503050406030204" pitchFamily="18" charset="0"/>
                  </a:rPr>
                  <a:t>Use </a:t>
                </a:r>
                <a:r>
                  <a:rPr lang="en-US" sz="1600" dirty="0">
                    <a:solidFill>
                      <a:schemeClr val="bg1"/>
                    </a:solidFill>
                    <a:latin typeface="Cambria Math" panose="02040503050406030204" pitchFamily="18" charset="0"/>
                    <a:ea typeface="Cambria Math" panose="02040503050406030204" pitchFamily="18" charset="0"/>
                  </a:rPr>
                  <a:t>two-point Gauss Quadrature Rule to approximate the distance covered by a rocket from t=8 to t=30 as given </a:t>
                </a:r>
                <a:r>
                  <a:rPr lang="en-US" sz="1600" dirty="0" smtClean="0">
                    <a:solidFill>
                      <a:schemeClr val="bg1"/>
                    </a:solidFill>
                    <a:latin typeface="Cambria Math" panose="02040503050406030204" pitchFamily="18" charset="0"/>
                    <a:ea typeface="Cambria Math" panose="02040503050406030204" pitchFamily="18" charset="0"/>
                  </a:rPr>
                  <a:t>by</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r>
                  <a:rPr lang="tr-TR" sz="1600" dirty="0" smtClean="0">
                    <a:solidFill>
                      <a:srgbClr val="002060"/>
                    </a:solidFill>
                    <a:latin typeface="Cambria Math" panose="02040503050406030204" pitchFamily="18" charset="0"/>
                    <a:ea typeface="Cambria Math" panose="02040503050406030204" pitchFamily="18" charset="0"/>
                  </a:rPr>
                  <a:t>b) </a:t>
                </a:r>
                <a:r>
                  <a:rPr lang="en-US" sz="1600" dirty="0" smtClean="0">
                    <a:solidFill>
                      <a:schemeClr val="bg1"/>
                    </a:solidFill>
                    <a:latin typeface="Cambria Math" panose="02040503050406030204" pitchFamily="18" charset="0"/>
                    <a:ea typeface="Cambria Math" panose="02040503050406030204" pitchFamily="18" charset="0"/>
                  </a:rPr>
                  <a:t>Find </a:t>
                </a:r>
                <a:r>
                  <a:rPr lang="en-US" sz="1600" dirty="0">
                    <a:solidFill>
                      <a:schemeClr val="bg1"/>
                    </a:solidFill>
                    <a:latin typeface="Cambria Math" panose="02040503050406030204" pitchFamily="18" charset="0"/>
                    <a:ea typeface="Cambria Math" panose="02040503050406030204" pitchFamily="18" charset="0"/>
                  </a:rPr>
                  <a:t>the true error, </a:t>
                </a:r>
                <a:r>
                  <a:rPr lang="tr-TR" sz="1600" dirty="0" smtClean="0">
                    <a:solidFill>
                      <a:schemeClr val="bg1"/>
                    </a:solidFill>
                    <a:latin typeface="Cambria Math" panose="02040503050406030204" pitchFamily="18" charset="0"/>
                    <a:ea typeface="Cambria Math" panose="02040503050406030204" pitchFamily="18" charset="0"/>
                  </a:rPr>
                  <a:t>E</a:t>
                </a:r>
                <a:r>
                  <a:rPr lang="tr-TR" sz="1600" baseline="-25000" dirty="0" smtClean="0">
                    <a:solidFill>
                      <a:schemeClr val="bg1"/>
                    </a:solidFill>
                    <a:latin typeface="Cambria Math" panose="02040503050406030204" pitchFamily="18" charset="0"/>
                    <a:ea typeface="Cambria Math" panose="02040503050406030204" pitchFamily="18" charset="0"/>
                  </a:rPr>
                  <a:t>t</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for </a:t>
                </a:r>
                <a:r>
                  <a:rPr lang="en-US" sz="1600" dirty="0">
                    <a:solidFill>
                      <a:schemeClr val="bg1"/>
                    </a:solidFill>
                    <a:latin typeface="Cambria Math" panose="02040503050406030204" pitchFamily="18" charset="0"/>
                    <a:ea typeface="Cambria Math" panose="02040503050406030204" pitchFamily="18" charset="0"/>
                  </a:rPr>
                  <a:t>part (a). </a:t>
                </a:r>
                <a:r>
                  <a:rPr lang="tr-TR" sz="1600" dirty="0" smtClean="0">
                    <a:solidFill>
                      <a:schemeClr val="bg1"/>
                    </a:solidFill>
                    <a:latin typeface="Cambria Math" panose="02040503050406030204" pitchFamily="18" charset="0"/>
                    <a:ea typeface="Cambria Math" panose="02040503050406030204" pitchFamily="18" charset="0"/>
                  </a:rPr>
                  <a:t>(True Value= 11061.34 )</a:t>
                </a:r>
              </a:p>
              <a:p>
                <a:r>
                  <a:rPr lang="tr-TR" sz="1600" dirty="0" smtClean="0">
                    <a:solidFill>
                      <a:srgbClr val="002060"/>
                    </a:solidFill>
                    <a:latin typeface="Cambria Math" panose="02040503050406030204" pitchFamily="18" charset="0"/>
                    <a:ea typeface="Cambria Math" panose="02040503050406030204" pitchFamily="18" charset="0"/>
                  </a:rPr>
                  <a:t>c) </a:t>
                </a:r>
                <a:r>
                  <a:rPr lang="en-US" sz="1600" dirty="0" smtClean="0">
                    <a:solidFill>
                      <a:schemeClr val="bg1"/>
                    </a:solidFill>
                    <a:latin typeface="Cambria Math" panose="02040503050406030204" pitchFamily="18" charset="0"/>
                    <a:ea typeface="Cambria Math" panose="02040503050406030204" pitchFamily="18" charset="0"/>
                  </a:rPr>
                  <a:t>Also</a:t>
                </a:r>
                <a:r>
                  <a:rPr lang="en-US" sz="1600" dirty="0">
                    <a:solidFill>
                      <a:schemeClr val="bg1"/>
                    </a:solidFill>
                    <a:latin typeface="Cambria Math" panose="02040503050406030204" pitchFamily="18" charset="0"/>
                    <a:ea typeface="Cambria Math" panose="02040503050406030204" pitchFamily="18" charset="0"/>
                  </a:rPr>
                  <a:t>, find the absolute relative true error</a:t>
                </a:r>
                <a:r>
                  <a:rPr lang="en-US" sz="1600" dirty="0" smtClean="0">
                    <a:solidFill>
                      <a:schemeClr val="bg1"/>
                    </a:solidFill>
                    <a:latin typeface="Cambria Math" panose="02040503050406030204" pitchFamily="18" charset="0"/>
                    <a:ea typeface="Cambria Math" panose="02040503050406030204" pitchFamily="18" charset="0"/>
                  </a:rPr>
                  <a:t>,</a:t>
                </a:r>
                <a:r>
                  <a:rPr lang="tr-TR" sz="1600" dirty="0" smtClean="0">
                    <a:solidFill>
                      <a:schemeClr val="bg1"/>
                    </a:solidFill>
                    <a:latin typeface="Cambria Math" panose="02040503050406030204" pitchFamily="18" charset="0"/>
                    <a:ea typeface="Cambria Math" panose="02040503050406030204" pitchFamily="18" charset="0"/>
                  </a:rPr>
                  <a:t> </a:t>
                </a:r>
                <a14:m>
                  <m:oMath xmlns:m="http://schemas.openxmlformats.org/officeDocument/2006/math">
                    <m:d>
                      <m:dPr>
                        <m:begChr m:val="|"/>
                        <m:endChr m:val="|"/>
                        <m:ctrlPr>
                          <a:rPr lang="tr-TR" sz="1600" i="1" smtClean="0">
                            <a:solidFill>
                              <a:schemeClr val="bg1"/>
                            </a:solidFill>
                            <a:latin typeface="Cambria Math" panose="02040503050406030204" pitchFamily="18" charset="0"/>
                            <a:ea typeface="Cambria Math" panose="02040503050406030204" pitchFamily="18" charset="0"/>
                          </a:rPr>
                        </m:ctrlPr>
                      </m:dPr>
                      <m:e>
                        <m:r>
                          <a:rPr lang="tr-TR" sz="1600" b="0" i="1" smtClean="0">
                            <a:solidFill>
                              <a:schemeClr val="bg1"/>
                            </a:solidFill>
                            <a:latin typeface="Cambria Math" panose="02040503050406030204" pitchFamily="18" charset="0"/>
                            <a:ea typeface="Cambria Math" panose="02040503050406030204" pitchFamily="18" charset="0"/>
                          </a:rPr>
                          <m:t>𝐸</m:t>
                        </m:r>
                        <m:r>
                          <a:rPr lang="tr-TR" sz="1600" b="0" i="1" baseline="-25000" smtClean="0">
                            <a:solidFill>
                              <a:schemeClr val="bg1"/>
                            </a:solidFill>
                            <a:latin typeface="Cambria Math" panose="02040503050406030204" pitchFamily="18" charset="0"/>
                            <a:ea typeface="Cambria Math" panose="02040503050406030204" pitchFamily="18" charset="0"/>
                          </a:rPr>
                          <m:t>𝑡</m:t>
                        </m:r>
                      </m:e>
                    </m:d>
                  </m:oMath>
                </a14:m>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for part (a</a:t>
                </a:r>
                <a:r>
                  <a:rPr lang="en-US" sz="1600" dirty="0" smtClean="0">
                    <a:solidFill>
                      <a:schemeClr val="bg1"/>
                    </a:solidFill>
                    <a:latin typeface="Cambria Math" panose="02040503050406030204" pitchFamily="18" charset="0"/>
                    <a:ea typeface="Cambria Math" panose="02040503050406030204" pitchFamily="18" charset="0"/>
                  </a:rPr>
                  <a:t>).</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r>
                  <a:rPr lang="tr-TR" sz="1600" b="1" dirty="0" smtClean="0">
                    <a:solidFill>
                      <a:srgbClr val="C00000"/>
                    </a:solidFill>
                    <a:latin typeface="Cambria Math" panose="02040503050406030204" pitchFamily="18" charset="0"/>
                    <a:ea typeface="Cambria Math" panose="02040503050406030204" pitchFamily="18" charset="0"/>
                  </a:rPr>
                  <a:t>Solution: </a:t>
                </a:r>
                <a:r>
                  <a:rPr lang="en-US" sz="1600" dirty="0">
                    <a:solidFill>
                      <a:schemeClr val="bg1"/>
                    </a:solidFill>
                    <a:latin typeface="Cambria Math" panose="02040503050406030204" pitchFamily="18" charset="0"/>
                    <a:ea typeface="Cambria Math" panose="02040503050406030204" pitchFamily="18" charset="0"/>
                  </a:rPr>
                  <a:t>First, change the limits of integration from [8,30] to [-1,1] by previous relations as </a:t>
                </a:r>
                <a:r>
                  <a:rPr lang="en-US" sz="1600" dirty="0" smtClean="0">
                    <a:solidFill>
                      <a:schemeClr val="bg1"/>
                    </a:solidFill>
                    <a:latin typeface="Cambria Math" panose="02040503050406030204" pitchFamily="18" charset="0"/>
                    <a:ea typeface="Cambria Math" panose="02040503050406030204" pitchFamily="18" charset="0"/>
                  </a:rPr>
                  <a:t>follows</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b="1" dirty="0">
                  <a:solidFill>
                    <a:schemeClr val="bg1"/>
                  </a:solidFill>
                  <a:latin typeface="Cambria Math" panose="02040503050406030204" pitchFamily="18" charset="0"/>
                  <a:ea typeface="Cambria Math" panose="02040503050406030204" pitchFamily="18" charset="0"/>
                </a:endParaRPr>
              </a:p>
              <a:p>
                <a:endParaRPr lang="tr-TR" sz="1600" b="1" dirty="0" smtClean="0">
                  <a:solidFill>
                    <a:schemeClr val="bg1"/>
                  </a:solidFill>
                  <a:latin typeface="Cambria Math" panose="02040503050406030204" pitchFamily="18" charset="0"/>
                  <a:ea typeface="Cambria Math" panose="02040503050406030204" pitchFamily="18" charset="0"/>
                </a:endParaRPr>
              </a:p>
              <a:p>
                <a:endParaRPr lang="tr-TR" sz="1600" b="1" dirty="0">
                  <a:solidFill>
                    <a:schemeClr val="bg1"/>
                  </a:solidFill>
                  <a:latin typeface="Cambria Math" panose="02040503050406030204" pitchFamily="18" charset="0"/>
                  <a:ea typeface="Cambria Math" panose="02040503050406030204" pitchFamily="18" charset="0"/>
                </a:endParaRPr>
              </a:p>
              <a:p>
                <a:endParaRPr lang="tr-TR" sz="1600" b="1" dirty="0">
                  <a:solidFill>
                    <a:schemeClr val="bg1"/>
                  </a:solidFill>
                  <a:latin typeface="Cambria Math" panose="02040503050406030204" pitchFamily="18" charset="0"/>
                  <a:ea typeface="Cambria Math" panose="02040503050406030204" pitchFamily="18" charset="0"/>
                </a:endParaRPr>
              </a:p>
              <a:p>
                <a:endParaRPr lang="tr-TR" sz="1600" b="1" dirty="0" smtClean="0">
                  <a:solidFill>
                    <a:schemeClr val="bg1"/>
                  </a:solidFill>
                  <a:latin typeface="Cambria Math" panose="02040503050406030204" pitchFamily="18" charset="0"/>
                  <a:ea typeface="Cambria Math" panose="02040503050406030204" pitchFamily="18" charset="0"/>
                </a:endParaRPr>
              </a:p>
              <a:p>
                <a:r>
                  <a:rPr lang="en-US" sz="1600" dirty="0">
                    <a:solidFill>
                      <a:schemeClr val="bg1"/>
                    </a:solidFill>
                    <a:latin typeface="Cambria Math" panose="02040503050406030204" pitchFamily="18" charset="0"/>
                    <a:ea typeface="Cambria Math" panose="02040503050406030204" pitchFamily="18" charset="0"/>
                  </a:rPr>
                  <a:t>Next, get weighting factors and function argument values from Table </a:t>
                </a:r>
                <a:r>
                  <a:rPr lang="en-US" sz="1600" dirty="0" smtClean="0">
                    <a:solidFill>
                      <a:schemeClr val="bg1"/>
                    </a:solidFill>
                    <a:latin typeface="Cambria Math" panose="02040503050406030204" pitchFamily="18" charset="0"/>
                    <a:ea typeface="Cambria Math" panose="02040503050406030204" pitchFamily="18" charset="0"/>
                  </a:rPr>
                  <a:t>for </a:t>
                </a:r>
                <a:r>
                  <a:rPr lang="en-US" sz="1600" dirty="0">
                    <a:solidFill>
                      <a:schemeClr val="bg1"/>
                    </a:solidFill>
                    <a:latin typeface="Cambria Math" panose="02040503050406030204" pitchFamily="18" charset="0"/>
                    <a:ea typeface="Cambria Math" panose="02040503050406030204" pitchFamily="18" charset="0"/>
                  </a:rPr>
                  <a:t>the two point rule</a:t>
                </a:r>
                <a:r>
                  <a:rPr lang="en-US" sz="1600" dirty="0" smtClean="0">
                    <a:solidFill>
                      <a:schemeClr val="bg1"/>
                    </a:solidFill>
                    <a:latin typeface="Cambria Math" panose="02040503050406030204" pitchFamily="18" charset="0"/>
                    <a:ea typeface="Cambria Math" panose="02040503050406030204" pitchFamily="18" charset="0"/>
                  </a:rPr>
                  <a:t>,</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b="1" dirty="0">
                  <a:solidFill>
                    <a:schemeClr val="bg1"/>
                  </a:solidFill>
                  <a:latin typeface="Cambria Math" panose="02040503050406030204" pitchFamily="18" charset="0"/>
                  <a:ea typeface="Cambria Math" panose="02040503050406030204" pitchFamily="18" charset="0"/>
                </a:endParaRPr>
              </a:p>
              <a:p>
                <a:endParaRPr lang="tr-TR" sz="1600" b="1" dirty="0" smtClean="0">
                  <a:solidFill>
                    <a:schemeClr val="bg1"/>
                  </a:solidFill>
                  <a:latin typeface="Cambria Math" panose="02040503050406030204" pitchFamily="18" charset="0"/>
                  <a:ea typeface="Cambria Math" panose="02040503050406030204" pitchFamily="18" charset="0"/>
                </a:endParaRPr>
              </a:p>
              <a:p>
                <a:endParaRPr lang="tr-TR" sz="1600" b="1" dirty="0">
                  <a:solidFill>
                    <a:schemeClr val="bg1"/>
                  </a:solidFill>
                  <a:latin typeface="Cambria Math" panose="02040503050406030204" pitchFamily="18" charset="0"/>
                  <a:ea typeface="Cambria Math" panose="02040503050406030204" pitchFamily="18" charset="0"/>
                </a:endParaRPr>
              </a:p>
              <a:p>
                <a:endParaRPr lang="tr-TR" sz="1600" b="1" dirty="0" smtClean="0">
                  <a:solidFill>
                    <a:schemeClr val="bg1"/>
                  </a:solidFill>
                  <a:latin typeface="Cambria Math" panose="02040503050406030204" pitchFamily="18" charset="0"/>
                  <a:ea typeface="Cambria Math" panose="02040503050406030204" pitchFamily="18" charset="0"/>
                </a:endParaRPr>
              </a:p>
              <a:p>
                <a:endParaRPr lang="tr-TR" sz="1600" b="1" dirty="0">
                  <a:solidFill>
                    <a:schemeClr val="bg1"/>
                  </a:solidFill>
                  <a:latin typeface="Cambria Math" panose="02040503050406030204" pitchFamily="18" charset="0"/>
                  <a:ea typeface="Cambria Math" panose="02040503050406030204" pitchFamily="18" charset="0"/>
                </a:endParaRPr>
              </a:p>
              <a:p>
                <a:r>
                  <a:rPr lang="en-US" sz="1600" dirty="0">
                    <a:solidFill>
                      <a:schemeClr val="bg1"/>
                    </a:solidFill>
                    <a:latin typeface="Cambria Math" panose="02040503050406030204" pitchFamily="18" charset="0"/>
                    <a:ea typeface="Cambria Math" panose="02040503050406030204" pitchFamily="18" charset="0"/>
                  </a:rPr>
                  <a:t>Now we can use the Gauss Quadrature formula </a:t>
                </a:r>
                <a:endParaRPr lang="tr-TR" sz="1600" b="1" dirty="0">
                  <a:solidFill>
                    <a:schemeClr val="bg1"/>
                  </a:solidFill>
                  <a:latin typeface="Cambria Math" panose="02040503050406030204" pitchFamily="18" charset="0"/>
                  <a:ea typeface="Cambria Math" panose="02040503050406030204"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223736" y="175098"/>
                <a:ext cx="11653736" cy="5262979"/>
              </a:xfrm>
              <a:prstGeom prst="rect">
                <a:avLst/>
              </a:prstGeom>
              <a:blipFill>
                <a:blip r:embed="rId4"/>
                <a:stretch>
                  <a:fillRect/>
                </a:stretch>
              </a:blipFill>
              <a:effectLst>
                <a:glow rad="101600">
                  <a:schemeClr val="accent6">
                    <a:satMod val="175000"/>
                    <a:alpha val="40000"/>
                  </a:schemeClr>
                </a:glow>
              </a:effectLst>
            </p:spPr>
            <p:txBody>
              <a:bodyPr/>
              <a:lstStyle/>
              <a:p>
                <a:r>
                  <a:rPr lang="tr-TR">
                    <a:noFill/>
                  </a:rPr>
                  <a:t> </a:t>
                </a:r>
              </a:p>
            </p:txBody>
          </p:sp>
        </mc:Fallback>
      </mc:AlternateContent>
      <p:pic>
        <p:nvPicPr>
          <p:cNvPr id="3" name="Picture 2"/>
          <p:cNvPicPr>
            <a:picLocks noChangeAspect="1"/>
          </p:cNvPicPr>
          <p:nvPr/>
        </p:nvPicPr>
        <p:blipFill>
          <a:blip r:embed="rId5"/>
          <a:stretch>
            <a:fillRect/>
          </a:stretch>
        </p:blipFill>
        <p:spPr>
          <a:xfrm>
            <a:off x="4238270" y="776513"/>
            <a:ext cx="3177196" cy="691246"/>
          </a:xfrm>
          <a:prstGeom prst="rect">
            <a:avLst/>
          </a:prstGeom>
        </p:spPr>
      </p:pic>
      <p:pic>
        <p:nvPicPr>
          <p:cNvPr id="4" name="Picture 3"/>
          <p:cNvPicPr>
            <a:picLocks noChangeAspect="1"/>
          </p:cNvPicPr>
          <p:nvPr/>
        </p:nvPicPr>
        <p:blipFill>
          <a:blip r:embed="rId6"/>
          <a:stretch>
            <a:fillRect/>
          </a:stretch>
        </p:blipFill>
        <p:spPr>
          <a:xfrm>
            <a:off x="4778509" y="2488047"/>
            <a:ext cx="2544189" cy="1080271"/>
          </a:xfrm>
          <a:prstGeom prst="rect">
            <a:avLst/>
          </a:prstGeom>
        </p:spPr>
      </p:pic>
      <p:pic>
        <p:nvPicPr>
          <p:cNvPr id="5" name="Picture 4"/>
          <p:cNvPicPr>
            <a:picLocks noChangeAspect="1"/>
          </p:cNvPicPr>
          <p:nvPr/>
        </p:nvPicPr>
        <p:blipFill rotWithShape="1">
          <a:blip r:embed="rId7"/>
          <a:srcRect t="491" b="65422"/>
          <a:stretch/>
        </p:blipFill>
        <p:spPr>
          <a:xfrm>
            <a:off x="4139927" y="4035611"/>
            <a:ext cx="4138310" cy="935173"/>
          </a:xfrm>
          <a:prstGeom prst="rect">
            <a:avLst/>
          </a:prstGeom>
          <a:effectLst>
            <a:glow rad="139700">
              <a:schemeClr val="accent1">
                <a:satMod val="175000"/>
                <a:alpha val="40000"/>
              </a:schemeClr>
            </a:glow>
          </a:effectLst>
        </p:spPr>
      </p:pic>
      <p:pic>
        <p:nvPicPr>
          <p:cNvPr id="6" name="Picture 5"/>
          <p:cNvPicPr>
            <a:picLocks noChangeAspect="1"/>
          </p:cNvPicPr>
          <p:nvPr/>
        </p:nvPicPr>
        <p:blipFill>
          <a:blip r:embed="rId8"/>
          <a:stretch>
            <a:fillRect/>
          </a:stretch>
        </p:blipFill>
        <p:spPr>
          <a:xfrm>
            <a:off x="4313000" y="5340796"/>
            <a:ext cx="3653954" cy="1397391"/>
          </a:xfrm>
          <a:prstGeom prst="rect">
            <a:avLst/>
          </a:prstGeom>
        </p:spPr>
      </p:pic>
      <p:pic>
        <p:nvPicPr>
          <p:cNvPr id="7" name="Picture 6"/>
          <p:cNvPicPr>
            <a:picLocks noChangeAspect="1"/>
          </p:cNvPicPr>
          <p:nvPr/>
        </p:nvPicPr>
        <p:blipFill>
          <a:blip r:embed="rId9">
            <a:extLst>
              <a:ext uri="{BEBA8EAE-BF5A-486C-A8C5-ECC9F3942E4B}">
                <a14:imgProps xmlns:a14="http://schemas.microsoft.com/office/drawing/2010/main">
                  <a14:imgLayer r:embed="rId10">
                    <a14:imgEffect>
                      <a14:sharpenSoften amount="50000"/>
                    </a14:imgEffect>
                    <a14:imgEffect>
                      <a14:brightnessContrast bright="40000" contrast="-40000"/>
                    </a14:imgEffect>
                  </a14:imgLayer>
                </a14:imgProps>
              </a:ext>
            </a:extLst>
          </a:blip>
          <a:stretch>
            <a:fillRect/>
          </a:stretch>
        </p:blipFill>
        <p:spPr>
          <a:xfrm>
            <a:off x="7966954" y="2673955"/>
            <a:ext cx="3360097" cy="708454"/>
          </a:xfrm>
          <a:prstGeom prst="rect">
            <a:avLst/>
          </a:prstGeom>
          <a:noFill/>
          <a:ln w="9525" cap="flat" cmpd="sng" algn="ctr">
            <a:solidFill>
              <a:schemeClr val="accent6"/>
            </a:solidFill>
            <a:prstDash val="solid"/>
            <a:round/>
            <a:headEnd type="none" w="med" len="med"/>
            <a:tailEnd type="none" w="med" len="med"/>
          </a:ln>
          <a:effectLst>
            <a:glow rad="139700">
              <a:schemeClr val="accent1">
                <a:satMod val="175000"/>
                <a:alpha val="40000"/>
              </a:schemeClr>
            </a:glow>
          </a:effectLst>
        </p:spPr>
        <p:style>
          <a:lnRef idx="0">
            <a:scrgbClr r="0" g="0" b="0"/>
          </a:lnRef>
          <a:fillRef idx="0">
            <a:scrgbClr r="0" g="0" b="0"/>
          </a:fillRef>
          <a:effectRef idx="0">
            <a:scrgbClr r="0" g="0" b="0"/>
          </a:effectRef>
          <a:fontRef idx="minor">
            <a:schemeClr val="accent6"/>
          </a:fontRef>
        </p:style>
      </p:pic>
      <p:pic>
        <p:nvPicPr>
          <p:cNvPr id="8" name="Picture 7"/>
          <p:cNvPicPr>
            <a:picLocks noChangeAspect="1"/>
          </p:cNvPicPr>
          <p:nvPr/>
        </p:nvPicPr>
        <p:blipFill>
          <a:blip r:embed="rId11"/>
          <a:stretch>
            <a:fillRect/>
          </a:stretch>
        </p:blipFill>
        <p:spPr>
          <a:xfrm>
            <a:off x="8515147" y="5858516"/>
            <a:ext cx="3362325" cy="361950"/>
          </a:xfrm>
          <a:prstGeom prst="rect">
            <a:avLst/>
          </a:prstGeom>
          <a:effectLst>
            <a:glow rad="139700">
              <a:schemeClr val="accent1">
                <a:satMod val="175000"/>
                <a:alpha val="40000"/>
              </a:schemeClr>
            </a:glow>
          </a:effectLst>
        </p:spPr>
      </p:pic>
    </p:spTree>
    <p:extLst>
      <p:ext uri="{BB962C8B-B14F-4D97-AF65-F5344CB8AC3E}">
        <p14:creationId xmlns:p14="http://schemas.microsoft.com/office/powerpoint/2010/main" val="9739997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2">
                <a:shade val="45000"/>
                <a:satMod val="135000"/>
              </a:schemeClr>
              <a:prstClr val="white"/>
            </a:duotone>
            <a:extLst>
              <a:ext uri="{BEBA8EAE-BF5A-486C-A8C5-ECC9F3942E4B}">
                <a14:imgProps xmlns:a14="http://schemas.microsoft.com/office/drawing/2010/main">
                  <a14:imgLayer r:embed="rId3">
                    <a14:imgEffect>
                      <a14:artisticPaintStrokes trans="32000" intensity="2"/>
                    </a14:imgEffect>
                    <a14:imgEffect>
                      <a14:sharpenSoften amount="-3000"/>
                    </a14:imgEffect>
                    <a14:imgEffect>
                      <a14:colorTemperature colorTemp="11500"/>
                    </a14:imgEffect>
                    <a14:imgEffect>
                      <a14:saturation sat="231000"/>
                    </a14:imgEffect>
                    <a14:imgEffect>
                      <a14:brightnessContrast bright="16000" contrast="180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3920046" y="473125"/>
            <a:ext cx="4358194" cy="2086253"/>
          </a:xfrm>
          <a:prstGeom prst="rect">
            <a:avLst/>
          </a:prstGeom>
        </p:spPr>
      </p:pic>
      <mc:AlternateContent xmlns:mc="http://schemas.openxmlformats.org/markup-compatibility/2006" xmlns:a14="http://schemas.microsoft.com/office/drawing/2010/main">
        <mc:Choice Requires="a14">
          <p:sp>
            <p:nvSpPr>
              <p:cNvPr id="3" name="TextBox 2"/>
              <p:cNvSpPr txBox="1"/>
              <p:nvPr/>
            </p:nvSpPr>
            <p:spPr>
              <a:xfrm>
                <a:off x="282102" y="2733472"/>
                <a:ext cx="11644009" cy="1846659"/>
              </a:xfrm>
              <a:prstGeom prst="rect">
                <a:avLst/>
              </a:prstGeom>
              <a:noFill/>
            </p:spPr>
            <p:txBody>
              <a:bodyPr wrap="square" rtlCol="0">
                <a:spAutoFit/>
              </a:bodyPr>
              <a:lstStyle/>
              <a:p>
                <a:r>
                  <a:rPr lang="en-US" sz="1600" dirty="0" smtClean="0">
                    <a:solidFill>
                      <a:schemeClr val="bg1"/>
                    </a:solidFill>
                    <a:latin typeface="Cambria Math" panose="02040503050406030204" pitchFamily="18" charset="0"/>
                    <a:ea typeface="Cambria Math" panose="02040503050406030204" pitchFamily="18" charset="0"/>
                  </a:rPr>
                  <a:t>b) The true error, </a:t>
                </a:r>
                <a:r>
                  <a:rPr lang="tr-TR" sz="1600" dirty="0" smtClean="0">
                    <a:solidFill>
                      <a:schemeClr val="bg1"/>
                    </a:solidFill>
                    <a:latin typeface="Cambria Math" panose="02040503050406030204" pitchFamily="18" charset="0"/>
                    <a:ea typeface="Cambria Math" panose="02040503050406030204" pitchFamily="18" charset="0"/>
                  </a:rPr>
                  <a:t>E</a:t>
                </a:r>
                <a:r>
                  <a:rPr lang="tr-TR" sz="1600" baseline="-25000" dirty="0" smtClean="0">
                    <a:solidFill>
                      <a:schemeClr val="bg1"/>
                    </a:solidFill>
                    <a:latin typeface="Cambria Math" panose="02040503050406030204" pitchFamily="18" charset="0"/>
                    <a:ea typeface="Cambria Math" panose="02040503050406030204" pitchFamily="18" charset="0"/>
                  </a:rPr>
                  <a:t>t</a:t>
                </a:r>
                <a:r>
                  <a:rPr lang="en-US" sz="1600" dirty="0" smtClean="0">
                    <a:solidFill>
                      <a:schemeClr val="bg1"/>
                    </a:solidFill>
                    <a:latin typeface="Cambria Math" panose="02040503050406030204" pitchFamily="18" charset="0"/>
                    <a:ea typeface="Cambria Math" panose="02040503050406030204" pitchFamily="18" charset="0"/>
                  </a:rPr>
                  <a:t> is</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r>
                  <a:rPr lang="en-US" sz="1600" dirty="0" smtClean="0">
                    <a:solidFill>
                      <a:schemeClr val="bg1"/>
                    </a:solidFill>
                    <a:latin typeface="Cambria Math" panose="02040503050406030204" pitchFamily="18" charset="0"/>
                    <a:ea typeface="Cambria Math" panose="02040503050406030204" pitchFamily="18" charset="0"/>
                  </a:rPr>
                  <a:t>c) The absolute relative true error,</a:t>
                </a:r>
                <a14:m>
                  <m:oMath xmlns:m="http://schemas.openxmlformats.org/officeDocument/2006/math">
                    <m:d>
                      <m:dPr>
                        <m:begChr m:val="|"/>
                        <m:endChr m:val="|"/>
                        <m:ctrlPr>
                          <a:rPr lang="en-US" sz="1600" i="1" smtClean="0">
                            <a:solidFill>
                              <a:schemeClr val="bg1"/>
                            </a:solidFill>
                            <a:latin typeface="Cambria Math" panose="02040503050406030204" pitchFamily="18" charset="0"/>
                            <a:ea typeface="Cambria Math" panose="02040503050406030204" pitchFamily="18" charset="0"/>
                          </a:rPr>
                        </m:ctrlPr>
                      </m:dPr>
                      <m:e>
                        <m:r>
                          <a:rPr lang="tr-TR" sz="1600" b="0" i="1" smtClean="0">
                            <a:solidFill>
                              <a:schemeClr val="bg1"/>
                            </a:solidFill>
                            <a:latin typeface="Cambria Math" panose="02040503050406030204" pitchFamily="18" charset="0"/>
                            <a:ea typeface="Cambria Math" panose="02040503050406030204" pitchFamily="18" charset="0"/>
                          </a:rPr>
                          <m:t>𝐸</m:t>
                        </m:r>
                        <m:r>
                          <a:rPr lang="tr-TR" sz="1600" b="0" i="1" baseline="-25000" smtClean="0">
                            <a:solidFill>
                              <a:schemeClr val="bg1"/>
                            </a:solidFill>
                            <a:latin typeface="Cambria Math" panose="02040503050406030204" pitchFamily="18" charset="0"/>
                            <a:ea typeface="Cambria Math" panose="02040503050406030204" pitchFamily="18" charset="0"/>
                          </a:rPr>
                          <m:t>𝑡</m:t>
                        </m:r>
                      </m:e>
                    </m:d>
                  </m:oMath>
                </a14:m>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 is (Exact value = 11061.34m) </a:t>
                </a:r>
                <a:endParaRPr lang="tr-TR" sz="1600" dirty="0">
                  <a:solidFill>
                    <a:schemeClr val="bg1"/>
                  </a:solidFill>
                  <a:latin typeface="Cambria Math" panose="02040503050406030204" pitchFamily="18" charset="0"/>
                  <a:ea typeface="Cambria Math" panose="020405030504060302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282102" y="2733472"/>
                <a:ext cx="11644009" cy="1846659"/>
              </a:xfrm>
              <a:prstGeom prst="rect">
                <a:avLst/>
              </a:prstGeom>
              <a:blipFill>
                <a:blip r:embed="rId5"/>
                <a:stretch>
                  <a:fillRect l="-262" t="-1320" b="-1320"/>
                </a:stretch>
              </a:blipFill>
            </p:spPr>
            <p:txBody>
              <a:bodyPr/>
              <a:lstStyle/>
              <a:p>
                <a:r>
                  <a:rPr lang="tr-TR">
                    <a:noFill/>
                  </a:rPr>
                  <a:t> </a:t>
                </a:r>
              </a:p>
            </p:txBody>
          </p:sp>
        </mc:Fallback>
      </mc:AlternateContent>
      <p:pic>
        <p:nvPicPr>
          <p:cNvPr id="4" name="Picture 3"/>
          <p:cNvPicPr>
            <a:picLocks noChangeAspect="1"/>
          </p:cNvPicPr>
          <p:nvPr/>
        </p:nvPicPr>
        <p:blipFill rotWithShape="1">
          <a:blip r:embed="rId6"/>
          <a:srcRect t="4868" b="5574"/>
          <a:stretch/>
        </p:blipFill>
        <p:spPr>
          <a:xfrm>
            <a:off x="4499947" y="3159575"/>
            <a:ext cx="3198392" cy="856034"/>
          </a:xfrm>
          <a:prstGeom prst="rect">
            <a:avLst/>
          </a:prstGeom>
        </p:spPr>
      </p:pic>
      <p:pic>
        <p:nvPicPr>
          <p:cNvPr id="5" name="Picture 4"/>
          <p:cNvPicPr>
            <a:picLocks noChangeAspect="1"/>
          </p:cNvPicPr>
          <p:nvPr/>
        </p:nvPicPr>
        <p:blipFill>
          <a:blip r:embed="rId7"/>
          <a:stretch>
            <a:fillRect/>
          </a:stretch>
        </p:blipFill>
        <p:spPr>
          <a:xfrm>
            <a:off x="4660866" y="4918685"/>
            <a:ext cx="2886278" cy="1215617"/>
          </a:xfrm>
          <a:prstGeom prst="rect">
            <a:avLst/>
          </a:prstGeom>
        </p:spPr>
      </p:pic>
    </p:spTree>
    <p:extLst>
      <p:ext uri="{BB962C8B-B14F-4D97-AF65-F5344CB8AC3E}">
        <p14:creationId xmlns:p14="http://schemas.microsoft.com/office/powerpoint/2010/main" val="35370713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2">
                <a:shade val="45000"/>
                <a:satMod val="135000"/>
              </a:schemeClr>
              <a:prstClr val="white"/>
            </a:duotone>
            <a:extLst>
              <a:ext uri="{BEBA8EAE-BF5A-486C-A8C5-ECC9F3942E4B}">
                <a14:imgProps xmlns:a14="http://schemas.microsoft.com/office/drawing/2010/main">
                  <a14:imgLayer r:embed="rId3">
                    <a14:imgEffect>
                      <a14:artisticPaintStrokes trans="32000" intensity="2"/>
                    </a14:imgEffect>
                    <a14:imgEffect>
                      <a14:sharpenSoften amount="-3000"/>
                    </a14:imgEffect>
                    <a14:imgEffect>
                      <a14:colorTemperature colorTemp="11500"/>
                    </a14:imgEffect>
                    <a14:imgEffect>
                      <a14:saturation sat="231000"/>
                    </a14:imgEffect>
                    <a14:imgEffect>
                      <a14:brightnessContrast bright="16000" contrast="1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17755" y="1809136"/>
            <a:ext cx="10982632" cy="1754326"/>
          </a:xfrm>
          <a:prstGeom prst="rect">
            <a:avLst/>
          </a:prstGeom>
          <a:noFill/>
        </p:spPr>
        <p:txBody>
          <a:bodyPr wrap="square" rtlCol="0">
            <a:spAutoFit/>
          </a:bodyPr>
          <a:lstStyle/>
          <a:p>
            <a:pPr lvl="0"/>
            <a:r>
              <a:rPr lang="tr-TR" b="1" dirty="0">
                <a:solidFill>
                  <a:schemeClr val="bg1"/>
                </a:solidFill>
                <a:latin typeface="Cambria Math" panose="02040503050406030204" pitchFamily="18" charset="0"/>
                <a:ea typeface="Cambria Math" panose="02040503050406030204" pitchFamily="18" charset="0"/>
                <a:cs typeface="Nunito"/>
                <a:sym typeface="Nunito"/>
              </a:rPr>
              <a:t>REFERENCES</a:t>
            </a:r>
          </a:p>
          <a:p>
            <a:pPr lvl="0"/>
            <a:endParaRPr lang="tr-TR" dirty="0">
              <a:solidFill>
                <a:schemeClr val="bg1"/>
              </a:solidFill>
              <a:latin typeface="Cambria Math" panose="02040503050406030204" pitchFamily="18" charset="0"/>
              <a:ea typeface="Cambria Math" panose="02040503050406030204" pitchFamily="18" charset="0"/>
            </a:endParaRPr>
          </a:p>
          <a:p>
            <a:endParaRPr lang="tr-TR" dirty="0">
              <a:solidFill>
                <a:schemeClr val="bg1"/>
              </a:solidFill>
              <a:latin typeface="Cambria Math" panose="02040503050406030204" pitchFamily="18" charset="0"/>
              <a:ea typeface="Cambria Math" panose="02040503050406030204" pitchFamily="18" charset="0"/>
            </a:endParaRPr>
          </a:p>
          <a:p>
            <a:pPr marL="285750" lvl="0" indent="-285750">
              <a:buFont typeface="Arial" panose="020B0604020202020204" pitchFamily="34" charset="0"/>
              <a:buChar char="•"/>
            </a:pPr>
            <a:r>
              <a:rPr lang="en-US" dirty="0" err="1">
                <a:solidFill>
                  <a:schemeClr val="bg1"/>
                </a:solidFill>
                <a:latin typeface="Cambria Math" panose="02040503050406030204" pitchFamily="18" charset="0"/>
                <a:ea typeface="Cambria Math" panose="02040503050406030204" pitchFamily="18" charset="0"/>
              </a:rPr>
              <a:t>Jaan</a:t>
            </a:r>
            <a:r>
              <a:rPr lang="en-US" dirty="0">
                <a:solidFill>
                  <a:schemeClr val="bg1"/>
                </a:solidFill>
                <a:latin typeface="Cambria Math" panose="02040503050406030204" pitchFamily="18" charset="0"/>
                <a:ea typeface="Cambria Math" panose="02040503050406030204" pitchFamily="18" charset="0"/>
              </a:rPr>
              <a:t> </a:t>
            </a:r>
            <a:r>
              <a:rPr lang="en-US" dirty="0" err="1">
                <a:solidFill>
                  <a:schemeClr val="bg1"/>
                </a:solidFill>
                <a:latin typeface="Cambria Math" panose="02040503050406030204" pitchFamily="18" charset="0"/>
                <a:ea typeface="Cambria Math" panose="02040503050406030204" pitchFamily="18" charset="0"/>
              </a:rPr>
              <a:t>Kiusalaas</a:t>
            </a:r>
            <a:r>
              <a:rPr lang="en-US" dirty="0">
                <a:solidFill>
                  <a:schemeClr val="bg1"/>
                </a:solidFill>
                <a:latin typeface="Cambria Math" panose="02040503050406030204" pitchFamily="18" charset="0"/>
                <a:ea typeface="Cambria Math" panose="02040503050406030204" pitchFamily="18" charset="0"/>
              </a:rPr>
              <a:t>, “Numerical Methods in Engineering with Python 3”,3rd Edition, Cambridge, NY, 2013</a:t>
            </a:r>
            <a:endParaRPr lang="tr-TR" dirty="0">
              <a:solidFill>
                <a:schemeClr val="bg1"/>
              </a:solidFill>
              <a:latin typeface="Cambria Math" panose="02040503050406030204" pitchFamily="18" charset="0"/>
              <a:ea typeface="Cambria Math" panose="02040503050406030204" pitchFamily="18" charset="0"/>
            </a:endParaRPr>
          </a:p>
          <a:p>
            <a:pPr marL="285750" indent="-285750">
              <a:buFont typeface="Arial" panose="020B0604020202020204" pitchFamily="34" charset="0"/>
              <a:buChar char="•"/>
            </a:pPr>
            <a:r>
              <a:rPr lang="en-US" dirty="0">
                <a:solidFill>
                  <a:schemeClr val="bg1"/>
                </a:solidFill>
                <a:latin typeface="Cambria Math" panose="02040503050406030204" pitchFamily="18" charset="0"/>
                <a:ea typeface="Cambria Math" panose="02040503050406030204" pitchFamily="18" charset="0"/>
              </a:rPr>
              <a:t>S.C. </a:t>
            </a:r>
            <a:r>
              <a:rPr lang="en-US" dirty="0" err="1">
                <a:solidFill>
                  <a:schemeClr val="bg1"/>
                </a:solidFill>
                <a:latin typeface="Cambria Math" panose="02040503050406030204" pitchFamily="18" charset="0"/>
                <a:ea typeface="Cambria Math" panose="02040503050406030204" pitchFamily="18" charset="0"/>
              </a:rPr>
              <a:t>Chapra</a:t>
            </a:r>
            <a:r>
              <a:rPr lang="en-US" dirty="0">
                <a:solidFill>
                  <a:schemeClr val="bg1"/>
                </a:solidFill>
                <a:latin typeface="Cambria Math" panose="02040503050406030204" pitchFamily="18" charset="0"/>
                <a:ea typeface="Cambria Math" panose="02040503050406030204" pitchFamily="18" charset="0"/>
              </a:rPr>
              <a:t> and R.P. </a:t>
            </a:r>
            <a:r>
              <a:rPr lang="en-US" dirty="0" err="1">
                <a:solidFill>
                  <a:schemeClr val="bg1"/>
                </a:solidFill>
                <a:latin typeface="Cambria Math" panose="02040503050406030204" pitchFamily="18" charset="0"/>
                <a:ea typeface="Cambria Math" panose="02040503050406030204" pitchFamily="18" charset="0"/>
              </a:rPr>
              <a:t>Canale</a:t>
            </a:r>
            <a:r>
              <a:rPr lang="en-US" dirty="0">
                <a:solidFill>
                  <a:schemeClr val="bg1"/>
                </a:solidFill>
                <a:latin typeface="Cambria Math" panose="02040503050406030204" pitchFamily="18" charset="0"/>
                <a:ea typeface="Cambria Math" panose="02040503050406030204" pitchFamily="18" charset="0"/>
              </a:rPr>
              <a:t>, “Numerical Methods for Engineers”, 6th ed., McGraw-Hill,, NY, 2010</a:t>
            </a:r>
            <a:endParaRPr lang="tr-TR" dirty="0">
              <a:solidFill>
                <a:schemeClr val="bg1"/>
              </a:solidFill>
              <a:latin typeface="Cambria Math" panose="02040503050406030204" pitchFamily="18" charset="0"/>
              <a:ea typeface="Cambria Math" panose="02040503050406030204" pitchFamily="18" charset="0"/>
            </a:endParaRPr>
          </a:p>
          <a:p>
            <a:endParaRPr lang="tr-TR" dirty="0"/>
          </a:p>
        </p:txBody>
      </p:sp>
    </p:spTree>
    <p:extLst>
      <p:ext uri="{BB962C8B-B14F-4D97-AF65-F5344CB8AC3E}">
        <p14:creationId xmlns:p14="http://schemas.microsoft.com/office/powerpoint/2010/main" val="706511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2">
                <a:shade val="45000"/>
                <a:satMod val="135000"/>
              </a:schemeClr>
              <a:prstClr val="white"/>
            </a:duotone>
            <a:extLst>
              <a:ext uri="{BEBA8EAE-BF5A-486C-A8C5-ECC9F3942E4B}">
                <a14:imgProps xmlns:a14="http://schemas.microsoft.com/office/drawing/2010/main">
                  <a14:imgLayer r:embed="rId3">
                    <a14:imgEffect>
                      <a14:artisticPaintStrokes trans="32000" intensity="2"/>
                    </a14:imgEffect>
                    <a14:imgEffect>
                      <a14:sharpenSoften amount="-3000"/>
                    </a14:imgEffect>
                    <a14:imgEffect>
                      <a14:colorTemperature colorTemp="11500"/>
                    </a14:imgEffect>
                    <a14:imgEffect>
                      <a14:saturation sat="231000"/>
                    </a14:imgEffect>
                    <a14:imgEffect>
                      <a14:brightnessContrast bright="16000" contrast="1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Rounded Rectangle 2"/>
          <p:cNvSpPr/>
          <p:nvPr/>
        </p:nvSpPr>
        <p:spPr>
          <a:xfrm>
            <a:off x="0" y="194553"/>
            <a:ext cx="12192000" cy="466928"/>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US" dirty="0" smtClean="0">
                <a:solidFill>
                  <a:schemeClr val="bg1"/>
                </a:solidFill>
                <a:latin typeface="Cambria Math" panose="02040503050406030204" pitchFamily="18" charset="0"/>
                <a:ea typeface="Cambria Math" panose="02040503050406030204" pitchFamily="18" charset="0"/>
              </a:rPr>
              <a:t>ROMBERG AND GAUSSIAN INTEGRATION</a:t>
            </a:r>
            <a:endParaRPr lang="tr-TR" sz="3200" dirty="0">
              <a:solidFill>
                <a:schemeClr val="bg1"/>
              </a:solidFill>
              <a:latin typeface="Cambria Math" panose="02040503050406030204" pitchFamily="18" charset="0"/>
              <a:ea typeface="Cambria Math" panose="02040503050406030204" pitchFamily="18" charset="0"/>
            </a:endParaRPr>
          </a:p>
        </p:txBody>
      </p:sp>
      <p:sp>
        <p:nvSpPr>
          <p:cNvPr id="4" name="TextBox 3"/>
          <p:cNvSpPr txBox="1"/>
          <p:nvPr/>
        </p:nvSpPr>
        <p:spPr>
          <a:xfrm>
            <a:off x="340468" y="1984443"/>
            <a:ext cx="11721830" cy="4801314"/>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pPr algn="just"/>
            <a:endParaRPr lang="tr-TR" sz="1600" dirty="0">
              <a:solidFill>
                <a:schemeClr val="bg1"/>
              </a:solidFill>
              <a:latin typeface="Cambria Math" panose="02040503050406030204" pitchFamily="18" charset="0"/>
              <a:ea typeface="Cambria Math" panose="02040503050406030204" pitchFamily="18" charset="0"/>
            </a:endParaRPr>
          </a:p>
          <a:p>
            <a:pPr algn="just"/>
            <a:r>
              <a:rPr lang="tr-TR" b="1" u="sng" dirty="0">
                <a:latin typeface="Cambria Math" panose="02040503050406030204" pitchFamily="18" charset="0"/>
                <a:ea typeface="Cambria Math" panose="02040503050406030204" pitchFamily="18" charset="0"/>
              </a:rPr>
              <a:t>Richardson’s </a:t>
            </a:r>
            <a:r>
              <a:rPr lang="tr-TR" b="1" u="sng" dirty="0" smtClean="0">
                <a:latin typeface="Cambria Math" panose="02040503050406030204" pitchFamily="18" charset="0"/>
                <a:ea typeface="Cambria Math" panose="02040503050406030204" pitchFamily="18" charset="0"/>
              </a:rPr>
              <a:t>Extrapolation</a:t>
            </a:r>
          </a:p>
          <a:p>
            <a:pPr algn="just"/>
            <a:endParaRPr lang="tr-TR" sz="1600" b="1" u="sng" dirty="0">
              <a:solidFill>
                <a:schemeClr val="bg1"/>
              </a:solidFill>
              <a:latin typeface="Cambria Math" panose="02040503050406030204" pitchFamily="18" charset="0"/>
              <a:ea typeface="Cambria Math" panose="02040503050406030204" pitchFamily="18" charset="0"/>
            </a:endParaRPr>
          </a:p>
          <a:p>
            <a:pPr algn="just"/>
            <a:r>
              <a:rPr lang="tr-TR" sz="1600" dirty="0" smtClean="0">
                <a:solidFill>
                  <a:schemeClr val="bg1"/>
                </a:solidFill>
                <a:latin typeface="Cambria Math" panose="02040503050406030204" pitchFamily="18" charset="0"/>
                <a:ea typeface="Cambria Math" panose="02040503050406030204" pitchFamily="18" charset="0"/>
              </a:rPr>
              <a:t>U</a:t>
            </a:r>
            <a:r>
              <a:rPr lang="en-US" sz="1600" dirty="0" err="1" smtClean="0">
                <a:solidFill>
                  <a:schemeClr val="bg1"/>
                </a:solidFill>
                <a:latin typeface="Cambria Math" panose="02040503050406030204" pitchFamily="18" charset="0"/>
                <a:ea typeface="Cambria Math" panose="02040503050406030204" pitchFamily="18" charset="0"/>
              </a:rPr>
              <a:t>sed</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iterative refinement to improve the solution of a set </a:t>
            </a:r>
            <a:r>
              <a:rPr lang="en-US" sz="1600" dirty="0" smtClean="0">
                <a:solidFill>
                  <a:schemeClr val="bg1"/>
                </a:solidFill>
                <a:latin typeface="Cambria Math" panose="02040503050406030204" pitchFamily="18" charset="0"/>
                <a:ea typeface="Cambria Math" panose="02040503050406030204" pitchFamily="18" charset="0"/>
              </a:rPr>
              <a:t>of</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simultaneous </a:t>
            </a:r>
            <a:r>
              <a:rPr lang="en-US" sz="1600" dirty="0">
                <a:solidFill>
                  <a:schemeClr val="bg1"/>
                </a:solidFill>
                <a:latin typeface="Cambria Math" panose="02040503050406030204" pitchFamily="18" charset="0"/>
                <a:ea typeface="Cambria Math" panose="02040503050406030204" pitchFamily="18" charset="0"/>
              </a:rPr>
              <a:t>linear equations. Error-correction techniques are also available to </a:t>
            </a:r>
            <a:r>
              <a:rPr lang="en-US" sz="1600" dirty="0" smtClean="0">
                <a:solidFill>
                  <a:schemeClr val="bg1"/>
                </a:solidFill>
                <a:latin typeface="Cambria Math" panose="02040503050406030204" pitchFamily="18" charset="0"/>
                <a:ea typeface="Cambria Math" panose="02040503050406030204" pitchFamily="18" charset="0"/>
              </a:rPr>
              <a:t>improve</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the results of numerical integration on the basis of the integral estimates </a:t>
            </a:r>
            <a:r>
              <a:rPr lang="en-US" sz="1600" dirty="0" smtClean="0">
                <a:solidFill>
                  <a:schemeClr val="bg1"/>
                </a:solidFill>
                <a:latin typeface="Cambria Math" panose="02040503050406030204" pitchFamily="18" charset="0"/>
                <a:ea typeface="Cambria Math" panose="02040503050406030204" pitchFamily="18" charset="0"/>
              </a:rPr>
              <a:t>themselves.</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Generally </a:t>
            </a:r>
            <a:r>
              <a:rPr lang="en-US" sz="1600" dirty="0">
                <a:solidFill>
                  <a:schemeClr val="bg1"/>
                </a:solidFill>
                <a:latin typeface="Cambria Math" panose="02040503050406030204" pitchFamily="18" charset="0"/>
                <a:ea typeface="Cambria Math" panose="02040503050406030204" pitchFamily="18" charset="0"/>
              </a:rPr>
              <a:t>called </a:t>
            </a:r>
            <a:r>
              <a:rPr lang="en-US" sz="1600" i="1" dirty="0">
                <a:solidFill>
                  <a:schemeClr val="bg1"/>
                </a:solidFill>
                <a:latin typeface="Cambria Math" panose="02040503050406030204" pitchFamily="18" charset="0"/>
                <a:ea typeface="Cambria Math" panose="02040503050406030204" pitchFamily="18" charset="0"/>
              </a:rPr>
              <a:t>Richardson’s extrapolation, </a:t>
            </a:r>
            <a:r>
              <a:rPr lang="en-US" sz="1600" dirty="0">
                <a:solidFill>
                  <a:schemeClr val="bg1"/>
                </a:solidFill>
                <a:latin typeface="Cambria Math" panose="02040503050406030204" pitchFamily="18" charset="0"/>
                <a:ea typeface="Cambria Math" panose="02040503050406030204" pitchFamily="18" charset="0"/>
              </a:rPr>
              <a:t>these methods use two estimates of an </a:t>
            </a:r>
            <a:r>
              <a:rPr lang="en-US" sz="1600" dirty="0" smtClean="0">
                <a:solidFill>
                  <a:schemeClr val="bg1"/>
                </a:solidFill>
                <a:latin typeface="Cambria Math" panose="02040503050406030204" pitchFamily="18" charset="0"/>
                <a:ea typeface="Cambria Math" panose="02040503050406030204" pitchFamily="18" charset="0"/>
              </a:rPr>
              <a:t>integral</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to </a:t>
            </a:r>
            <a:r>
              <a:rPr lang="en-US" sz="1600" dirty="0">
                <a:solidFill>
                  <a:schemeClr val="bg1"/>
                </a:solidFill>
                <a:latin typeface="Cambria Math" panose="02040503050406030204" pitchFamily="18" charset="0"/>
                <a:ea typeface="Cambria Math" panose="02040503050406030204" pitchFamily="18" charset="0"/>
              </a:rPr>
              <a:t>compute a third, more accurate approximation</a:t>
            </a:r>
            <a:r>
              <a:rPr lang="en-US" sz="1600" dirty="0" smtClean="0">
                <a:solidFill>
                  <a:schemeClr val="bg1"/>
                </a:solidFill>
                <a:latin typeface="Cambria Math" panose="02040503050406030204" pitchFamily="18" charset="0"/>
                <a:ea typeface="Cambria Math" panose="02040503050406030204" pitchFamily="18" charset="0"/>
              </a:rPr>
              <a:t>.</a:t>
            </a:r>
            <a:endParaRPr lang="tr-TR" sz="1600" dirty="0" smtClean="0">
              <a:solidFill>
                <a:schemeClr val="bg1"/>
              </a:solidFill>
              <a:latin typeface="Cambria Math" panose="02040503050406030204" pitchFamily="18" charset="0"/>
              <a:ea typeface="Cambria Math" panose="02040503050406030204" pitchFamily="18" charset="0"/>
            </a:endParaRPr>
          </a:p>
          <a:p>
            <a:r>
              <a:rPr lang="en-US" sz="1600" dirty="0">
                <a:solidFill>
                  <a:schemeClr val="bg1"/>
                </a:solidFill>
                <a:latin typeface="Cambria Math" panose="02040503050406030204" pitchFamily="18" charset="0"/>
                <a:ea typeface="Cambria Math" panose="02040503050406030204" pitchFamily="18" charset="0"/>
              </a:rPr>
              <a:t>The estimate and error associated with a multiple-application trapezoidal rule can </a:t>
            </a:r>
            <a:r>
              <a:rPr lang="en-US" sz="1600" dirty="0" smtClean="0">
                <a:solidFill>
                  <a:schemeClr val="bg1"/>
                </a:solidFill>
                <a:latin typeface="Cambria Math" panose="02040503050406030204" pitchFamily="18" charset="0"/>
                <a:ea typeface="Cambria Math" panose="02040503050406030204" pitchFamily="18" charset="0"/>
              </a:rPr>
              <a:t>be</a:t>
            </a:r>
            <a:r>
              <a:rPr lang="tr-TR" sz="1600" dirty="0" smtClean="0">
                <a:solidFill>
                  <a:schemeClr val="bg1"/>
                </a:solidFill>
                <a:latin typeface="Cambria Math" panose="02040503050406030204" pitchFamily="18" charset="0"/>
                <a:ea typeface="Cambria Math" panose="02040503050406030204" pitchFamily="18" charset="0"/>
              </a:rPr>
              <a:t> represented </a:t>
            </a:r>
            <a:r>
              <a:rPr lang="tr-TR" sz="1600" dirty="0">
                <a:solidFill>
                  <a:schemeClr val="bg1"/>
                </a:solidFill>
                <a:latin typeface="Cambria Math" panose="02040503050406030204" pitchFamily="18" charset="0"/>
                <a:ea typeface="Cambria Math" panose="02040503050406030204" pitchFamily="18" charset="0"/>
              </a:rPr>
              <a:t>generally </a:t>
            </a:r>
            <a:r>
              <a:rPr lang="tr-TR" sz="1600" dirty="0" smtClean="0">
                <a:solidFill>
                  <a:schemeClr val="bg1"/>
                </a:solidFill>
                <a:latin typeface="Cambria Math" panose="02040503050406030204" pitchFamily="18" charset="0"/>
                <a:ea typeface="Cambria Math" panose="02040503050406030204" pitchFamily="18" charset="0"/>
              </a:rPr>
              <a:t>as</a:t>
            </a:r>
          </a:p>
          <a:p>
            <a:endParaRPr lang="tr-TR" sz="1600" u="sng" dirty="0">
              <a:solidFill>
                <a:schemeClr val="bg1"/>
              </a:solidFill>
              <a:latin typeface="Cambria Math" panose="02040503050406030204" pitchFamily="18" charset="0"/>
              <a:ea typeface="Cambria Math" panose="02040503050406030204" pitchFamily="18" charset="0"/>
            </a:endParaRPr>
          </a:p>
          <a:p>
            <a:endParaRPr lang="tr-TR" sz="1600" u="sng" dirty="0" smtClean="0">
              <a:solidFill>
                <a:schemeClr val="bg1"/>
              </a:solidFill>
              <a:latin typeface="Cambria Math" panose="02040503050406030204" pitchFamily="18" charset="0"/>
              <a:ea typeface="Cambria Math" panose="02040503050406030204" pitchFamily="18" charset="0"/>
            </a:endParaRPr>
          </a:p>
          <a:p>
            <a:endParaRPr lang="tr-TR" sz="1600" u="sng" dirty="0">
              <a:solidFill>
                <a:schemeClr val="bg1"/>
              </a:solidFill>
              <a:latin typeface="Cambria Math" panose="02040503050406030204" pitchFamily="18" charset="0"/>
              <a:ea typeface="Cambria Math" panose="02040503050406030204" pitchFamily="18" charset="0"/>
            </a:endParaRPr>
          </a:p>
          <a:p>
            <a:pPr algn="just"/>
            <a:r>
              <a:rPr lang="en-US" sz="1600" dirty="0">
                <a:solidFill>
                  <a:schemeClr val="bg1"/>
                </a:solidFill>
                <a:latin typeface="Cambria Math" panose="02040503050406030204" pitchFamily="18" charset="0"/>
                <a:ea typeface="Cambria Math" panose="02040503050406030204" pitchFamily="18" charset="0"/>
              </a:rPr>
              <a:t>where I = the exact value of the integral, I(h) = the approximation from an </a:t>
            </a:r>
            <a:r>
              <a:rPr lang="en-US" sz="1600" dirty="0" smtClean="0">
                <a:solidFill>
                  <a:schemeClr val="bg1"/>
                </a:solidFill>
                <a:latin typeface="Cambria Math" panose="02040503050406030204" pitchFamily="18" charset="0"/>
                <a:ea typeface="Cambria Math" panose="02040503050406030204" pitchFamily="18" charset="0"/>
              </a:rPr>
              <a:t>n-segment</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application </a:t>
            </a:r>
            <a:r>
              <a:rPr lang="en-US" sz="1600" dirty="0">
                <a:solidFill>
                  <a:schemeClr val="bg1"/>
                </a:solidFill>
                <a:latin typeface="Cambria Math" panose="02040503050406030204" pitchFamily="18" charset="0"/>
                <a:ea typeface="Cambria Math" panose="02040503050406030204" pitchFamily="18" charset="0"/>
              </a:rPr>
              <a:t>of the trapezoidal rule with step size h = (b − a)/n, and E(h) = the </a:t>
            </a:r>
            <a:r>
              <a:rPr lang="en-US" sz="1600" dirty="0" smtClean="0">
                <a:solidFill>
                  <a:schemeClr val="bg1"/>
                </a:solidFill>
                <a:latin typeface="Cambria Math" panose="02040503050406030204" pitchFamily="18" charset="0"/>
                <a:ea typeface="Cambria Math" panose="02040503050406030204" pitchFamily="18" charset="0"/>
              </a:rPr>
              <a:t>truncation</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error</a:t>
            </a:r>
            <a:r>
              <a:rPr lang="en-US" sz="1600" dirty="0">
                <a:solidFill>
                  <a:schemeClr val="bg1"/>
                </a:solidFill>
                <a:latin typeface="Cambria Math" panose="02040503050406030204" pitchFamily="18" charset="0"/>
                <a:ea typeface="Cambria Math" panose="02040503050406030204" pitchFamily="18" charset="0"/>
              </a:rPr>
              <a:t>. If we make two separate estimates using step sizes of h</a:t>
            </a:r>
            <a:r>
              <a:rPr lang="en-US" sz="1600" baseline="-25000" dirty="0">
                <a:solidFill>
                  <a:schemeClr val="bg1"/>
                </a:solidFill>
                <a:latin typeface="Cambria Math" panose="02040503050406030204" pitchFamily="18" charset="0"/>
                <a:ea typeface="Cambria Math" panose="02040503050406030204" pitchFamily="18" charset="0"/>
              </a:rPr>
              <a:t>1</a:t>
            </a:r>
            <a:r>
              <a:rPr lang="en-US" sz="1600" dirty="0">
                <a:solidFill>
                  <a:schemeClr val="bg1"/>
                </a:solidFill>
                <a:latin typeface="Cambria Math" panose="02040503050406030204" pitchFamily="18" charset="0"/>
                <a:ea typeface="Cambria Math" panose="02040503050406030204" pitchFamily="18" charset="0"/>
              </a:rPr>
              <a:t> and h</a:t>
            </a:r>
            <a:r>
              <a:rPr lang="en-US" sz="1600" baseline="-25000" dirty="0">
                <a:solidFill>
                  <a:schemeClr val="bg1"/>
                </a:solidFill>
                <a:latin typeface="Cambria Math" panose="02040503050406030204" pitchFamily="18" charset="0"/>
                <a:ea typeface="Cambria Math" panose="02040503050406030204" pitchFamily="18" charset="0"/>
              </a:rPr>
              <a:t>2</a:t>
            </a:r>
            <a:r>
              <a:rPr lang="en-US" sz="1600" dirty="0">
                <a:solidFill>
                  <a:schemeClr val="bg1"/>
                </a:solidFill>
                <a:latin typeface="Cambria Math" panose="02040503050406030204" pitchFamily="18" charset="0"/>
                <a:ea typeface="Cambria Math" panose="02040503050406030204" pitchFamily="18" charset="0"/>
              </a:rPr>
              <a:t> and have exact </a:t>
            </a:r>
            <a:r>
              <a:rPr lang="en-US" sz="1600" dirty="0" smtClean="0">
                <a:solidFill>
                  <a:schemeClr val="bg1"/>
                </a:solidFill>
                <a:latin typeface="Cambria Math" panose="02040503050406030204" pitchFamily="18" charset="0"/>
                <a:ea typeface="Cambria Math" panose="02040503050406030204" pitchFamily="18" charset="0"/>
              </a:rPr>
              <a:t>values</a:t>
            </a:r>
            <a:r>
              <a:rPr lang="tr-TR" sz="1600" dirty="0" smtClean="0">
                <a:solidFill>
                  <a:schemeClr val="bg1"/>
                </a:solidFill>
                <a:latin typeface="Cambria Math" panose="02040503050406030204" pitchFamily="18" charset="0"/>
                <a:ea typeface="Cambria Math" panose="02040503050406030204" pitchFamily="18" charset="0"/>
              </a:rPr>
              <a:t> for </a:t>
            </a:r>
            <a:r>
              <a:rPr lang="tr-TR" sz="1600" dirty="0">
                <a:solidFill>
                  <a:schemeClr val="bg1"/>
                </a:solidFill>
                <a:latin typeface="Cambria Math" panose="02040503050406030204" pitchFamily="18" charset="0"/>
                <a:ea typeface="Cambria Math" panose="02040503050406030204" pitchFamily="18" charset="0"/>
              </a:rPr>
              <a:t>the error</a:t>
            </a:r>
            <a:r>
              <a:rPr lang="tr-TR" sz="1600" dirty="0" smtClean="0">
                <a:solidFill>
                  <a:schemeClr val="bg1"/>
                </a:solidFill>
                <a:latin typeface="Cambria Math" panose="02040503050406030204" pitchFamily="18" charset="0"/>
                <a:ea typeface="Cambria Math" panose="02040503050406030204" pitchFamily="18" charset="0"/>
              </a:rPr>
              <a:t>,</a:t>
            </a:r>
          </a:p>
          <a:p>
            <a:pPr algn="just"/>
            <a:r>
              <a:rPr lang="tr-TR" sz="1600" dirty="0" smtClean="0">
                <a:solidFill>
                  <a:schemeClr val="bg1"/>
                </a:solidFill>
                <a:latin typeface="Cambria Math" panose="02040503050406030204" pitchFamily="18" charset="0"/>
                <a:ea typeface="Cambria Math" panose="02040503050406030204" pitchFamily="18" charset="0"/>
              </a:rPr>
              <a:t>										(17)</a:t>
            </a:r>
            <a:endParaRPr lang="tr-TR" sz="1600" dirty="0">
              <a:solidFill>
                <a:schemeClr val="bg1"/>
              </a:solidFill>
              <a:latin typeface="Cambria Math" panose="02040503050406030204" pitchFamily="18" charset="0"/>
              <a:ea typeface="Cambria Math" panose="02040503050406030204" pitchFamily="18" charset="0"/>
            </a:endParaRPr>
          </a:p>
          <a:p>
            <a:pPr algn="just"/>
            <a:endParaRPr lang="tr-TR" sz="1600" u="sng" dirty="0" smtClean="0">
              <a:solidFill>
                <a:schemeClr val="bg1"/>
              </a:solidFill>
              <a:latin typeface="Cambria Math" panose="02040503050406030204" pitchFamily="18" charset="0"/>
              <a:ea typeface="Cambria Math" panose="02040503050406030204" pitchFamily="18" charset="0"/>
            </a:endParaRPr>
          </a:p>
          <a:p>
            <a:r>
              <a:rPr lang="en-US" sz="1600" dirty="0">
                <a:solidFill>
                  <a:schemeClr val="bg1"/>
                </a:solidFill>
                <a:latin typeface="Cambria Math" panose="02040503050406030204" pitchFamily="18" charset="0"/>
                <a:ea typeface="Cambria Math" panose="02040503050406030204" pitchFamily="18" charset="0"/>
              </a:rPr>
              <a:t>Now recall that the error of the multiple-application trapezoidal rule can be </a:t>
            </a:r>
            <a:r>
              <a:rPr lang="en-US" sz="1600" dirty="0" smtClean="0">
                <a:solidFill>
                  <a:schemeClr val="bg1"/>
                </a:solidFill>
                <a:latin typeface="Cambria Math" panose="02040503050406030204" pitchFamily="18" charset="0"/>
                <a:ea typeface="Cambria Math" panose="02040503050406030204" pitchFamily="18" charset="0"/>
              </a:rPr>
              <a:t>represented</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approximately </a:t>
            </a:r>
            <a:r>
              <a:rPr lang="en-US" sz="1600" dirty="0">
                <a:solidFill>
                  <a:schemeClr val="bg1"/>
                </a:solidFill>
                <a:latin typeface="Cambria Math" panose="02040503050406030204" pitchFamily="18" charset="0"/>
                <a:ea typeface="Cambria Math" panose="02040503050406030204" pitchFamily="18" charset="0"/>
              </a:rPr>
              <a:t>by Eq. </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r>
              <a:rPr lang="tr-TR" sz="1600" dirty="0">
                <a:solidFill>
                  <a:schemeClr val="bg1"/>
                </a:solidFill>
                <a:latin typeface="Cambria Math" panose="02040503050406030204" pitchFamily="18" charset="0"/>
                <a:ea typeface="Cambria Math" panose="02040503050406030204" pitchFamily="18" charset="0"/>
              </a:rPr>
              <a:t>	</a:t>
            </a:r>
            <a:r>
              <a:rPr lang="tr-TR" sz="1600" dirty="0" smtClean="0">
                <a:solidFill>
                  <a:schemeClr val="bg1"/>
                </a:solidFill>
                <a:latin typeface="Cambria Math" panose="02040503050406030204" pitchFamily="18" charset="0"/>
                <a:ea typeface="Cambria Math" panose="02040503050406030204" pitchFamily="18" charset="0"/>
              </a:rPr>
              <a:t>									(18)</a:t>
            </a:r>
          </a:p>
        </p:txBody>
      </p:sp>
      <p:pic>
        <p:nvPicPr>
          <p:cNvPr id="5" name="Picture 4"/>
          <p:cNvPicPr>
            <a:picLocks noChangeAspect="1"/>
          </p:cNvPicPr>
          <p:nvPr/>
        </p:nvPicPr>
        <p:blipFill>
          <a:blip r:embed="rId4"/>
          <a:stretch>
            <a:fillRect/>
          </a:stretch>
        </p:blipFill>
        <p:spPr>
          <a:xfrm>
            <a:off x="5405436" y="3860050"/>
            <a:ext cx="1381125" cy="400050"/>
          </a:xfrm>
          <a:prstGeom prst="rect">
            <a:avLst/>
          </a:prstGeom>
        </p:spPr>
      </p:pic>
      <p:pic>
        <p:nvPicPr>
          <p:cNvPr id="6" name="Picture 5"/>
          <p:cNvPicPr>
            <a:picLocks noChangeAspect="1"/>
          </p:cNvPicPr>
          <p:nvPr/>
        </p:nvPicPr>
        <p:blipFill>
          <a:blip r:embed="rId5"/>
          <a:stretch>
            <a:fillRect/>
          </a:stretch>
        </p:blipFill>
        <p:spPr>
          <a:xfrm>
            <a:off x="4848224" y="5121606"/>
            <a:ext cx="2495550" cy="333375"/>
          </a:xfrm>
          <a:prstGeom prst="rect">
            <a:avLst/>
          </a:prstGeom>
        </p:spPr>
      </p:pic>
      <p:pic>
        <p:nvPicPr>
          <p:cNvPr id="8" name="Picture 7"/>
          <p:cNvPicPr>
            <a:picLocks noChangeAspect="1"/>
          </p:cNvPicPr>
          <p:nvPr/>
        </p:nvPicPr>
        <p:blipFill>
          <a:blip r:embed="rId6"/>
          <a:stretch>
            <a:fillRect/>
          </a:stretch>
        </p:blipFill>
        <p:spPr>
          <a:xfrm>
            <a:off x="5324474" y="6076112"/>
            <a:ext cx="1543050" cy="561975"/>
          </a:xfrm>
          <a:prstGeom prst="rect">
            <a:avLst/>
          </a:prstGeom>
        </p:spPr>
      </p:pic>
      <p:sp>
        <p:nvSpPr>
          <p:cNvPr id="9" name="TextBox 8"/>
          <p:cNvSpPr txBox="1"/>
          <p:nvPr/>
        </p:nvSpPr>
        <p:spPr>
          <a:xfrm>
            <a:off x="340468" y="758757"/>
            <a:ext cx="11624553" cy="1415772"/>
          </a:xfrm>
          <a:prstGeom prst="rect">
            <a:avLst/>
          </a:prstGeom>
          <a:noFill/>
        </p:spPr>
        <p:txBody>
          <a:bodyPr wrap="square" rtlCol="0">
            <a:spAutoFit/>
          </a:bodyPr>
          <a:lstStyle/>
          <a:p>
            <a:pPr marL="285750" lvl="1" indent="-285750">
              <a:buFont typeface="Wingdings" panose="05000000000000000000" pitchFamily="2" charset="2"/>
              <a:buChar char="Ø"/>
            </a:pPr>
            <a:r>
              <a:rPr lang="en-US" b="1" dirty="0">
                <a:solidFill>
                  <a:schemeClr val="bg1"/>
                </a:solidFill>
                <a:latin typeface="Cambria Math" panose="02040503050406030204" pitchFamily="18" charset="0"/>
                <a:ea typeface="Cambria Math" panose="02040503050406030204" pitchFamily="18" charset="0"/>
              </a:rPr>
              <a:t>Romberg</a:t>
            </a:r>
            <a:r>
              <a:rPr lang="tr-TR" b="1" dirty="0">
                <a:solidFill>
                  <a:schemeClr val="bg1"/>
                </a:solidFill>
                <a:latin typeface="Cambria Math" panose="02040503050406030204" pitchFamily="18" charset="0"/>
                <a:ea typeface="Cambria Math" panose="02040503050406030204" pitchFamily="18" charset="0"/>
              </a:rPr>
              <a:t> </a:t>
            </a:r>
            <a:r>
              <a:rPr lang="en-US" b="1" dirty="0">
                <a:solidFill>
                  <a:schemeClr val="bg1"/>
                </a:solidFill>
                <a:latin typeface="Cambria Math" panose="02040503050406030204" pitchFamily="18" charset="0"/>
                <a:ea typeface="Cambria Math" panose="02040503050406030204" pitchFamily="18" charset="0"/>
              </a:rPr>
              <a:t>Integration</a:t>
            </a:r>
            <a:endParaRPr lang="tr-TR" sz="3200" b="1" dirty="0">
              <a:solidFill>
                <a:schemeClr val="bg1"/>
              </a:solidFill>
              <a:latin typeface="Cambria Math" panose="02040503050406030204" pitchFamily="18" charset="0"/>
              <a:ea typeface="Cambria Math" panose="02040503050406030204" pitchFamily="18" charset="0"/>
            </a:endParaRPr>
          </a:p>
          <a:p>
            <a:pPr algn="just"/>
            <a:endParaRPr lang="tr-TR" dirty="0"/>
          </a:p>
          <a:p>
            <a:pPr algn="just"/>
            <a:r>
              <a:rPr lang="en-US" sz="1600" dirty="0">
                <a:solidFill>
                  <a:schemeClr val="bg1"/>
                </a:solidFill>
                <a:latin typeface="Cambria Math" panose="02040503050406030204" pitchFamily="18" charset="0"/>
                <a:ea typeface="Cambria Math" panose="02040503050406030204" pitchFamily="18" charset="0"/>
              </a:rPr>
              <a:t>Romberg integration combines the trapezoidal rule with Richardson </a:t>
            </a:r>
            <a:r>
              <a:rPr lang="en-US" sz="1600" dirty="0" smtClean="0">
                <a:solidFill>
                  <a:schemeClr val="bg1"/>
                </a:solidFill>
                <a:latin typeface="Cambria Math" panose="02040503050406030204" pitchFamily="18" charset="0"/>
                <a:ea typeface="Cambria Math" panose="02040503050406030204" pitchFamily="18" charset="0"/>
              </a:rPr>
              <a:t>extrapolation. </a:t>
            </a:r>
            <a:r>
              <a:rPr lang="en-US" sz="1600" dirty="0">
                <a:solidFill>
                  <a:schemeClr val="bg1"/>
                </a:solidFill>
                <a:latin typeface="Cambria Math" panose="02040503050406030204" pitchFamily="18" charset="0"/>
                <a:ea typeface="Cambria Math" panose="02040503050406030204" pitchFamily="18" charset="0"/>
              </a:rPr>
              <a:t>Let us first introduce the Richardson</a:t>
            </a:r>
            <a:r>
              <a:rPr lang="tr-TR" sz="1600" dirty="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extrapolation </a:t>
            </a:r>
            <a:endParaRPr lang="tr-TR" sz="1600" dirty="0">
              <a:solidFill>
                <a:schemeClr val="bg1"/>
              </a:solidFill>
              <a:latin typeface="Cambria Math" panose="02040503050406030204" pitchFamily="18" charset="0"/>
              <a:ea typeface="Cambria Math" panose="02040503050406030204" pitchFamily="18" charset="0"/>
            </a:endParaRPr>
          </a:p>
          <a:p>
            <a:endParaRPr lang="tr-TR" dirty="0"/>
          </a:p>
        </p:txBody>
      </p:sp>
    </p:spTree>
    <p:extLst>
      <p:ext uri="{BB962C8B-B14F-4D97-AF65-F5344CB8AC3E}">
        <p14:creationId xmlns:p14="http://schemas.microsoft.com/office/powerpoint/2010/main" val="2418208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2">
                <a:shade val="45000"/>
                <a:satMod val="135000"/>
              </a:schemeClr>
              <a:prstClr val="white"/>
            </a:duotone>
            <a:extLst>
              <a:ext uri="{BEBA8EAE-BF5A-486C-A8C5-ECC9F3942E4B}">
                <a14:imgProps xmlns:a14="http://schemas.microsoft.com/office/drawing/2010/main">
                  <a14:imgLayer r:embed="rId3">
                    <a14:imgEffect>
                      <a14:artisticPaintStrokes trans="32000" intensity="2"/>
                    </a14:imgEffect>
                    <a14:imgEffect>
                      <a14:sharpenSoften amount="-3000"/>
                    </a14:imgEffect>
                    <a14:imgEffect>
                      <a14:colorTemperature colorTemp="11500"/>
                    </a14:imgEffect>
                    <a14:imgEffect>
                      <a14:saturation sat="231000"/>
                    </a14:imgEffect>
                    <a14:imgEffect>
                      <a14:brightnessContrast bright="16000" contrast="18000"/>
                    </a14:imgEffect>
                  </a14:imgLayer>
                </a14:imgProps>
              </a:ext>
            </a:extLst>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 name="TextBox 11"/>
              <p:cNvSpPr txBox="1"/>
              <p:nvPr/>
            </p:nvSpPr>
            <p:spPr>
              <a:xfrm>
                <a:off x="272372" y="214009"/>
                <a:ext cx="11566188" cy="6566156"/>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pPr algn="just"/>
                <a:r>
                  <a:rPr lang="en-US" sz="1400" dirty="0" smtClean="0">
                    <a:solidFill>
                      <a:schemeClr val="bg1"/>
                    </a:solidFill>
                    <a:latin typeface="Cambria Math" panose="02040503050406030204" pitchFamily="18" charset="0"/>
                    <a:ea typeface="Cambria Math" panose="02040503050406030204" pitchFamily="18" charset="0"/>
                  </a:rPr>
                  <a:t>If it is assumed that </a:t>
                </a:r>
                <a14:m>
                  <m:oMath xmlns:m="http://schemas.openxmlformats.org/officeDocument/2006/math">
                    <m:acc>
                      <m:accPr>
                        <m:chr m:val="̅"/>
                        <m:ctrlPr>
                          <a:rPr lang="en-US" sz="1400" i="1" smtClean="0">
                            <a:solidFill>
                              <a:schemeClr val="bg1"/>
                            </a:solidFill>
                            <a:latin typeface="Cambria Math" panose="02040503050406030204" pitchFamily="18" charset="0"/>
                            <a:ea typeface="Cambria Math" panose="02040503050406030204" pitchFamily="18" charset="0"/>
                          </a:rPr>
                        </m:ctrlPr>
                      </m:accPr>
                      <m:e>
                        <m:r>
                          <a:rPr lang="en-US" sz="1400" i="1" smtClean="0">
                            <a:solidFill>
                              <a:schemeClr val="bg1"/>
                            </a:solidFill>
                            <a:latin typeface="Cambria Math" panose="02040503050406030204" pitchFamily="18" charset="0"/>
                            <a:ea typeface="Cambria Math" panose="02040503050406030204" pitchFamily="18" charset="0"/>
                          </a:rPr>
                          <m:t>𝑓</m:t>
                        </m:r>
                      </m:e>
                    </m:acc>
                    <m:r>
                      <a:rPr lang="tr-TR" sz="1400" b="0" i="1" smtClean="0">
                        <a:solidFill>
                          <a:schemeClr val="bg1"/>
                        </a:solidFill>
                        <a:latin typeface="Cambria Math" panose="02040503050406030204" pitchFamily="18" charset="0"/>
                        <a:ea typeface="Cambria Math" panose="02040503050406030204" pitchFamily="18" charset="0"/>
                      </a:rPr>
                      <m:t> ′′</m:t>
                    </m:r>
                  </m:oMath>
                </a14:m>
                <a:r>
                  <a:rPr lang="en-US" sz="1400" dirty="0" smtClean="0">
                    <a:solidFill>
                      <a:schemeClr val="bg1"/>
                    </a:solidFill>
                    <a:latin typeface="Cambria Math" panose="02040503050406030204" pitchFamily="18" charset="0"/>
                    <a:ea typeface="Cambria Math" panose="02040503050406030204" pitchFamily="18" charset="0"/>
                  </a:rPr>
                  <a:t>is </a:t>
                </a:r>
                <a:r>
                  <a:rPr lang="en-US" sz="1400" dirty="0">
                    <a:solidFill>
                      <a:schemeClr val="bg1"/>
                    </a:solidFill>
                    <a:latin typeface="Cambria Math" panose="02040503050406030204" pitchFamily="18" charset="0"/>
                    <a:ea typeface="Cambria Math" panose="02040503050406030204" pitchFamily="18" charset="0"/>
                  </a:rPr>
                  <a:t>constant regardless of step size, Eq. </a:t>
                </a:r>
                <a:r>
                  <a:rPr lang="en-US" sz="1400" dirty="0" smtClean="0">
                    <a:solidFill>
                      <a:schemeClr val="bg1"/>
                    </a:solidFill>
                    <a:latin typeface="Cambria Math" panose="02040503050406030204" pitchFamily="18" charset="0"/>
                    <a:ea typeface="Cambria Math" panose="02040503050406030204" pitchFamily="18" charset="0"/>
                  </a:rPr>
                  <a:t>(</a:t>
                </a:r>
                <a:r>
                  <a:rPr lang="tr-TR" sz="1400" dirty="0" smtClean="0">
                    <a:solidFill>
                      <a:schemeClr val="bg1"/>
                    </a:solidFill>
                    <a:latin typeface="Cambria Math" panose="02040503050406030204" pitchFamily="18" charset="0"/>
                    <a:ea typeface="Cambria Math" panose="02040503050406030204" pitchFamily="18" charset="0"/>
                  </a:rPr>
                  <a:t>18</a:t>
                </a:r>
                <a:r>
                  <a:rPr lang="en-US" sz="1400" dirty="0" smtClean="0">
                    <a:solidFill>
                      <a:schemeClr val="bg1"/>
                    </a:solidFill>
                    <a:latin typeface="Cambria Math" panose="02040503050406030204" pitchFamily="18" charset="0"/>
                    <a:ea typeface="Cambria Math" panose="02040503050406030204" pitchFamily="18" charset="0"/>
                  </a:rPr>
                  <a:t>) </a:t>
                </a:r>
                <a:r>
                  <a:rPr lang="en-US" sz="1400" dirty="0">
                    <a:solidFill>
                      <a:schemeClr val="bg1"/>
                    </a:solidFill>
                    <a:latin typeface="Cambria Math" panose="02040503050406030204" pitchFamily="18" charset="0"/>
                    <a:ea typeface="Cambria Math" panose="02040503050406030204" pitchFamily="18" charset="0"/>
                  </a:rPr>
                  <a:t>can be used to </a:t>
                </a:r>
                <a:r>
                  <a:rPr lang="en-US" sz="1400" dirty="0" smtClean="0">
                    <a:solidFill>
                      <a:schemeClr val="bg1"/>
                    </a:solidFill>
                    <a:latin typeface="Cambria Math" panose="02040503050406030204" pitchFamily="18" charset="0"/>
                    <a:ea typeface="Cambria Math" panose="02040503050406030204" pitchFamily="18" charset="0"/>
                  </a:rPr>
                  <a:t>determine</a:t>
                </a:r>
                <a:r>
                  <a:rPr lang="tr-TR" sz="1400" dirty="0" smtClean="0">
                    <a:solidFill>
                      <a:schemeClr val="bg1"/>
                    </a:solidFill>
                    <a:latin typeface="Cambria Math" panose="02040503050406030204" pitchFamily="18" charset="0"/>
                    <a:ea typeface="Cambria Math" panose="02040503050406030204" pitchFamily="18" charset="0"/>
                  </a:rPr>
                  <a:t> </a:t>
                </a:r>
                <a:r>
                  <a:rPr lang="en-US" sz="1400" dirty="0" smtClean="0">
                    <a:solidFill>
                      <a:schemeClr val="bg1"/>
                    </a:solidFill>
                    <a:latin typeface="Cambria Math" panose="02040503050406030204" pitchFamily="18" charset="0"/>
                    <a:ea typeface="Cambria Math" panose="02040503050406030204" pitchFamily="18" charset="0"/>
                  </a:rPr>
                  <a:t>that </a:t>
                </a:r>
                <a:r>
                  <a:rPr lang="en-US" sz="1400" dirty="0">
                    <a:solidFill>
                      <a:schemeClr val="bg1"/>
                    </a:solidFill>
                    <a:latin typeface="Cambria Math" panose="02040503050406030204" pitchFamily="18" charset="0"/>
                    <a:ea typeface="Cambria Math" panose="02040503050406030204" pitchFamily="18" charset="0"/>
                  </a:rPr>
                  <a:t>the ratio of the two errors will </a:t>
                </a:r>
                <a:r>
                  <a:rPr lang="en-US" sz="1400" dirty="0" smtClean="0">
                    <a:solidFill>
                      <a:schemeClr val="bg1"/>
                    </a:solidFill>
                    <a:latin typeface="Cambria Math" panose="02040503050406030204" pitchFamily="18" charset="0"/>
                    <a:ea typeface="Cambria Math" panose="02040503050406030204" pitchFamily="18" charset="0"/>
                  </a:rPr>
                  <a:t>be</a:t>
                </a:r>
                <a:endParaRPr lang="tr-TR" sz="1400" dirty="0" smtClean="0">
                  <a:solidFill>
                    <a:schemeClr val="bg1"/>
                  </a:solidFill>
                  <a:latin typeface="Cambria Math" panose="02040503050406030204" pitchFamily="18" charset="0"/>
                  <a:ea typeface="Cambria Math" panose="02040503050406030204" pitchFamily="18" charset="0"/>
                </a:endParaRPr>
              </a:p>
              <a:p>
                <a:pPr algn="just"/>
                <a:endParaRPr lang="tr-TR" sz="1400" dirty="0">
                  <a:solidFill>
                    <a:schemeClr val="bg1"/>
                  </a:solidFill>
                  <a:latin typeface="Cambria Math" panose="02040503050406030204" pitchFamily="18" charset="0"/>
                  <a:ea typeface="Cambria Math" panose="02040503050406030204" pitchFamily="18" charset="0"/>
                </a:endParaRPr>
              </a:p>
              <a:p>
                <a:pPr algn="just"/>
                <a:r>
                  <a:rPr lang="tr-TR" sz="1400" dirty="0" smtClean="0">
                    <a:solidFill>
                      <a:schemeClr val="bg1"/>
                    </a:solidFill>
                    <a:latin typeface="Cambria Math" panose="02040503050406030204" pitchFamily="18" charset="0"/>
                    <a:ea typeface="Cambria Math" panose="02040503050406030204" pitchFamily="18" charset="0"/>
                  </a:rPr>
                  <a:t>										(19)</a:t>
                </a:r>
              </a:p>
              <a:p>
                <a:pPr algn="just"/>
                <a:endParaRPr lang="tr-TR" sz="1400" dirty="0">
                  <a:solidFill>
                    <a:schemeClr val="bg1"/>
                  </a:solidFill>
                  <a:latin typeface="Cambria Math" panose="02040503050406030204" pitchFamily="18" charset="0"/>
                  <a:ea typeface="Cambria Math" panose="02040503050406030204" pitchFamily="18" charset="0"/>
                </a:endParaRPr>
              </a:p>
              <a:p>
                <a:pPr algn="just"/>
                <a:r>
                  <a:rPr lang="en-US" sz="1400" dirty="0">
                    <a:solidFill>
                      <a:schemeClr val="bg1"/>
                    </a:solidFill>
                    <a:latin typeface="Cambria Math" panose="02040503050406030204" pitchFamily="18" charset="0"/>
                    <a:ea typeface="Cambria Math" panose="02040503050406030204" pitchFamily="18" charset="0"/>
                  </a:rPr>
                  <a:t>This calculation has the important effect of removing the term </a:t>
                </a:r>
                <a14:m>
                  <m:oMath xmlns:m="http://schemas.openxmlformats.org/officeDocument/2006/math">
                    <m:acc>
                      <m:accPr>
                        <m:chr m:val="̅"/>
                        <m:ctrlPr>
                          <a:rPr lang="en-US" sz="1400" i="1">
                            <a:solidFill>
                              <a:schemeClr val="bg1"/>
                            </a:solidFill>
                            <a:latin typeface="Cambria Math" panose="02040503050406030204" pitchFamily="18" charset="0"/>
                            <a:ea typeface="Cambria Math" panose="02040503050406030204" pitchFamily="18" charset="0"/>
                          </a:rPr>
                        </m:ctrlPr>
                      </m:accPr>
                      <m:e>
                        <m:r>
                          <a:rPr lang="en-US" sz="1400" i="1">
                            <a:solidFill>
                              <a:schemeClr val="bg1"/>
                            </a:solidFill>
                            <a:latin typeface="Cambria Math" panose="02040503050406030204" pitchFamily="18" charset="0"/>
                            <a:ea typeface="Cambria Math" panose="02040503050406030204" pitchFamily="18" charset="0"/>
                          </a:rPr>
                          <m:t>𝑓</m:t>
                        </m:r>
                      </m:e>
                    </m:acc>
                    <m:r>
                      <a:rPr lang="tr-TR" sz="1400" i="1">
                        <a:solidFill>
                          <a:schemeClr val="bg1"/>
                        </a:solidFill>
                        <a:latin typeface="Cambria Math" panose="02040503050406030204" pitchFamily="18" charset="0"/>
                        <a:ea typeface="Cambria Math" panose="02040503050406030204" pitchFamily="18" charset="0"/>
                      </a:rPr>
                      <m:t> ′′</m:t>
                    </m:r>
                  </m:oMath>
                </a14:m>
                <a:r>
                  <a:rPr lang="en-US" sz="1400" dirty="0">
                    <a:solidFill>
                      <a:schemeClr val="bg1"/>
                    </a:solidFill>
                    <a:latin typeface="Cambria Math" panose="02040503050406030204" pitchFamily="18" charset="0"/>
                    <a:ea typeface="Cambria Math" panose="02040503050406030204" pitchFamily="18" charset="0"/>
                  </a:rPr>
                  <a:t>from the computation. </a:t>
                </a:r>
                <a:r>
                  <a:rPr lang="en-US" sz="1400" dirty="0" smtClean="0">
                    <a:solidFill>
                      <a:schemeClr val="bg1"/>
                    </a:solidFill>
                    <a:latin typeface="Cambria Math" panose="02040503050406030204" pitchFamily="18" charset="0"/>
                    <a:ea typeface="Cambria Math" panose="02040503050406030204" pitchFamily="18" charset="0"/>
                  </a:rPr>
                  <a:t>In</a:t>
                </a:r>
                <a:r>
                  <a:rPr lang="tr-TR" sz="1400" dirty="0" smtClean="0">
                    <a:solidFill>
                      <a:schemeClr val="bg1"/>
                    </a:solidFill>
                    <a:latin typeface="Cambria Math" panose="02040503050406030204" pitchFamily="18" charset="0"/>
                    <a:ea typeface="Cambria Math" panose="02040503050406030204" pitchFamily="18" charset="0"/>
                  </a:rPr>
                  <a:t> </a:t>
                </a:r>
                <a:r>
                  <a:rPr lang="en-US" sz="1400" dirty="0" smtClean="0">
                    <a:solidFill>
                      <a:schemeClr val="bg1"/>
                    </a:solidFill>
                    <a:latin typeface="Cambria Math" panose="02040503050406030204" pitchFamily="18" charset="0"/>
                    <a:ea typeface="Cambria Math" panose="02040503050406030204" pitchFamily="18" charset="0"/>
                  </a:rPr>
                  <a:t>so </a:t>
                </a:r>
                <a:r>
                  <a:rPr lang="en-US" sz="1400" dirty="0">
                    <a:solidFill>
                      <a:schemeClr val="bg1"/>
                    </a:solidFill>
                    <a:latin typeface="Cambria Math" panose="02040503050406030204" pitchFamily="18" charset="0"/>
                    <a:ea typeface="Cambria Math" panose="02040503050406030204" pitchFamily="18" charset="0"/>
                  </a:rPr>
                  <a:t>doing, we have made it possible to utilize the information embodied by Eq. </a:t>
                </a:r>
                <a:r>
                  <a:rPr lang="en-US" sz="1400" dirty="0" smtClean="0">
                    <a:solidFill>
                      <a:schemeClr val="bg1"/>
                    </a:solidFill>
                    <a:latin typeface="Cambria Math" panose="02040503050406030204" pitchFamily="18" charset="0"/>
                    <a:ea typeface="Cambria Math" panose="02040503050406030204" pitchFamily="18" charset="0"/>
                  </a:rPr>
                  <a:t>(</a:t>
                </a:r>
                <a:r>
                  <a:rPr lang="tr-TR" sz="1400" dirty="0" smtClean="0">
                    <a:solidFill>
                      <a:schemeClr val="bg1"/>
                    </a:solidFill>
                    <a:latin typeface="Cambria Math" panose="02040503050406030204" pitchFamily="18" charset="0"/>
                    <a:ea typeface="Cambria Math" panose="02040503050406030204" pitchFamily="18" charset="0"/>
                  </a:rPr>
                  <a:t>18</a:t>
                </a:r>
                <a:r>
                  <a:rPr lang="en-US" sz="1400" dirty="0" smtClean="0">
                    <a:solidFill>
                      <a:schemeClr val="bg1"/>
                    </a:solidFill>
                    <a:latin typeface="Cambria Math" panose="02040503050406030204" pitchFamily="18" charset="0"/>
                    <a:ea typeface="Cambria Math" panose="02040503050406030204" pitchFamily="18" charset="0"/>
                  </a:rPr>
                  <a:t>) without</a:t>
                </a:r>
                <a:r>
                  <a:rPr lang="tr-TR" sz="1400" dirty="0" smtClean="0">
                    <a:solidFill>
                      <a:schemeClr val="bg1"/>
                    </a:solidFill>
                    <a:latin typeface="Cambria Math" panose="02040503050406030204" pitchFamily="18" charset="0"/>
                    <a:ea typeface="Cambria Math" panose="02040503050406030204" pitchFamily="18" charset="0"/>
                  </a:rPr>
                  <a:t> </a:t>
                </a:r>
                <a:r>
                  <a:rPr lang="en-US" sz="1400" dirty="0" smtClean="0">
                    <a:solidFill>
                      <a:schemeClr val="bg1"/>
                    </a:solidFill>
                    <a:latin typeface="Cambria Math" panose="02040503050406030204" pitchFamily="18" charset="0"/>
                    <a:ea typeface="Cambria Math" panose="02040503050406030204" pitchFamily="18" charset="0"/>
                  </a:rPr>
                  <a:t>prior </a:t>
                </a:r>
                <a:r>
                  <a:rPr lang="en-US" sz="1400" dirty="0">
                    <a:solidFill>
                      <a:schemeClr val="bg1"/>
                    </a:solidFill>
                    <a:latin typeface="Cambria Math" panose="02040503050406030204" pitchFamily="18" charset="0"/>
                    <a:ea typeface="Cambria Math" panose="02040503050406030204" pitchFamily="18" charset="0"/>
                  </a:rPr>
                  <a:t>knowledge of the function’s second derivative. To do this, we rearrange Eq. </a:t>
                </a:r>
                <a:r>
                  <a:rPr lang="en-US" sz="1400" dirty="0" smtClean="0">
                    <a:solidFill>
                      <a:schemeClr val="bg1"/>
                    </a:solidFill>
                    <a:latin typeface="Cambria Math" panose="02040503050406030204" pitchFamily="18" charset="0"/>
                    <a:ea typeface="Cambria Math" panose="02040503050406030204" pitchFamily="18" charset="0"/>
                  </a:rPr>
                  <a:t>(</a:t>
                </a:r>
                <a:r>
                  <a:rPr lang="tr-TR" sz="1400" dirty="0" smtClean="0">
                    <a:solidFill>
                      <a:schemeClr val="bg1"/>
                    </a:solidFill>
                    <a:latin typeface="Cambria Math" panose="02040503050406030204" pitchFamily="18" charset="0"/>
                    <a:ea typeface="Cambria Math" panose="02040503050406030204" pitchFamily="18" charset="0"/>
                  </a:rPr>
                  <a:t>19</a:t>
                </a:r>
                <a:r>
                  <a:rPr lang="en-US" sz="1400" dirty="0" smtClean="0">
                    <a:solidFill>
                      <a:schemeClr val="bg1"/>
                    </a:solidFill>
                    <a:latin typeface="Cambria Math" panose="02040503050406030204" pitchFamily="18" charset="0"/>
                    <a:ea typeface="Cambria Math" panose="02040503050406030204" pitchFamily="18" charset="0"/>
                  </a:rPr>
                  <a:t>)</a:t>
                </a:r>
                <a:r>
                  <a:rPr lang="tr-TR" sz="1400" dirty="0" smtClean="0">
                    <a:solidFill>
                      <a:schemeClr val="bg1"/>
                    </a:solidFill>
                    <a:latin typeface="Cambria Math" panose="02040503050406030204" pitchFamily="18" charset="0"/>
                    <a:ea typeface="Cambria Math" panose="02040503050406030204" pitchFamily="18" charset="0"/>
                  </a:rPr>
                  <a:t> to give</a:t>
                </a:r>
              </a:p>
              <a:p>
                <a:pPr algn="just"/>
                <a:endParaRPr lang="tr-TR" sz="1400" dirty="0" smtClean="0">
                  <a:solidFill>
                    <a:schemeClr val="bg1"/>
                  </a:solidFill>
                  <a:latin typeface="Cambria Math" panose="02040503050406030204" pitchFamily="18" charset="0"/>
                  <a:ea typeface="Cambria Math" panose="02040503050406030204" pitchFamily="18" charset="0"/>
                </a:endParaRPr>
              </a:p>
              <a:p>
                <a:pPr algn="just"/>
                <a:r>
                  <a:rPr lang="tr-TR" sz="1400" dirty="0" smtClean="0">
                    <a:solidFill>
                      <a:schemeClr val="bg1"/>
                    </a:solidFill>
                    <a:latin typeface="Cambria Math" panose="02040503050406030204" pitchFamily="18" charset="0"/>
                    <a:ea typeface="Cambria Math" panose="02040503050406030204" pitchFamily="18" charset="0"/>
                  </a:rPr>
                  <a:t>										(20)</a:t>
                </a:r>
                <a:endParaRPr lang="tr-TR" sz="1400" dirty="0">
                  <a:solidFill>
                    <a:schemeClr val="bg1"/>
                  </a:solidFill>
                  <a:latin typeface="Cambria Math" panose="02040503050406030204" pitchFamily="18" charset="0"/>
                  <a:ea typeface="Cambria Math" panose="02040503050406030204" pitchFamily="18" charset="0"/>
                </a:endParaRPr>
              </a:p>
              <a:p>
                <a:pPr algn="just"/>
                <a:endParaRPr lang="tr-TR" sz="1400" dirty="0" smtClean="0">
                  <a:solidFill>
                    <a:schemeClr val="bg1"/>
                  </a:solidFill>
                  <a:latin typeface="Cambria Math" panose="02040503050406030204" pitchFamily="18" charset="0"/>
                  <a:ea typeface="Cambria Math" panose="02040503050406030204" pitchFamily="18" charset="0"/>
                </a:endParaRPr>
              </a:p>
              <a:p>
                <a:pPr algn="just"/>
                <a:r>
                  <a:rPr lang="en-US" sz="1400" dirty="0" smtClean="0">
                    <a:solidFill>
                      <a:schemeClr val="bg1"/>
                    </a:solidFill>
                    <a:latin typeface="Cambria Math" panose="02040503050406030204" pitchFamily="18" charset="0"/>
                    <a:ea typeface="Cambria Math" panose="02040503050406030204" pitchFamily="18" charset="0"/>
                  </a:rPr>
                  <a:t>which </a:t>
                </a:r>
                <a:r>
                  <a:rPr lang="en-US" sz="1400" dirty="0">
                    <a:solidFill>
                      <a:schemeClr val="bg1"/>
                    </a:solidFill>
                    <a:latin typeface="Cambria Math" panose="02040503050406030204" pitchFamily="18" charset="0"/>
                    <a:ea typeface="Cambria Math" panose="02040503050406030204" pitchFamily="18" charset="0"/>
                  </a:rPr>
                  <a:t>can be substituted into Eq. </a:t>
                </a:r>
                <a:r>
                  <a:rPr lang="en-US" sz="1400" dirty="0" smtClean="0">
                    <a:solidFill>
                      <a:schemeClr val="bg1"/>
                    </a:solidFill>
                    <a:latin typeface="Cambria Math" panose="02040503050406030204" pitchFamily="18" charset="0"/>
                    <a:ea typeface="Cambria Math" panose="02040503050406030204" pitchFamily="18" charset="0"/>
                  </a:rPr>
                  <a:t>(</a:t>
                </a:r>
                <a:r>
                  <a:rPr lang="tr-TR" sz="1400" dirty="0" smtClean="0">
                    <a:solidFill>
                      <a:schemeClr val="bg1"/>
                    </a:solidFill>
                    <a:latin typeface="Cambria Math" panose="02040503050406030204" pitchFamily="18" charset="0"/>
                    <a:ea typeface="Cambria Math" panose="02040503050406030204" pitchFamily="18" charset="0"/>
                  </a:rPr>
                  <a:t>17</a:t>
                </a:r>
                <a:r>
                  <a:rPr lang="en-US" sz="1400" dirty="0" smtClean="0">
                    <a:solidFill>
                      <a:schemeClr val="bg1"/>
                    </a:solidFill>
                    <a:latin typeface="Cambria Math" panose="02040503050406030204" pitchFamily="18" charset="0"/>
                    <a:ea typeface="Cambria Math" panose="02040503050406030204" pitchFamily="18" charset="0"/>
                  </a:rPr>
                  <a:t>):</a:t>
                </a:r>
                <a:endParaRPr lang="tr-TR" sz="1400" dirty="0" smtClean="0">
                  <a:solidFill>
                    <a:schemeClr val="bg1"/>
                  </a:solidFill>
                  <a:latin typeface="Cambria Math" panose="02040503050406030204" pitchFamily="18" charset="0"/>
                  <a:ea typeface="Cambria Math" panose="02040503050406030204" pitchFamily="18" charset="0"/>
                </a:endParaRPr>
              </a:p>
              <a:p>
                <a:pPr algn="just"/>
                <a:endParaRPr lang="tr-TR" sz="1400" dirty="0">
                  <a:solidFill>
                    <a:schemeClr val="bg1"/>
                  </a:solidFill>
                  <a:latin typeface="Cambria Math" panose="02040503050406030204" pitchFamily="18" charset="0"/>
                  <a:ea typeface="Cambria Math" panose="02040503050406030204" pitchFamily="18" charset="0"/>
                </a:endParaRPr>
              </a:p>
              <a:p>
                <a:pPr algn="just"/>
                <a:endParaRPr lang="tr-TR" sz="1400" dirty="0" smtClean="0">
                  <a:solidFill>
                    <a:schemeClr val="bg1"/>
                  </a:solidFill>
                  <a:latin typeface="Cambria Math" panose="02040503050406030204" pitchFamily="18" charset="0"/>
                  <a:ea typeface="Cambria Math" panose="02040503050406030204" pitchFamily="18" charset="0"/>
                </a:endParaRPr>
              </a:p>
              <a:p>
                <a:pPr algn="just"/>
                <a:r>
                  <a:rPr lang="en-US" sz="1400" dirty="0" smtClean="0">
                    <a:solidFill>
                      <a:schemeClr val="bg1"/>
                    </a:solidFill>
                    <a:latin typeface="Cambria Math" panose="02040503050406030204" pitchFamily="18" charset="0"/>
                    <a:ea typeface="Cambria Math" panose="02040503050406030204" pitchFamily="18" charset="0"/>
                  </a:rPr>
                  <a:t>which </a:t>
                </a:r>
                <a:r>
                  <a:rPr lang="en-US" sz="1400" dirty="0">
                    <a:solidFill>
                      <a:schemeClr val="bg1"/>
                    </a:solidFill>
                    <a:latin typeface="Cambria Math" panose="02040503050406030204" pitchFamily="18" charset="0"/>
                    <a:ea typeface="Cambria Math" panose="02040503050406030204" pitchFamily="18" charset="0"/>
                  </a:rPr>
                  <a:t>can be solved </a:t>
                </a:r>
                <a:r>
                  <a:rPr lang="en-US" sz="1400" dirty="0" smtClean="0">
                    <a:solidFill>
                      <a:schemeClr val="bg1"/>
                    </a:solidFill>
                    <a:latin typeface="Cambria Math" panose="02040503050406030204" pitchFamily="18" charset="0"/>
                    <a:ea typeface="Cambria Math" panose="02040503050406030204" pitchFamily="18" charset="0"/>
                  </a:rPr>
                  <a:t>for</a:t>
                </a:r>
                <a:endParaRPr lang="tr-TR" sz="1400" dirty="0" smtClean="0">
                  <a:solidFill>
                    <a:schemeClr val="bg1"/>
                  </a:solidFill>
                  <a:latin typeface="Cambria Math" panose="02040503050406030204" pitchFamily="18" charset="0"/>
                  <a:ea typeface="Cambria Math" panose="02040503050406030204" pitchFamily="18" charset="0"/>
                </a:endParaRPr>
              </a:p>
              <a:p>
                <a:pPr algn="just"/>
                <a:endParaRPr lang="tr-TR" sz="1400" dirty="0">
                  <a:solidFill>
                    <a:schemeClr val="bg1"/>
                  </a:solidFill>
                  <a:latin typeface="Cambria Math" panose="02040503050406030204" pitchFamily="18" charset="0"/>
                  <a:ea typeface="Cambria Math" panose="02040503050406030204" pitchFamily="18" charset="0"/>
                </a:endParaRPr>
              </a:p>
              <a:p>
                <a:pPr algn="just"/>
                <a:endParaRPr lang="tr-TR" sz="1400" dirty="0" smtClean="0">
                  <a:solidFill>
                    <a:schemeClr val="bg1"/>
                  </a:solidFill>
                  <a:latin typeface="Cambria Math" panose="02040503050406030204" pitchFamily="18" charset="0"/>
                  <a:ea typeface="Cambria Math" panose="02040503050406030204" pitchFamily="18" charset="0"/>
                </a:endParaRPr>
              </a:p>
              <a:p>
                <a:pPr algn="just"/>
                <a:endParaRPr lang="tr-TR" sz="1400" dirty="0">
                  <a:solidFill>
                    <a:schemeClr val="bg1"/>
                  </a:solidFill>
                  <a:latin typeface="Cambria Math" panose="02040503050406030204" pitchFamily="18" charset="0"/>
                  <a:ea typeface="Cambria Math" panose="02040503050406030204" pitchFamily="18" charset="0"/>
                </a:endParaRPr>
              </a:p>
              <a:p>
                <a:pPr algn="just"/>
                <a:r>
                  <a:rPr lang="en-US" sz="1400" dirty="0">
                    <a:solidFill>
                      <a:schemeClr val="bg1"/>
                    </a:solidFill>
                    <a:latin typeface="Cambria Math" panose="02040503050406030204" pitchFamily="18" charset="0"/>
                    <a:ea typeface="Cambria Math" panose="02040503050406030204" pitchFamily="18" charset="0"/>
                  </a:rPr>
                  <a:t>Thus, we have developed an estimate of the truncation error in terms of the integral </a:t>
                </a:r>
                <a:r>
                  <a:rPr lang="en-US" sz="1400" dirty="0" smtClean="0">
                    <a:solidFill>
                      <a:schemeClr val="bg1"/>
                    </a:solidFill>
                    <a:latin typeface="Cambria Math" panose="02040503050406030204" pitchFamily="18" charset="0"/>
                    <a:ea typeface="Cambria Math" panose="02040503050406030204" pitchFamily="18" charset="0"/>
                  </a:rPr>
                  <a:t>estimates</a:t>
                </a:r>
                <a:r>
                  <a:rPr lang="tr-TR" sz="1400" dirty="0" smtClean="0">
                    <a:solidFill>
                      <a:schemeClr val="bg1"/>
                    </a:solidFill>
                    <a:latin typeface="Cambria Math" panose="02040503050406030204" pitchFamily="18" charset="0"/>
                    <a:ea typeface="Cambria Math" panose="02040503050406030204" pitchFamily="18" charset="0"/>
                  </a:rPr>
                  <a:t> </a:t>
                </a:r>
                <a:r>
                  <a:rPr lang="en-US" sz="1400" dirty="0" smtClean="0">
                    <a:solidFill>
                      <a:schemeClr val="bg1"/>
                    </a:solidFill>
                    <a:latin typeface="Cambria Math" panose="02040503050406030204" pitchFamily="18" charset="0"/>
                    <a:ea typeface="Cambria Math" panose="02040503050406030204" pitchFamily="18" charset="0"/>
                  </a:rPr>
                  <a:t>and </a:t>
                </a:r>
                <a:r>
                  <a:rPr lang="en-US" sz="1400" dirty="0">
                    <a:solidFill>
                      <a:schemeClr val="bg1"/>
                    </a:solidFill>
                    <a:latin typeface="Cambria Math" panose="02040503050406030204" pitchFamily="18" charset="0"/>
                    <a:ea typeface="Cambria Math" panose="02040503050406030204" pitchFamily="18" charset="0"/>
                  </a:rPr>
                  <a:t>their step sizes. This estimate can then be substituted </a:t>
                </a:r>
                <a:r>
                  <a:rPr lang="en-US" sz="1400" dirty="0" smtClean="0">
                    <a:solidFill>
                      <a:schemeClr val="bg1"/>
                    </a:solidFill>
                    <a:latin typeface="Cambria Math" panose="02040503050406030204" pitchFamily="18" charset="0"/>
                    <a:ea typeface="Cambria Math" panose="02040503050406030204" pitchFamily="18" charset="0"/>
                  </a:rPr>
                  <a:t>into</a:t>
                </a:r>
                <a:endParaRPr lang="tr-TR" sz="1400" dirty="0" smtClean="0">
                  <a:solidFill>
                    <a:schemeClr val="bg1"/>
                  </a:solidFill>
                  <a:latin typeface="Cambria Math" panose="02040503050406030204" pitchFamily="18" charset="0"/>
                  <a:ea typeface="Cambria Math" panose="02040503050406030204" pitchFamily="18" charset="0"/>
                </a:endParaRPr>
              </a:p>
              <a:p>
                <a:pPr algn="just"/>
                <a:endParaRPr lang="tr-TR" sz="1400" dirty="0">
                  <a:solidFill>
                    <a:schemeClr val="bg1"/>
                  </a:solidFill>
                  <a:latin typeface="Cambria Math" panose="02040503050406030204" pitchFamily="18" charset="0"/>
                  <a:ea typeface="Cambria Math" panose="02040503050406030204" pitchFamily="18" charset="0"/>
                </a:endParaRPr>
              </a:p>
              <a:p>
                <a:pPr algn="just"/>
                <a:r>
                  <a:rPr lang="en-US" sz="1400" dirty="0" smtClean="0">
                    <a:solidFill>
                      <a:schemeClr val="bg1"/>
                    </a:solidFill>
                    <a:latin typeface="Cambria Math" panose="02040503050406030204" pitchFamily="18" charset="0"/>
                    <a:ea typeface="Cambria Math" panose="02040503050406030204" pitchFamily="18" charset="0"/>
                  </a:rPr>
                  <a:t>to </a:t>
                </a:r>
                <a:r>
                  <a:rPr lang="en-US" sz="1400" dirty="0">
                    <a:solidFill>
                      <a:schemeClr val="bg1"/>
                    </a:solidFill>
                    <a:latin typeface="Cambria Math" panose="02040503050406030204" pitchFamily="18" charset="0"/>
                    <a:ea typeface="Cambria Math" panose="02040503050406030204" pitchFamily="18" charset="0"/>
                  </a:rPr>
                  <a:t>yield an improved estimate of the integral</a:t>
                </a:r>
                <a:r>
                  <a:rPr lang="en-US" sz="1400" dirty="0" smtClean="0">
                    <a:solidFill>
                      <a:schemeClr val="bg1"/>
                    </a:solidFill>
                    <a:latin typeface="Cambria Math" panose="02040503050406030204" pitchFamily="18" charset="0"/>
                    <a:ea typeface="Cambria Math" panose="02040503050406030204" pitchFamily="18" charset="0"/>
                  </a:rPr>
                  <a:t>:</a:t>
                </a:r>
                <a:endParaRPr lang="tr-TR" sz="1400" dirty="0" smtClean="0">
                  <a:solidFill>
                    <a:schemeClr val="bg1"/>
                  </a:solidFill>
                  <a:latin typeface="Cambria Math" panose="02040503050406030204" pitchFamily="18" charset="0"/>
                  <a:ea typeface="Cambria Math" panose="02040503050406030204" pitchFamily="18" charset="0"/>
                </a:endParaRPr>
              </a:p>
              <a:p>
                <a:pPr algn="just"/>
                <a:endParaRPr lang="tr-TR" sz="1400" dirty="0">
                  <a:solidFill>
                    <a:schemeClr val="bg1"/>
                  </a:solidFill>
                  <a:latin typeface="Cambria Math" panose="02040503050406030204" pitchFamily="18" charset="0"/>
                  <a:ea typeface="Cambria Math" panose="02040503050406030204" pitchFamily="18" charset="0"/>
                </a:endParaRPr>
              </a:p>
              <a:p>
                <a:pPr algn="just"/>
                <a:r>
                  <a:rPr lang="tr-TR" sz="1400" dirty="0" smtClean="0">
                    <a:solidFill>
                      <a:schemeClr val="bg1"/>
                    </a:solidFill>
                    <a:latin typeface="Cambria Math" panose="02040503050406030204" pitchFamily="18" charset="0"/>
                    <a:ea typeface="Cambria Math" panose="02040503050406030204" pitchFamily="18" charset="0"/>
                  </a:rPr>
                  <a:t>										(21)</a:t>
                </a:r>
              </a:p>
              <a:p>
                <a:pPr algn="just"/>
                <a:r>
                  <a:rPr lang="tr-TR" sz="1400" dirty="0">
                    <a:solidFill>
                      <a:schemeClr val="bg1"/>
                    </a:solidFill>
                    <a:latin typeface="Cambria Math" panose="02040503050406030204" pitchFamily="18" charset="0"/>
                    <a:ea typeface="Cambria Math" panose="02040503050406030204" pitchFamily="18" charset="0"/>
                  </a:rPr>
                  <a:t>	</a:t>
                </a:r>
                <a:r>
                  <a:rPr lang="tr-TR" sz="1400" dirty="0" smtClean="0">
                    <a:solidFill>
                      <a:schemeClr val="bg1"/>
                    </a:solidFill>
                    <a:latin typeface="Cambria Math" panose="02040503050406030204" pitchFamily="18" charset="0"/>
                    <a:ea typeface="Cambria Math" panose="02040503050406030204" pitchFamily="18" charset="0"/>
                  </a:rPr>
                  <a:t>									</a:t>
                </a:r>
              </a:p>
              <a:p>
                <a:pPr algn="just"/>
                <a:r>
                  <a:rPr lang="en-US" sz="1400" dirty="0" smtClean="0">
                    <a:solidFill>
                      <a:schemeClr val="bg1"/>
                    </a:solidFill>
                    <a:latin typeface="Cambria Math" panose="02040503050406030204" pitchFamily="18" charset="0"/>
                    <a:ea typeface="Cambria Math" panose="02040503050406030204" pitchFamily="18" charset="0"/>
                  </a:rPr>
                  <a:t>It </a:t>
                </a:r>
                <a:r>
                  <a:rPr lang="en-US" sz="1400" dirty="0">
                    <a:solidFill>
                      <a:schemeClr val="bg1"/>
                    </a:solidFill>
                    <a:latin typeface="Cambria Math" panose="02040503050406030204" pitchFamily="18" charset="0"/>
                    <a:ea typeface="Cambria Math" panose="02040503050406030204" pitchFamily="18" charset="0"/>
                  </a:rPr>
                  <a:t>can be shown </a:t>
                </a:r>
                <a:r>
                  <a:rPr lang="en-US" sz="1400" dirty="0" smtClean="0">
                    <a:solidFill>
                      <a:schemeClr val="bg1"/>
                    </a:solidFill>
                    <a:latin typeface="Cambria Math" panose="02040503050406030204" pitchFamily="18" charset="0"/>
                    <a:ea typeface="Cambria Math" panose="02040503050406030204" pitchFamily="18" charset="0"/>
                  </a:rPr>
                  <a:t>that </a:t>
                </a:r>
                <a:r>
                  <a:rPr lang="en-US" sz="1400" dirty="0">
                    <a:solidFill>
                      <a:schemeClr val="bg1"/>
                    </a:solidFill>
                    <a:latin typeface="Cambria Math" panose="02040503050406030204" pitchFamily="18" charset="0"/>
                    <a:ea typeface="Cambria Math" panose="02040503050406030204" pitchFamily="18" charset="0"/>
                  </a:rPr>
                  <a:t>the error of this estimate is O(h</a:t>
                </a:r>
                <a:r>
                  <a:rPr lang="en-US" sz="1400" baseline="30000" dirty="0">
                    <a:solidFill>
                      <a:schemeClr val="bg1"/>
                    </a:solidFill>
                    <a:latin typeface="Cambria Math" panose="02040503050406030204" pitchFamily="18" charset="0"/>
                    <a:ea typeface="Cambria Math" panose="02040503050406030204" pitchFamily="18" charset="0"/>
                  </a:rPr>
                  <a:t>4</a:t>
                </a:r>
                <a:r>
                  <a:rPr lang="en-US" sz="1400" dirty="0" smtClean="0">
                    <a:solidFill>
                      <a:schemeClr val="bg1"/>
                    </a:solidFill>
                    <a:latin typeface="Cambria Math" panose="02040503050406030204" pitchFamily="18" charset="0"/>
                    <a:ea typeface="Cambria Math" panose="02040503050406030204" pitchFamily="18" charset="0"/>
                  </a:rPr>
                  <a:t>).</a:t>
                </a:r>
                <a:r>
                  <a:rPr lang="tr-TR" sz="1400" dirty="0" smtClean="0">
                    <a:solidFill>
                      <a:schemeClr val="bg1"/>
                    </a:solidFill>
                    <a:latin typeface="Cambria Math" panose="02040503050406030204" pitchFamily="18" charset="0"/>
                    <a:ea typeface="Cambria Math" panose="02040503050406030204" pitchFamily="18" charset="0"/>
                  </a:rPr>
                  <a:t> </a:t>
                </a:r>
                <a:r>
                  <a:rPr lang="en-US" sz="1400" dirty="0" smtClean="0">
                    <a:solidFill>
                      <a:schemeClr val="bg1"/>
                    </a:solidFill>
                    <a:latin typeface="Cambria Math" panose="02040503050406030204" pitchFamily="18" charset="0"/>
                    <a:ea typeface="Cambria Math" panose="02040503050406030204" pitchFamily="18" charset="0"/>
                  </a:rPr>
                  <a:t>Thus</a:t>
                </a:r>
                <a:r>
                  <a:rPr lang="en-US" sz="1400" dirty="0">
                    <a:solidFill>
                      <a:schemeClr val="bg1"/>
                    </a:solidFill>
                    <a:latin typeface="Cambria Math" panose="02040503050406030204" pitchFamily="18" charset="0"/>
                    <a:ea typeface="Cambria Math" panose="02040503050406030204" pitchFamily="18" charset="0"/>
                  </a:rPr>
                  <a:t>, we have combined two trapezoidal rule estimates of O(h</a:t>
                </a:r>
                <a:r>
                  <a:rPr lang="en-US" sz="1400" baseline="30000" dirty="0">
                    <a:solidFill>
                      <a:schemeClr val="bg1"/>
                    </a:solidFill>
                    <a:latin typeface="Cambria Math" panose="02040503050406030204" pitchFamily="18" charset="0"/>
                    <a:ea typeface="Cambria Math" panose="02040503050406030204" pitchFamily="18" charset="0"/>
                  </a:rPr>
                  <a:t>2</a:t>
                </a:r>
                <a:r>
                  <a:rPr lang="en-US" sz="1400" dirty="0">
                    <a:solidFill>
                      <a:schemeClr val="bg1"/>
                    </a:solidFill>
                    <a:latin typeface="Cambria Math" panose="02040503050406030204" pitchFamily="18" charset="0"/>
                    <a:ea typeface="Cambria Math" panose="02040503050406030204" pitchFamily="18" charset="0"/>
                  </a:rPr>
                  <a:t>) to yield a new </a:t>
                </a:r>
                <a:r>
                  <a:rPr lang="en-US" sz="1400" dirty="0" smtClean="0">
                    <a:solidFill>
                      <a:schemeClr val="bg1"/>
                    </a:solidFill>
                    <a:latin typeface="Cambria Math" panose="02040503050406030204" pitchFamily="18" charset="0"/>
                    <a:ea typeface="Cambria Math" panose="02040503050406030204" pitchFamily="18" charset="0"/>
                  </a:rPr>
                  <a:t>estimate</a:t>
                </a:r>
                <a:r>
                  <a:rPr lang="tr-TR" sz="1400" dirty="0" smtClean="0">
                    <a:solidFill>
                      <a:schemeClr val="bg1"/>
                    </a:solidFill>
                    <a:latin typeface="Cambria Math" panose="02040503050406030204" pitchFamily="18" charset="0"/>
                    <a:ea typeface="Cambria Math" panose="02040503050406030204" pitchFamily="18" charset="0"/>
                  </a:rPr>
                  <a:t> </a:t>
                </a:r>
                <a:r>
                  <a:rPr lang="en-US" sz="1400" dirty="0" smtClean="0">
                    <a:solidFill>
                      <a:schemeClr val="bg1"/>
                    </a:solidFill>
                    <a:latin typeface="Cambria Math" panose="02040503050406030204" pitchFamily="18" charset="0"/>
                    <a:ea typeface="Cambria Math" panose="02040503050406030204" pitchFamily="18" charset="0"/>
                  </a:rPr>
                  <a:t>of </a:t>
                </a:r>
                <a:r>
                  <a:rPr lang="en-US" sz="1400" dirty="0">
                    <a:solidFill>
                      <a:schemeClr val="bg1"/>
                    </a:solidFill>
                    <a:latin typeface="Cambria Math" panose="02040503050406030204" pitchFamily="18" charset="0"/>
                    <a:ea typeface="Cambria Math" panose="02040503050406030204" pitchFamily="18" charset="0"/>
                  </a:rPr>
                  <a:t>O(h</a:t>
                </a:r>
                <a:r>
                  <a:rPr lang="en-US" sz="1400" baseline="30000" dirty="0">
                    <a:solidFill>
                      <a:schemeClr val="bg1"/>
                    </a:solidFill>
                    <a:latin typeface="Cambria Math" panose="02040503050406030204" pitchFamily="18" charset="0"/>
                    <a:ea typeface="Cambria Math" panose="02040503050406030204" pitchFamily="18" charset="0"/>
                  </a:rPr>
                  <a:t>4</a:t>
                </a:r>
                <a:r>
                  <a:rPr lang="en-US" sz="1400" dirty="0">
                    <a:solidFill>
                      <a:schemeClr val="bg1"/>
                    </a:solidFill>
                    <a:latin typeface="Cambria Math" panose="02040503050406030204" pitchFamily="18" charset="0"/>
                    <a:ea typeface="Cambria Math" panose="02040503050406030204" pitchFamily="18" charset="0"/>
                  </a:rPr>
                  <a:t>). For the special case where the interval is halved (h</a:t>
                </a:r>
                <a:r>
                  <a:rPr lang="en-US" sz="1400" baseline="-25000" dirty="0">
                    <a:solidFill>
                      <a:schemeClr val="bg1"/>
                    </a:solidFill>
                    <a:latin typeface="Cambria Math" panose="02040503050406030204" pitchFamily="18" charset="0"/>
                    <a:ea typeface="Cambria Math" panose="02040503050406030204" pitchFamily="18" charset="0"/>
                  </a:rPr>
                  <a:t>2</a:t>
                </a:r>
                <a:r>
                  <a:rPr lang="en-US" sz="1400" dirty="0">
                    <a:solidFill>
                      <a:schemeClr val="bg1"/>
                    </a:solidFill>
                    <a:latin typeface="Cambria Math" panose="02040503050406030204" pitchFamily="18" charset="0"/>
                    <a:ea typeface="Cambria Math" panose="02040503050406030204" pitchFamily="18" charset="0"/>
                  </a:rPr>
                  <a:t> = h</a:t>
                </a:r>
                <a:r>
                  <a:rPr lang="en-US" sz="1400" baseline="-25000" dirty="0">
                    <a:solidFill>
                      <a:schemeClr val="bg1"/>
                    </a:solidFill>
                    <a:latin typeface="Cambria Math" panose="02040503050406030204" pitchFamily="18" charset="0"/>
                    <a:ea typeface="Cambria Math" panose="02040503050406030204" pitchFamily="18" charset="0"/>
                  </a:rPr>
                  <a:t>1</a:t>
                </a:r>
                <a:r>
                  <a:rPr lang="en-US" sz="1400" dirty="0">
                    <a:solidFill>
                      <a:schemeClr val="bg1"/>
                    </a:solidFill>
                    <a:latin typeface="Cambria Math" panose="02040503050406030204" pitchFamily="18" charset="0"/>
                    <a:ea typeface="Cambria Math" panose="02040503050406030204" pitchFamily="18" charset="0"/>
                  </a:rPr>
                  <a:t>/2), this </a:t>
                </a:r>
                <a:r>
                  <a:rPr lang="en-US" sz="1400" dirty="0" smtClean="0">
                    <a:solidFill>
                      <a:schemeClr val="bg1"/>
                    </a:solidFill>
                    <a:latin typeface="Cambria Math" panose="02040503050406030204" pitchFamily="18" charset="0"/>
                    <a:ea typeface="Cambria Math" panose="02040503050406030204" pitchFamily="18" charset="0"/>
                  </a:rPr>
                  <a:t>equation</a:t>
                </a:r>
                <a:r>
                  <a:rPr lang="tr-TR" sz="1400" dirty="0" smtClean="0">
                    <a:solidFill>
                      <a:schemeClr val="bg1"/>
                    </a:solidFill>
                    <a:latin typeface="Cambria Math" panose="02040503050406030204" pitchFamily="18" charset="0"/>
                    <a:ea typeface="Cambria Math" panose="02040503050406030204" pitchFamily="18" charset="0"/>
                  </a:rPr>
                  <a:t> becomes</a:t>
                </a:r>
              </a:p>
              <a:p>
                <a:pPr algn="just"/>
                <a:endParaRPr lang="tr-TR" sz="1400" dirty="0">
                  <a:solidFill>
                    <a:schemeClr val="bg1"/>
                  </a:solidFill>
                  <a:latin typeface="Cambria Math" panose="02040503050406030204" pitchFamily="18" charset="0"/>
                  <a:ea typeface="Cambria Math" panose="02040503050406030204" pitchFamily="18" charset="0"/>
                </a:endParaRPr>
              </a:p>
              <a:p>
                <a:pPr algn="just"/>
                <a:endParaRPr lang="tr-TR" sz="1400" dirty="0" smtClean="0">
                  <a:solidFill>
                    <a:schemeClr val="bg1"/>
                  </a:solidFill>
                  <a:latin typeface="Cambria Math" panose="02040503050406030204" pitchFamily="18" charset="0"/>
                  <a:ea typeface="Cambria Math" panose="02040503050406030204" pitchFamily="18" charset="0"/>
                </a:endParaRPr>
              </a:p>
              <a:p>
                <a:pPr algn="just"/>
                <a:endParaRPr lang="tr-TR" sz="1400" dirty="0">
                  <a:solidFill>
                    <a:schemeClr val="bg1"/>
                  </a:solidFill>
                  <a:latin typeface="Cambria Math" panose="02040503050406030204" pitchFamily="18" charset="0"/>
                  <a:ea typeface="Cambria Math" panose="02040503050406030204" pitchFamily="18" charset="0"/>
                </a:endParaRPr>
              </a:p>
              <a:p>
                <a:pPr algn="just"/>
                <a:endParaRPr lang="tr-TR" sz="1400" dirty="0" smtClean="0">
                  <a:solidFill>
                    <a:schemeClr val="bg1"/>
                  </a:solidFill>
                  <a:latin typeface="Cambria Math" panose="02040503050406030204" pitchFamily="18" charset="0"/>
                  <a:ea typeface="Cambria Math" panose="02040503050406030204" pitchFamily="18" charset="0"/>
                </a:endParaRPr>
              </a:p>
              <a:p>
                <a:pPr algn="just"/>
                <a:endParaRPr lang="tr-TR" sz="1400" dirty="0">
                  <a:solidFill>
                    <a:schemeClr val="bg1"/>
                  </a:solidFill>
                  <a:latin typeface="Cambria Math" panose="02040503050406030204" pitchFamily="18" charset="0"/>
                  <a:ea typeface="Cambria Math" panose="020405030504060302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272372" y="214009"/>
                <a:ext cx="11566188" cy="6566156"/>
              </a:xfrm>
              <a:prstGeom prst="rect">
                <a:avLst/>
              </a:prstGeom>
              <a:blipFill>
                <a:blip r:embed="rId4"/>
                <a:stretch>
                  <a:fillRect l="-105" t="-93" r="-105"/>
                </a:stretch>
              </a:blipFill>
              <a:ln w="9525" cap="flat" cmpd="sng" algn="ctr">
                <a:solidFill>
                  <a:schemeClr val="dk1"/>
                </a:solidFill>
                <a:prstDash val="solid"/>
                <a:round/>
                <a:headEnd type="none" w="med" len="med"/>
                <a:tailEnd type="none" w="med" len="med"/>
              </a:ln>
            </p:spPr>
            <p:txBody>
              <a:bodyPr/>
              <a:lstStyle/>
              <a:p>
                <a:r>
                  <a:rPr lang="tr-TR">
                    <a:noFill/>
                  </a:rPr>
                  <a:t> </a:t>
                </a:r>
              </a:p>
            </p:txBody>
          </p:sp>
        </mc:Fallback>
      </mc:AlternateContent>
      <p:pic>
        <p:nvPicPr>
          <p:cNvPr id="13" name="Picture 12"/>
          <p:cNvPicPr>
            <a:picLocks noChangeAspect="1"/>
          </p:cNvPicPr>
          <p:nvPr/>
        </p:nvPicPr>
        <p:blipFill>
          <a:blip r:embed="rId5"/>
          <a:stretch>
            <a:fillRect/>
          </a:stretch>
        </p:blipFill>
        <p:spPr>
          <a:xfrm>
            <a:off x="5546433" y="600506"/>
            <a:ext cx="879748" cy="492336"/>
          </a:xfrm>
          <a:prstGeom prst="rect">
            <a:avLst/>
          </a:prstGeom>
        </p:spPr>
      </p:pic>
      <p:pic>
        <p:nvPicPr>
          <p:cNvPr id="14" name="Picture 13"/>
          <p:cNvPicPr>
            <a:picLocks noChangeAspect="1"/>
          </p:cNvPicPr>
          <p:nvPr/>
        </p:nvPicPr>
        <p:blipFill>
          <a:blip r:embed="rId6"/>
          <a:stretch>
            <a:fillRect/>
          </a:stretch>
        </p:blipFill>
        <p:spPr>
          <a:xfrm>
            <a:off x="5155250" y="1577384"/>
            <a:ext cx="1662114" cy="511420"/>
          </a:xfrm>
          <a:prstGeom prst="rect">
            <a:avLst/>
          </a:prstGeom>
        </p:spPr>
      </p:pic>
      <p:pic>
        <p:nvPicPr>
          <p:cNvPr id="15" name="Picture 14"/>
          <p:cNvPicPr>
            <a:picLocks noChangeAspect="1"/>
          </p:cNvPicPr>
          <p:nvPr/>
        </p:nvPicPr>
        <p:blipFill>
          <a:blip r:embed="rId7"/>
          <a:stretch>
            <a:fillRect/>
          </a:stretch>
        </p:blipFill>
        <p:spPr>
          <a:xfrm>
            <a:off x="4741676" y="2296299"/>
            <a:ext cx="2535778" cy="552348"/>
          </a:xfrm>
          <a:prstGeom prst="rect">
            <a:avLst/>
          </a:prstGeom>
        </p:spPr>
      </p:pic>
      <p:pic>
        <p:nvPicPr>
          <p:cNvPr id="16" name="Picture 15"/>
          <p:cNvPicPr>
            <a:picLocks noChangeAspect="1"/>
          </p:cNvPicPr>
          <p:nvPr/>
        </p:nvPicPr>
        <p:blipFill>
          <a:blip r:embed="rId8"/>
          <a:stretch>
            <a:fillRect/>
          </a:stretch>
        </p:blipFill>
        <p:spPr>
          <a:xfrm>
            <a:off x="5047540" y="2975392"/>
            <a:ext cx="1924050" cy="609600"/>
          </a:xfrm>
          <a:prstGeom prst="rect">
            <a:avLst/>
          </a:prstGeom>
        </p:spPr>
      </p:pic>
      <p:pic>
        <p:nvPicPr>
          <p:cNvPr id="17" name="Picture 16"/>
          <p:cNvPicPr>
            <a:picLocks noChangeAspect="1"/>
          </p:cNvPicPr>
          <p:nvPr/>
        </p:nvPicPr>
        <p:blipFill>
          <a:blip r:embed="rId9"/>
          <a:stretch>
            <a:fillRect/>
          </a:stretch>
        </p:blipFill>
        <p:spPr>
          <a:xfrm>
            <a:off x="5355376" y="3980594"/>
            <a:ext cx="1466850" cy="381000"/>
          </a:xfrm>
          <a:prstGeom prst="rect">
            <a:avLst/>
          </a:prstGeom>
        </p:spPr>
      </p:pic>
      <p:pic>
        <p:nvPicPr>
          <p:cNvPr id="18" name="Picture 17"/>
          <p:cNvPicPr>
            <a:picLocks noChangeAspect="1"/>
          </p:cNvPicPr>
          <p:nvPr/>
        </p:nvPicPr>
        <p:blipFill>
          <a:blip r:embed="rId10"/>
          <a:stretch>
            <a:fillRect/>
          </a:stretch>
        </p:blipFill>
        <p:spPr>
          <a:xfrm>
            <a:off x="4653466" y="4471446"/>
            <a:ext cx="3152775" cy="571500"/>
          </a:xfrm>
          <a:prstGeom prst="rect">
            <a:avLst/>
          </a:prstGeom>
        </p:spPr>
      </p:pic>
      <p:pic>
        <p:nvPicPr>
          <p:cNvPr id="19" name="Picture 18"/>
          <p:cNvPicPr>
            <a:picLocks noChangeAspect="1"/>
          </p:cNvPicPr>
          <p:nvPr/>
        </p:nvPicPr>
        <p:blipFill>
          <a:blip r:embed="rId11"/>
          <a:stretch>
            <a:fillRect/>
          </a:stretch>
        </p:blipFill>
        <p:spPr>
          <a:xfrm>
            <a:off x="5168751" y="5689791"/>
            <a:ext cx="2122204" cy="1090374"/>
          </a:xfrm>
          <a:prstGeom prst="rect">
            <a:avLst/>
          </a:prstGeom>
        </p:spPr>
      </p:pic>
    </p:spTree>
    <p:extLst>
      <p:ext uri="{BB962C8B-B14F-4D97-AF65-F5344CB8AC3E}">
        <p14:creationId xmlns:p14="http://schemas.microsoft.com/office/powerpoint/2010/main" val="911721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2">
                <a:shade val="45000"/>
                <a:satMod val="135000"/>
              </a:schemeClr>
              <a:prstClr val="white"/>
            </a:duotone>
            <a:extLst>
              <a:ext uri="{BEBA8EAE-BF5A-486C-A8C5-ECC9F3942E4B}">
                <a14:imgProps xmlns:a14="http://schemas.microsoft.com/office/drawing/2010/main">
                  <a14:imgLayer r:embed="rId3">
                    <a14:imgEffect>
                      <a14:artisticPaintStrokes trans="32000" intensity="2"/>
                    </a14:imgEffect>
                    <a14:imgEffect>
                      <a14:sharpenSoften amount="-3000"/>
                    </a14:imgEffect>
                    <a14:imgEffect>
                      <a14:colorTemperature colorTemp="11500"/>
                    </a14:imgEffect>
                    <a14:imgEffect>
                      <a14:saturation sat="231000"/>
                    </a14:imgEffect>
                    <a14:imgEffect>
                      <a14:brightnessContrast bright="16000" contrast="1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0740" y="321013"/>
            <a:ext cx="11391090" cy="6247864"/>
          </a:xfrm>
          <a:prstGeom prst="rect">
            <a:avLst/>
          </a:prstGeom>
          <a:noFill/>
        </p:spPr>
        <p:txBody>
          <a:bodyPr wrap="square" rtlCol="0">
            <a:spAutoFit/>
          </a:bodyPr>
          <a:lstStyle/>
          <a:p>
            <a:pPr algn="just"/>
            <a:r>
              <a:rPr lang="en-US" sz="1600" dirty="0">
                <a:solidFill>
                  <a:schemeClr val="bg1"/>
                </a:solidFill>
                <a:latin typeface="Cambria Math" panose="02040503050406030204" pitchFamily="18" charset="0"/>
                <a:ea typeface="Cambria Math" panose="02040503050406030204" pitchFamily="18" charset="0"/>
              </a:rPr>
              <a:t>Combines the composite trapezoidal Rule with Richardson extrapolation to improve the accuracy of </a:t>
            </a:r>
            <a:r>
              <a:rPr lang="en-US" sz="1600" dirty="0" smtClean="0">
                <a:solidFill>
                  <a:schemeClr val="bg1"/>
                </a:solidFill>
                <a:latin typeface="Cambria Math" panose="02040503050406030204" pitchFamily="18" charset="0"/>
                <a:ea typeface="Cambria Math" panose="02040503050406030204" pitchFamily="18" charset="0"/>
              </a:rPr>
              <a:t>integration</a:t>
            </a:r>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r>
              <a:rPr lang="tr-TR" sz="1600" dirty="0">
                <a:solidFill>
                  <a:schemeClr val="bg1"/>
                </a:solidFill>
                <a:latin typeface="Cambria Math" panose="02040503050406030204" pitchFamily="18" charset="0"/>
                <a:ea typeface="Cambria Math" panose="02040503050406030204" pitchFamily="18" charset="0"/>
              </a:rPr>
              <a:t>Error in the approximation</a:t>
            </a:r>
            <a:r>
              <a:rPr lang="tr-TR" sz="1600" dirty="0" smtClean="0">
                <a:solidFill>
                  <a:schemeClr val="bg1"/>
                </a:solidFill>
                <a:latin typeface="Cambria Math" panose="02040503050406030204" pitchFamily="18" charset="0"/>
                <a:ea typeface="Cambria Math" panose="02040503050406030204" pitchFamily="18" charset="0"/>
              </a:rPr>
              <a:t>:</a:t>
            </a: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r>
              <a:rPr lang="en-US" sz="1600" dirty="0">
                <a:solidFill>
                  <a:schemeClr val="bg1"/>
                </a:solidFill>
                <a:latin typeface="Cambria Math" panose="02040503050406030204" pitchFamily="18" charset="0"/>
                <a:ea typeface="Cambria Math" panose="02040503050406030204" pitchFamily="18" charset="0"/>
              </a:rPr>
              <a:t>The accuracy of an estimated integral can be improved by using Richardson extrapolation, in which two numerical estimates are combined to obtain a third, more accurate value</a:t>
            </a:r>
            <a:r>
              <a:rPr lang="en-US" sz="1600" dirty="0" smtClean="0">
                <a:solidFill>
                  <a:schemeClr val="bg1"/>
                </a:solidFill>
                <a:latin typeface="Cambria Math" panose="02040503050406030204" pitchFamily="18" charset="0"/>
                <a:ea typeface="Cambria Math" panose="02040503050406030204" pitchFamily="18" charset="0"/>
              </a:rPr>
              <a:t>.</a:t>
            </a:r>
            <a:endParaRPr lang="tr-TR" sz="1600" dirty="0" smtClean="0">
              <a:solidFill>
                <a:schemeClr val="bg1"/>
              </a:solidFill>
              <a:latin typeface="Cambria Math" panose="02040503050406030204" pitchFamily="18" charset="0"/>
              <a:ea typeface="Cambria Math" panose="02040503050406030204" pitchFamily="18" charset="0"/>
            </a:endParaRPr>
          </a:p>
          <a:p>
            <a:pPr algn="just"/>
            <a:r>
              <a:rPr lang="en-US" sz="1600" dirty="0">
                <a:solidFill>
                  <a:schemeClr val="bg1"/>
                </a:solidFill>
                <a:latin typeface="Cambria Math" panose="02040503050406030204" pitchFamily="18" charset="0"/>
                <a:ea typeface="Cambria Math" panose="02040503050406030204" pitchFamily="18" charset="0"/>
              </a:rPr>
              <a:t>Romberg Integration is an extrapolation formula of the Trapezoidal Rule for integration. It provides a better approximation of the integral by reducing the True Error</a:t>
            </a:r>
            <a:r>
              <a:rPr lang="en-US" sz="1600" dirty="0" smtClean="0">
                <a:solidFill>
                  <a:schemeClr val="bg1"/>
                </a:solidFill>
                <a:latin typeface="Cambria Math" panose="02040503050406030204" pitchFamily="18" charset="0"/>
                <a:ea typeface="Cambria Math" panose="02040503050406030204" pitchFamily="18" charset="0"/>
              </a:rPr>
              <a:t>.</a:t>
            </a:r>
            <a:endParaRPr lang="tr-TR" sz="1600" dirty="0" smtClean="0">
              <a:solidFill>
                <a:schemeClr val="bg1"/>
              </a:solidFill>
              <a:latin typeface="Cambria Math" panose="02040503050406030204" pitchFamily="18" charset="0"/>
              <a:ea typeface="Cambria Math" panose="02040503050406030204" pitchFamily="18" charset="0"/>
            </a:endParaRPr>
          </a:p>
          <a:p>
            <a:pPr algn="just"/>
            <a:r>
              <a:rPr lang="en-US" sz="1600" dirty="0">
                <a:solidFill>
                  <a:schemeClr val="bg1"/>
                </a:solidFill>
                <a:latin typeface="Cambria Math" panose="02040503050406030204" pitchFamily="18" charset="0"/>
                <a:ea typeface="Cambria Math" panose="02040503050406030204" pitchFamily="18" charset="0"/>
              </a:rPr>
              <a:t>The truncation error in a multi-segment Trapezoidal Rule with n segments for an </a:t>
            </a:r>
            <a:r>
              <a:rPr lang="en-US" sz="1600" dirty="0" smtClean="0">
                <a:solidFill>
                  <a:schemeClr val="bg1"/>
                </a:solidFill>
                <a:latin typeface="Cambria Math" panose="02040503050406030204" pitchFamily="18" charset="0"/>
                <a:ea typeface="Cambria Math" panose="02040503050406030204" pitchFamily="18" charset="0"/>
              </a:rPr>
              <a:t>integral</a:t>
            </a:r>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r>
              <a:rPr lang="tr-TR" sz="1600" dirty="0">
                <a:solidFill>
                  <a:schemeClr val="bg1"/>
                </a:solidFill>
                <a:latin typeface="Cambria Math" panose="02040503050406030204" pitchFamily="18" charset="0"/>
                <a:ea typeface="Cambria Math" panose="02040503050406030204" pitchFamily="18" charset="0"/>
              </a:rPr>
              <a:t>Is given </a:t>
            </a:r>
            <a:r>
              <a:rPr lang="tr-TR" sz="1600" dirty="0" smtClean="0">
                <a:solidFill>
                  <a:schemeClr val="bg1"/>
                </a:solidFill>
                <a:latin typeface="Cambria Math" panose="02040503050406030204" pitchFamily="18" charset="0"/>
                <a:ea typeface="Cambria Math" panose="02040503050406030204" pitchFamily="18" charset="0"/>
              </a:rPr>
              <a:t>by</a:t>
            </a: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r>
              <a:rPr lang="en-US" sz="1600" dirty="0">
                <a:solidFill>
                  <a:schemeClr val="bg1"/>
                </a:solidFill>
                <a:latin typeface="Cambria Math" panose="02040503050406030204" pitchFamily="18" charset="0"/>
                <a:ea typeface="Cambria Math" panose="02040503050406030204" pitchFamily="18" charset="0"/>
              </a:rPr>
              <a:t>If </a:t>
            </a:r>
            <a:r>
              <a:rPr lang="tr-TR" sz="1600" dirty="0" smtClean="0">
                <a:solidFill>
                  <a:schemeClr val="bg1"/>
                </a:solidFill>
                <a:latin typeface="Cambria Math" panose="02040503050406030204" pitchFamily="18" charset="0"/>
                <a:ea typeface="Cambria Math" panose="02040503050406030204" pitchFamily="18" charset="0"/>
              </a:rPr>
              <a:t>I</a:t>
            </a:r>
            <a:r>
              <a:rPr lang="tr-TR" sz="1600" baseline="-25000" dirty="0" smtClean="0">
                <a:solidFill>
                  <a:schemeClr val="bg1"/>
                </a:solidFill>
                <a:latin typeface="Cambria Math" panose="02040503050406030204" pitchFamily="18" charset="0"/>
                <a:ea typeface="Cambria Math" panose="02040503050406030204" pitchFamily="18" charset="0"/>
              </a:rPr>
              <a:t>1</a:t>
            </a:r>
            <a:r>
              <a:rPr lang="tr-TR" sz="1600" dirty="0" smtClean="0">
                <a:solidFill>
                  <a:schemeClr val="bg1"/>
                </a:solidFill>
                <a:latin typeface="Cambria Math" panose="02040503050406030204" pitchFamily="18" charset="0"/>
                <a:ea typeface="Cambria Math" panose="02040503050406030204" pitchFamily="18" charset="0"/>
              </a:rPr>
              <a:t>(h</a:t>
            </a:r>
            <a:r>
              <a:rPr lang="tr-TR" sz="1600" baseline="-25000" dirty="0" smtClean="0">
                <a:solidFill>
                  <a:schemeClr val="bg1"/>
                </a:solidFill>
                <a:latin typeface="Cambria Math" panose="02040503050406030204" pitchFamily="18" charset="0"/>
                <a:ea typeface="Cambria Math" panose="02040503050406030204" pitchFamily="18" charset="0"/>
              </a:rPr>
              <a:t>1</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is </a:t>
            </a:r>
            <a:r>
              <a:rPr lang="en-US" sz="1600" dirty="0">
                <a:solidFill>
                  <a:schemeClr val="bg1"/>
                </a:solidFill>
                <a:latin typeface="Cambria Math" panose="02040503050406030204" pitchFamily="18" charset="0"/>
                <a:ea typeface="Cambria Math" panose="02040503050406030204" pitchFamily="18" charset="0"/>
              </a:rPr>
              <a:t>the approximate value of the integral from trapezoidal rule, and </a:t>
            </a:r>
            <a:r>
              <a:rPr lang="tr-TR" sz="1600" dirty="0" smtClean="0">
                <a:solidFill>
                  <a:schemeClr val="bg1"/>
                </a:solidFill>
                <a:latin typeface="Cambria Math" panose="02040503050406030204" pitchFamily="18" charset="0"/>
                <a:ea typeface="Cambria Math" panose="02040503050406030204" pitchFamily="18" charset="0"/>
              </a:rPr>
              <a:t>E</a:t>
            </a:r>
            <a:r>
              <a:rPr lang="tr-TR" sz="1600" baseline="-25000" dirty="0" smtClean="0">
                <a:solidFill>
                  <a:schemeClr val="bg1"/>
                </a:solidFill>
                <a:latin typeface="Cambria Math" panose="02040503050406030204" pitchFamily="18" charset="0"/>
                <a:ea typeface="Cambria Math" panose="02040503050406030204" pitchFamily="18" charset="0"/>
              </a:rPr>
              <a:t>1</a:t>
            </a:r>
            <a:r>
              <a:rPr lang="tr-TR" sz="1600" dirty="0" smtClean="0">
                <a:solidFill>
                  <a:schemeClr val="bg1"/>
                </a:solidFill>
                <a:latin typeface="Cambria Math" panose="02040503050406030204" pitchFamily="18" charset="0"/>
                <a:ea typeface="Cambria Math" panose="02040503050406030204" pitchFamily="18" charset="0"/>
              </a:rPr>
              <a:t>(h</a:t>
            </a:r>
            <a:r>
              <a:rPr lang="tr-TR" sz="1600" baseline="-25000" dirty="0" smtClean="0">
                <a:solidFill>
                  <a:schemeClr val="bg1"/>
                </a:solidFill>
                <a:latin typeface="Cambria Math" panose="02040503050406030204" pitchFamily="18" charset="0"/>
                <a:ea typeface="Cambria Math" panose="02040503050406030204" pitchFamily="18" charset="0"/>
              </a:rPr>
              <a:t>1</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is </a:t>
            </a:r>
            <a:r>
              <a:rPr lang="en-US" sz="1600" dirty="0">
                <a:solidFill>
                  <a:schemeClr val="bg1"/>
                </a:solidFill>
                <a:latin typeface="Cambria Math" panose="02040503050406030204" pitchFamily="18" charset="0"/>
                <a:ea typeface="Cambria Math" panose="02040503050406030204" pitchFamily="18" charset="0"/>
              </a:rPr>
              <a:t>the truncation error with a step </a:t>
            </a:r>
            <a:r>
              <a:rPr lang="en-US" sz="1600" dirty="0" err="1" smtClean="0">
                <a:solidFill>
                  <a:schemeClr val="bg1"/>
                </a:solidFill>
                <a:latin typeface="Cambria Math" panose="02040503050406030204" pitchFamily="18" charset="0"/>
                <a:ea typeface="Cambria Math" panose="02040503050406030204" pitchFamily="18" charset="0"/>
              </a:rPr>
              <a:t>si</a:t>
            </a:r>
            <a:r>
              <a:rPr lang="tr-TR" sz="1600" dirty="0" smtClean="0">
                <a:solidFill>
                  <a:schemeClr val="bg1"/>
                </a:solidFill>
                <a:latin typeface="Cambria Math" panose="02040503050406030204" pitchFamily="18" charset="0"/>
                <a:ea typeface="Cambria Math" panose="02040503050406030204" pitchFamily="18" charset="0"/>
              </a:rPr>
              <a:t>z</a:t>
            </a:r>
            <a:r>
              <a:rPr lang="en-US" sz="1600" dirty="0" smtClean="0">
                <a:solidFill>
                  <a:schemeClr val="bg1"/>
                </a:solidFill>
                <a:latin typeface="Cambria Math" panose="02040503050406030204" pitchFamily="18" charset="0"/>
                <a:ea typeface="Cambria Math" panose="02040503050406030204" pitchFamily="18" charset="0"/>
              </a:rPr>
              <a:t>e </a:t>
            </a:r>
            <a:r>
              <a:rPr lang="en-US" sz="1600" dirty="0">
                <a:solidFill>
                  <a:schemeClr val="bg1"/>
                </a:solidFill>
                <a:latin typeface="Cambria Math" panose="02040503050406030204" pitchFamily="18" charset="0"/>
                <a:ea typeface="Cambria Math" panose="02040503050406030204" pitchFamily="18" charset="0"/>
              </a:rPr>
              <a:t>h</a:t>
            </a:r>
            <a:r>
              <a:rPr lang="en-US" sz="1600" baseline="-25000" dirty="0">
                <a:solidFill>
                  <a:schemeClr val="bg1"/>
                </a:solidFill>
                <a:latin typeface="Cambria Math" panose="02040503050406030204" pitchFamily="18" charset="0"/>
                <a:ea typeface="Cambria Math" panose="02040503050406030204" pitchFamily="18" charset="0"/>
              </a:rPr>
              <a:t>1</a:t>
            </a:r>
            <a:r>
              <a:rPr lang="en-US" sz="1600" dirty="0">
                <a:solidFill>
                  <a:schemeClr val="bg1"/>
                </a:solidFill>
                <a:latin typeface="Cambria Math" panose="02040503050406030204" pitchFamily="18" charset="0"/>
                <a:ea typeface="Cambria Math" panose="02040503050406030204" pitchFamily="18" charset="0"/>
              </a:rPr>
              <a:t> we can write </a:t>
            </a:r>
            <a:r>
              <a:rPr lang="en-US" sz="1600" dirty="0" smtClean="0">
                <a:solidFill>
                  <a:schemeClr val="bg1"/>
                </a:solidFill>
                <a:latin typeface="Cambria Math" panose="02040503050406030204" pitchFamily="18" charset="0"/>
                <a:ea typeface="Cambria Math" panose="02040503050406030204" pitchFamily="18" charset="0"/>
              </a:rPr>
              <a:t>the</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following</a:t>
            </a:r>
            <a:endParaRPr lang="tr-TR" sz="1600" dirty="0" smtClean="0">
              <a:solidFill>
                <a:schemeClr val="bg1"/>
              </a:solidFill>
              <a:latin typeface="Cambria Math" panose="02040503050406030204" pitchFamily="18" charset="0"/>
              <a:ea typeface="Cambria Math" panose="02040503050406030204" pitchFamily="18" charset="0"/>
            </a:endParaRPr>
          </a:p>
          <a:p>
            <a:pPr algn="just"/>
            <a:r>
              <a:rPr lang="tr-TR" sz="1600" dirty="0" smtClean="0">
                <a:solidFill>
                  <a:schemeClr val="bg1"/>
                </a:solidFill>
                <a:latin typeface="Cambria Math" panose="02040503050406030204" pitchFamily="18" charset="0"/>
                <a:ea typeface="Cambria Math" panose="02040503050406030204" pitchFamily="18" charset="0"/>
              </a:rPr>
              <a:t>											(i)</a:t>
            </a: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r>
              <a:rPr lang="en-US" sz="1600" dirty="0">
                <a:solidFill>
                  <a:schemeClr val="bg1"/>
                </a:solidFill>
                <a:latin typeface="Cambria Math" panose="02040503050406030204" pitchFamily="18" charset="0"/>
                <a:ea typeface="Cambria Math" panose="02040503050406030204" pitchFamily="18" charset="0"/>
              </a:rPr>
              <a:t>Similarly if we take another step h</a:t>
            </a:r>
            <a:r>
              <a:rPr lang="en-US" sz="1600" baseline="-25000" dirty="0">
                <a:solidFill>
                  <a:schemeClr val="bg1"/>
                </a:solidFill>
                <a:latin typeface="Cambria Math" panose="02040503050406030204" pitchFamily="18" charset="0"/>
                <a:ea typeface="Cambria Math" panose="02040503050406030204" pitchFamily="18" charset="0"/>
              </a:rPr>
              <a:t>2</a:t>
            </a:r>
            <a:r>
              <a:rPr lang="en-US" sz="1600" dirty="0">
                <a:solidFill>
                  <a:schemeClr val="bg1"/>
                </a:solidFill>
                <a:latin typeface="Cambria Math" panose="02040503050406030204" pitchFamily="18" charset="0"/>
                <a:ea typeface="Cambria Math" panose="02040503050406030204" pitchFamily="18" charset="0"/>
              </a:rPr>
              <a:t> we can write</a:t>
            </a:r>
            <a:r>
              <a:rPr lang="en-US" sz="1600" dirty="0" smtClean="0">
                <a:solidFill>
                  <a:schemeClr val="bg1"/>
                </a:solidFill>
                <a:latin typeface="Cambria Math" panose="02040503050406030204" pitchFamily="18" charset="0"/>
                <a:ea typeface="Cambria Math" panose="02040503050406030204" pitchFamily="18" charset="0"/>
              </a:rPr>
              <a:t>:</a:t>
            </a:r>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r>
              <a:rPr lang="tr-TR" sz="1600" dirty="0" smtClean="0">
                <a:solidFill>
                  <a:schemeClr val="bg1"/>
                </a:solidFill>
                <a:latin typeface="Cambria Math" panose="02040503050406030204" pitchFamily="18" charset="0"/>
                <a:ea typeface="Cambria Math" panose="02040503050406030204" pitchFamily="18" charset="0"/>
              </a:rPr>
              <a:t>											(ii)</a:t>
            </a:r>
            <a:endParaRPr lang="tr-TR" sz="1600" dirty="0">
              <a:solidFill>
                <a:schemeClr val="bg1"/>
              </a:solidFill>
              <a:latin typeface="Cambria Math" panose="02040503050406030204" pitchFamily="18" charset="0"/>
              <a:ea typeface="Cambria Math" panose="02040503050406030204" pitchFamily="18" charset="0"/>
            </a:endParaRPr>
          </a:p>
        </p:txBody>
      </p:sp>
      <p:pic>
        <p:nvPicPr>
          <p:cNvPr id="8" name="Picture 7"/>
          <p:cNvPicPr>
            <a:picLocks noChangeAspect="1"/>
          </p:cNvPicPr>
          <p:nvPr/>
        </p:nvPicPr>
        <p:blipFill>
          <a:blip r:embed="rId4"/>
          <a:stretch>
            <a:fillRect/>
          </a:stretch>
        </p:blipFill>
        <p:spPr>
          <a:xfrm>
            <a:off x="5456811" y="659567"/>
            <a:ext cx="1138947" cy="553655"/>
          </a:xfrm>
          <a:prstGeom prst="rect">
            <a:avLst/>
          </a:prstGeom>
        </p:spPr>
      </p:pic>
      <p:pic>
        <p:nvPicPr>
          <p:cNvPr id="9" name="Picture 8"/>
          <p:cNvPicPr>
            <a:picLocks noChangeAspect="1"/>
          </p:cNvPicPr>
          <p:nvPr/>
        </p:nvPicPr>
        <p:blipFill>
          <a:blip r:embed="rId5"/>
          <a:stretch>
            <a:fillRect/>
          </a:stretch>
        </p:blipFill>
        <p:spPr>
          <a:xfrm>
            <a:off x="4922397" y="1405619"/>
            <a:ext cx="2207773" cy="331166"/>
          </a:xfrm>
          <a:prstGeom prst="rect">
            <a:avLst/>
          </a:prstGeom>
        </p:spPr>
      </p:pic>
      <p:pic>
        <p:nvPicPr>
          <p:cNvPr id="10" name="Picture 9"/>
          <p:cNvPicPr>
            <a:picLocks noChangeAspect="1"/>
          </p:cNvPicPr>
          <p:nvPr/>
        </p:nvPicPr>
        <p:blipFill>
          <a:blip r:embed="rId6"/>
          <a:stretch>
            <a:fillRect/>
          </a:stretch>
        </p:blipFill>
        <p:spPr>
          <a:xfrm>
            <a:off x="5461168" y="3152557"/>
            <a:ext cx="1134590" cy="575361"/>
          </a:xfrm>
          <a:prstGeom prst="rect">
            <a:avLst/>
          </a:prstGeom>
        </p:spPr>
      </p:pic>
      <p:pic>
        <p:nvPicPr>
          <p:cNvPr id="11" name="Picture 10"/>
          <p:cNvPicPr>
            <a:picLocks noChangeAspect="1"/>
          </p:cNvPicPr>
          <p:nvPr/>
        </p:nvPicPr>
        <p:blipFill>
          <a:blip r:embed="rId7"/>
          <a:stretch>
            <a:fillRect/>
          </a:stretch>
        </p:blipFill>
        <p:spPr>
          <a:xfrm>
            <a:off x="5343117" y="3832890"/>
            <a:ext cx="1366331" cy="400988"/>
          </a:xfrm>
          <a:prstGeom prst="rect">
            <a:avLst/>
          </a:prstGeom>
        </p:spPr>
      </p:pic>
      <p:pic>
        <p:nvPicPr>
          <p:cNvPr id="12" name="Picture 11"/>
          <p:cNvPicPr>
            <a:picLocks noChangeAspect="1"/>
          </p:cNvPicPr>
          <p:nvPr/>
        </p:nvPicPr>
        <p:blipFill>
          <a:blip r:embed="rId8"/>
          <a:stretch>
            <a:fillRect/>
          </a:stretch>
        </p:blipFill>
        <p:spPr>
          <a:xfrm>
            <a:off x="4449640" y="4699019"/>
            <a:ext cx="3115127" cy="889342"/>
          </a:xfrm>
          <a:prstGeom prst="rect">
            <a:avLst/>
          </a:prstGeom>
        </p:spPr>
      </p:pic>
      <p:pic>
        <p:nvPicPr>
          <p:cNvPr id="13" name="Picture 12"/>
          <p:cNvPicPr>
            <a:picLocks noChangeAspect="1"/>
          </p:cNvPicPr>
          <p:nvPr/>
        </p:nvPicPr>
        <p:blipFill>
          <a:blip r:embed="rId9"/>
          <a:stretch>
            <a:fillRect/>
          </a:stretch>
        </p:blipFill>
        <p:spPr>
          <a:xfrm>
            <a:off x="4537059" y="6241433"/>
            <a:ext cx="2940287" cy="321521"/>
          </a:xfrm>
          <a:prstGeom prst="rect">
            <a:avLst/>
          </a:prstGeom>
        </p:spPr>
      </p:pic>
    </p:spTree>
    <p:extLst>
      <p:ext uri="{BB962C8B-B14F-4D97-AF65-F5344CB8AC3E}">
        <p14:creationId xmlns:p14="http://schemas.microsoft.com/office/powerpoint/2010/main" val="3119427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2">
                <a:shade val="45000"/>
                <a:satMod val="135000"/>
              </a:schemeClr>
              <a:prstClr val="white"/>
            </a:duotone>
            <a:extLst>
              <a:ext uri="{BEBA8EAE-BF5A-486C-A8C5-ECC9F3942E4B}">
                <a14:imgProps xmlns:a14="http://schemas.microsoft.com/office/drawing/2010/main">
                  <a14:imgLayer r:embed="rId3">
                    <a14:imgEffect>
                      <a14:artisticPaintStrokes trans="32000" intensity="2"/>
                    </a14:imgEffect>
                    <a14:imgEffect>
                      <a14:sharpenSoften amount="-3000"/>
                    </a14:imgEffect>
                    <a14:imgEffect>
                      <a14:colorTemperature colorTemp="11500"/>
                    </a14:imgEffect>
                    <a14:imgEffect>
                      <a14:saturation sat="231000"/>
                    </a14:imgEffect>
                    <a14:imgEffect>
                      <a14:brightnessContrast bright="16000" contrast="1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50193" y="924127"/>
            <a:ext cx="11527277" cy="5016758"/>
          </a:xfrm>
          <a:prstGeom prst="rect">
            <a:avLst/>
          </a:prstGeom>
          <a:noFill/>
        </p:spPr>
        <p:txBody>
          <a:bodyPr wrap="square" rtlCol="0">
            <a:spAutoFit/>
          </a:bodyPr>
          <a:lstStyle/>
          <a:p>
            <a:r>
              <a:rPr lang="en-US" sz="1600" dirty="0">
                <a:solidFill>
                  <a:schemeClr val="bg1"/>
                </a:solidFill>
                <a:latin typeface="Cambria Math" panose="02040503050406030204" pitchFamily="18" charset="0"/>
                <a:ea typeface="Cambria Math" panose="02040503050406030204" pitchFamily="18" charset="0"/>
              </a:rPr>
              <a:t>Combining (</a:t>
            </a:r>
            <a:r>
              <a:rPr lang="en-US" sz="1600" dirty="0" err="1">
                <a:solidFill>
                  <a:schemeClr val="bg1"/>
                </a:solidFill>
                <a:latin typeface="Cambria Math" panose="02040503050406030204" pitchFamily="18" charset="0"/>
                <a:ea typeface="Cambria Math" panose="02040503050406030204" pitchFamily="18" charset="0"/>
              </a:rPr>
              <a:t>i</a:t>
            </a:r>
            <a:r>
              <a:rPr lang="en-US" sz="1600" dirty="0">
                <a:solidFill>
                  <a:schemeClr val="bg1"/>
                </a:solidFill>
                <a:latin typeface="Cambria Math" panose="02040503050406030204" pitchFamily="18" charset="0"/>
                <a:ea typeface="Cambria Math" panose="02040503050406030204" pitchFamily="18" charset="0"/>
              </a:rPr>
              <a:t>) and (ii) we can solve for </a:t>
            </a:r>
            <a:r>
              <a:rPr lang="en-US" sz="1600" dirty="0" smtClean="0">
                <a:solidFill>
                  <a:schemeClr val="bg1"/>
                </a:solidFill>
                <a:latin typeface="Cambria Math" panose="02040503050406030204" pitchFamily="18" charset="0"/>
                <a:ea typeface="Cambria Math" panose="02040503050406030204" pitchFamily="18" charset="0"/>
              </a:rPr>
              <a:t>c</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r>
              <a:rPr lang="tr-TR" sz="1600" dirty="0" smtClean="0">
                <a:solidFill>
                  <a:schemeClr val="bg1"/>
                </a:solidFill>
                <a:latin typeface="Cambria Math" panose="02040503050406030204" pitchFamily="18" charset="0"/>
                <a:ea typeface="Cambria Math" panose="02040503050406030204" pitchFamily="18" charset="0"/>
              </a:rPr>
              <a:t>										(iii)</a:t>
            </a:r>
          </a:p>
          <a:p>
            <a:endParaRPr lang="tr-TR" sz="1600" dirty="0">
              <a:solidFill>
                <a:schemeClr val="bg1"/>
              </a:solidFill>
              <a:latin typeface="Cambria Math" panose="02040503050406030204" pitchFamily="18" charset="0"/>
              <a:ea typeface="Cambria Math" panose="02040503050406030204" pitchFamily="18" charset="0"/>
            </a:endParaRPr>
          </a:p>
          <a:p>
            <a:r>
              <a:rPr lang="en-US" sz="1600" dirty="0">
                <a:solidFill>
                  <a:schemeClr val="bg1"/>
                </a:solidFill>
                <a:latin typeface="Cambria Math" panose="02040503050406030204" pitchFamily="18" charset="0"/>
                <a:ea typeface="Cambria Math" panose="02040503050406030204" pitchFamily="18" charset="0"/>
              </a:rPr>
              <a:t>Substituting (iii) into (ii) we obtain an improved estimate of the integral as</a:t>
            </a:r>
            <a:r>
              <a:rPr lang="en-US" sz="1600" dirty="0" smtClean="0">
                <a:solidFill>
                  <a:schemeClr val="bg1"/>
                </a:solidFill>
                <a:latin typeface="Cambria Math" panose="02040503050406030204" pitchFamily="18" charset="0"/>
                <a:ea typeface="Cambria Math" panose="02040503050406030204" pitchFamily="18" charset="0"/>
              </a:rPr>
              <a:t>:</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r>
              <a:rPr lang="tr-TR" sz="1600" dirty="0" smtClean="0">
                <a:solidFill>
                  <a:schemeClr val="bg1"/>
                </a:solidFill>
                <a:latin typeface="Cambria Math" panose="02040503050406030204" pitchFamily="18" charset="0"/>
                <a:ea typeface="Cambria Math" panose="02040503050406030204" pitchFamily="18" charset="0"/>
              </a:rPr>
              <a:t>										(iv)</a:t>
            </a: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r>
              <a:rPr lang="en-US" sz="1600" dirty="0">
                <a:solidFill>
                  <a:schemeClr val="bg1"/>
                </a:solidFill>
                <a:latin typeface="Cambria Math" panose="02040503050406030204" pitchFamily="18" charset="0"/>
                <a:ea typeface="Cambria Math" panose="02040503050406030204" pitchFamily="18" charset="0"/>
              </a:rPr>
              <a:t>Can be shown that the error of this estimate is </a:t>
            </a:r>
            <a:r>
              <a:rPr lang="en-US" sz="1600" dirty="0" smtClean="0">
                <a:solidFill>
                  <a:schemeClr val="bg1"/>
                </a:solidFill>
                <a:latin typeface="Cambria Math" panose="02040503050406030204" pitchFamily="18" charset="0"/>
                <a:ea typeface="Cambria Math" panose="02040503050406030204" pitchFamily="18" charset="0"/>
              </a:rPr>
              <a:t>now</a:t>
            </a:r>
            <a:r>
              <a:rPr lang="tr-TR" sz="1600" dirty="0">
                <a:solidFill>
                  <a:schemeClr val="bg1"/>
                </a:solidFill>
                <a:latin typeface="Cambria Math" panose="02040503050406030204" pitchFamily="18" charset="0"/>
                <a:ea typeface="Cambria Math" panose="02040503050406030204" pitchFamily="18" charset="0"/>
              </a:rPr>
              <a:t> </a:t>
            </a:r>
            <a:r>
              <a:rPr lang="tr-TR" sz="1600" dirty="0" smtClean="0">
                <a:solidFill>
                  <a:schemeClr val="bg1"/>
                </a:solidFill>
                <a:latin typeface="Cambria Math" panose="02040503050406030204" pitchFamily="18" charset="0"/>
                <a:ea typeface="Cambria Math" panose="02040503050406030204" pitchFamily="18" charset="0"/>
              </a:rPr>
              <a:t>O(h</a:t>
            </a:r>
            <a:r>
              <a:rPr lang="tr-TR" sz="1600" baseline="30000" dirty="0" smtClean="0">
                <a:solidFill>
                  <a:schemeClr val="bg1"/>
                </a:solidFill>
                <a:latin typeface="Cambria Math" panose="02040503050406030204" pitchFamily="18" charset="0"/>
                <a:ea typeface="Cambria Math" panose="02040503050406030204" pitchFamily="18" charset="0"/>
              </a:rPr>
              <a:t>4</a:t>
            </a:r>
            <a:r>
              <a:rPr lang="tr-TR" sz="1600" dirty="0" smtClean="0">
                <a:solidFill>
                  <a:schemeClr val="bg1"/>
                </a:solidFill>
                <a:latin typeface="Cambria Math" panose="02040503050406030204" pitchFamily="18" charset="0"/>
                <a:ea typeface="Cambria Math" panose="02040503050406030204" pitchFamily="18" charset="0"/>
              </a:rPr>
              <a:t>) compared </a:t>
            </a:r>
            <a:r>
              <a:rPr lang="tr-TR" sz="1600" dirty="0" smtClean="0">
                <a:solidFill>
                  <a:schemeClr val="bg1"/>
                </a:solidFill>
                <a:latin typeface="Cambria Math" panose="02040503050406030204" pitchFamily="18" charset="0"/>
                <a:ea typeface="Cambria Math" panose="02040503050406030204" pitchFamily="18" charset="0"/>
              </a:rPr>
              <a:t>to O(h</a:t>
            </a:r>
            <a:r>
              <a:rPr lang="tr-TR" sz="1600" baseline="30000" dirty="0" smtClean="0">
                <a:solidFill>
                  <a:schemeClr val="bg1"/>
                </a:solidFill>
                <a:latin typeface="Cambria Math" panose="02040503050406030204" pitchFamily="18" charset="0"/>
                <a:ea typeface="Cambria Math" panose="02040503050406030204" pitchFamily="18" charset="0"/>
              </a:rPr>
              <a:t>2</a:t>
            </a:r>
            <a:r>
              <a:rPr lang="tr-TR" sz="1600" dirty="0">
                <a:solidFill>
                  <a:schemeClr val="bg1"/>
                </a:solidFill>
                <a:latin typeface="Cambria Math" panose="02040503050406030204" pitchFamily="18" charset="0"/>
                <a:ea typeface="Cambria Math" panose="02040503050406030204" pitchFamily="18" charset="0"/>
              </a:rPr>
              <a:t>) for regular trapezoidal rule</a:t>
            </a:r>
            <a:r>
              <a:rPr lang="tr-TR" sz="1600" dirty="0" smtClean="0">
                <a:solidFill>
                  <a:schemeClr val="bg1"/>
                </a:solidFill>
                <a:latin typeface="Cambria Math" panose="02040503050406030204" pitchFamily="18" charset="0"/>
                <a:ea typeface="Cambria Math" panose="02040503050406030204" pitchFamily="18" charset="0"/>
              </a:rPr>
              <a:t>.</a:t>
            </a:r>
          </a:p>
          <a:p>
            <a:r>
              <a:rPr lang="en-US" sz="1600" dirty="0">
                <a:solidFill>
                  <a:schemeClr val="bg1"/>
                </a:solidFill>
                <a:latin typeface="Cambria Math" panose="02040503050406030204" pitchFamily="18" charset="0"/>
                <a:ea typeface="Cambria Math" panose="02040503050406030204" pitchFamily="18" charset="0"/>
              </a:rPr>
              <a:t>For the special case where the interval is halved, </a:t>
            </a:r>
            <a:r>
              <a:rPr lang="en-US" sz="1600" dirty="0" smtClean="0">
                <a:solidFill>
                  <a:schemeClr val="bg1"/>
                </a:solidFill>
                <a:latin typeface="Cambria Math" panose="02040503050406030204" pitchFamily="18" charset="0"/>
                <a:ea typeface="Cambria Math" panose="02040503050406030204" pitchFamily="18" charset="0"/>
              </a:rPr>
              <a:t>h</a:t>
            </a:r>
            <a:r>
              <a:rPr lang="en-US" sz="1600" baseline="-25000" dirty="0" smtClean="0">
                <a:solidFill>
                  <a:schemeClr val="bg1"/>
                </a:solidFill>
                <a:latin typeface="Cambria Math" panose="02040503050406030204" pitchFamily="18" charset="0"/>
                <a:ea typeface="Cambria Math" panose="02040503050406030204" pitchFamily="18" charset="0"/>
              </a:rPr>
              <a:t>2</a:t>
            </a:r>
            <a:r>
              <a:rPr lang="en-US" sz="1600" dirty="0" smtClean="0">
                <a:solidFill>
                  <a:schemeClr val="bg1"/>
                </a:solidFill>
                <a:latin typeface="Cambria Math" panose="02040503050406030204" pitchFamily="18" charset="0"/>
                <a:ea typeface="Cambria Math" panose="02040503050406030204" pitchFamily="18" charset="0"/>
              </a:rPr>
              <a:t>=h</a:t>
            </a:r>
            <a:r>
              <a:rPr lang="en-US" sz="1600" baseline="-25000" dirty="0" smtClean="0">
                <a:solidFill>
                  <a:schemeClr val="bg1"/>
                </a:solidFill>
                <a:latin typeface="Cambria Math" panose="02040503050406030204" pitchFamily="18" charset="0"/>
                <a:ea typeface="Cambria Math" panose="02040503050406030204" pitchFamily="18" charset="0"/>
              </a:rPr>
              <a:t>1</a:t>
            </a:r>
            <a:r>
              <a:rPr lang="en-US" sz="1600" dirty="0" smtClean="0">
                <a:solidFill>
                  <a:schemeClr val="bg1"/>
                </a:solidFill>
                <a:latin typeface="Cambria Math" panose="02040503050406030204" pitchFamily="18" charset="0"/>
                <a:ea typeface="Cambria Math" panose="02040503050406030204" pitchFamily="18" charset="0"/>
              </a:rPr>
              <a:t>/2</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r>
              <a:rPr lang="tr-TR" sz="1600" dirty="0" smtClean="0">
                <a:solidFill>
                  <a:schemeClr val="bg1"/>
                </a:solidFill>
                <a:latin typeface="Cambria Math" panose="02040503050406030204" pitchFamily="18" charset="0"/>
                <a:ea typeface="Cambria Math" panose="02040503050406030204" pitchFamily="18" charset="0"/>
              </a:rPr>
              <a:t>										(v)</a:t>
            </a: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pPr algn="just"/>
            <a:r>
              <a:rPr lang="en-US" sz="1600" dirty="0">
                <a:solidFill>
                  <a:schemeClr val="bg1"/>
                </a:solidFill>
                <a:latin typeface="Cambria Math" panose="02040503050406030204" pitchFamily="18" charset="0"/>
                <a:ea typeface="Cambria Math" panose="02040503050406030204" pitchFamily="18" charset="0"/>
              </a:rPr>
              <a:t>Each successive application of the Richardson extrapolation to Trapezoidal Rule eliminates the leading terms in the error estimate</a:t>
            </a:r>
            <a:r>
              <a:rPr lang="en-US" sz="1600" dirty="0" smtClean="0">
                <a:solidFill>
                  <a:schemeClr val="bg1"/>
                </a:solidFill>
                <a:latin typeface="Cambria Math" panose="02040503050406030204" pitchFamily="18" charset="0"/>
                <a:ea typeface="Cambria Math" panose="02040503050406030204" pitchFamily="18" charset="0"/>
              </a:rPr>
              <a:t>.</a:t>
            </a:r>
            <a:endParaRPr lang="tr-TR" sz="1600" dirty="0" smtClean="0">
              <a:solidFill>
                <a:schemeClr val="bg1"/>
              </a:solidFill>
              <a:latin typeface="Cambria Math" panose="02040503050406030204" pitchFamily="18" charset="0"/>
              <a:ea typeface="Cambria Math" panose="02040503050406030204" pitchFamily="18" charset="0"/>
            </a:endParaRPr>
          </a:p>
          <a:p>
            <a:pPr algn="just"/>
            <a:r>
              <a:rPr lang="en-US" sz="1600" dirty="0">
                <a:solidFill>
                  <a:schemeClr val="bg1"/>
                </a:solidFill>
                <a:latin typeface="Cambria Math" panose="02040503050406030204" pitchFamily="18" charset="0"/>
                <a:ea typeface="Cambria Math" panose="02040503050406030204" pitchFamily="18" charset="0"/>
              </a:rPr>
              <a:t>Thus, if the first application of Richardson produces an error of </a:t>
            </a:r>
            <a:r>
              <a:rPr lang="en-US" sz="1600" dirty="0" smtClean="0">
                <a:solidFill>
                  <a:schemeClr val="bg1"/>
                </a:solidFill>
                <a:latin typeface="Cambria Math" panose="02040503050406030204" pitchFamily="18" charset="0"/>
                <a:ea typeface="Cambria Math" panose="02040503050406030204" pitchFamily="18" charset="0"/>
              </a:rPr>
              <a:t>order</a:t>
            </a:r>
            <a:r>
              <a:rPr lang="tr-TR" sz="1600" dirty="0" smtClean="0">
                <a:solidFill>
                  <a:schemeClr val="bg1"/>
                </a:solidFill>
                <a:latin typeface="Cambria Math" panose="02040503050406030204" pitchFamily="18" charset="0"/>
                <a:ea typeface="Cambria Math" panose="02040503050406030204" pitchFamily="18" charset="0"/>
              </a:rPr>
              <a:t> O(h</a:t>
            </a:r>
            <a:r>
              <a:rPr lang="tr-TR" sz="1600" baseline="30000" dirty="0" smtClean="0">
                <a:solidFill>
                  <a:schemeClr val="bg1"/>
                </a:solidFill>
                <a:latin typeface="Cambria Math" panose="02040503050406030204" pitchFamily="18" charset="0"/>
                <a:ea typeface="Cambria Math" panose="02040503050406030204" pitchFamily="18" charset="0"/>
              </a:rPr>
              <a:t>4</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 the next application will produce an error of </a:t>
            </a:r>
            <a:r>
              <a:rPr lang="en-US" sz="1600" dirty="0" smtClean="0">
                <a:solidFill>
                  <a:schemeClr val="bg1"/>
                </a:solidFill>
                <a:latin typeface="Cambria Math" panose="02040503050406030204" pitchFamily="18" charset="0"/>
                <a:ea typeface="Cambria Math" panose="02040503050406030204" pitchFamily="18" charset="0"/>
              </a:rPr>
              <a:t>order</a:t>
            </a:r>
            <a:r>
              <a:rPr lang="tr-TR" sz="1600" dirty="0">
                <a:solidFill>
                  <a:schemeClr val="bg1"/>
                </a:solidFill>
                <a:latin typeface="Cambria Math" panose="02040503050406030204" pitchFamily="18" charset="0"/>
                <a:ea typeface="Cambria Math" panose="02040503050406030204" pitchFamily="18" charset="0"/>
              </a:rPr>
              <a:t> O(h</a:t>
            </a:r>
            <a:r>
              <a:rPr lang="tr-TR" sz="1600" baseline="30000" dirty="0">
                <a:solidFill>
                  <a:schemeClr val="bg1"/>
                </a:solidFill>
                <a:latin typeface="Cambria Math" panose="02040503050406030204" pitchFamily="18" charset="0"/>
                <a:ea typeface="Cambria Math" panose="02040503050406030204" pitchFamily="18" charset="0"/>
              </a:rPr>
              <a:t>6</a:t>
            </a:r>
            <a:r>
              <a:rPr lang="tr-TR" sz="1600" dirty="0">
                <a:solidFill>
                  <a:schemeClr val="bg1"/>
                </a:solidFill>
                <a:latin typeface="Cambria Math" panose="02040503050406030204" pitchFamily="18" charset="0"/>
                <a:ea typeface="Cambria Math" panose="02040503050406030204" pitchFamily="18" charset="0"/>
              </a:rPr>
              <a:t>) , and so on</a:t>
            </a:r>
            <a:r>
              <a:rPr lang="tr-TR" sz="1600" dirty="0" smtClean="0">
                <a:solidFill>
                  <a:schemeClr val="bg1"/>
                </a:solidFill>
                <a:latin typeface="Cambria Math" panose="02040503050406030204" pitchFamily="18" charset="0"/>
                <a:ea typeface="Cambria Math" panose="02040503050406030204" pitchFamily="18" charset="0"/>
              </a:rPr>
              <a:t>.</a:t>
            </a:r>
          </a:p>
          <a:p>
            <a:pPr algn="just"/>
            <a:r>
              <a:rPr lang="en-US" sz="1600" dirty="0">
                <a:solidFill>
                  <a:schemeClr val="bg1"/>
                </a:solidFill>
                <a:latin typeface="Cambria Math" panose="02040503050406030204" pitchFamily="18" charset="0"/>
                <a:ea typeface="Cambria Math" panose="02040503050406030204" pitchFamily="18" charset="0"/>
              </a:rPr>
              <a:t>The general formulation of this procedure on trapezoidal rule is known as the Romberg </a:t>
            </a:r>
            <a:r>
              <a:rPr lang="en-US" sz="1600" dirty="0" smtClean="0">
                <a:solidFill>
                  <a:schemeClr val="bg1"/>
                </a:solidFill>
                <a:latin typeface="Cambria Math" panose="02040503050406030204" pitchFamily="18" charset="0"/>
                <a:ea typeface="Cambria Math" panose="02040503050406030204" pitchFamily="18" charset="0"/>
              </a:rPr>
              <a:t>Integration</a:t>
            </a:r>
            <a:r>
              <a:rPr lang="tr-TR" sz="1600" dirty="0" smtClean="0">
                <a:solidFill>
                  <a:schemeClr val="bg1"/>
                </a:solidFill>
                <a:latin typeface="Cambria Math" panose="02040503050406030204" pitchFamily="18" charset="0"/>
                <a:ea typeface="Cambria Math" panose="02040503050406030204" pitchFamily="18" charset="0"/>
              </a:rPr>
              <a:t>.</a:t>
            </a:r>
          </a:p>
        </p:txBody>
      </p:sp>
      <p:pic>
        <p:nvPicPr>
          <p:cNvPr id="3" name="Picture 2"/>
          <p:cNvPicPr>
            <a:picLocks noChangeAspect="1"/>
          </p:cNvPicPr>
          <p:nvPr/>
        </p:nvPicPr>
        <p:blipFill>
          <a:blip r:embed="rId4"/>
          <a:stretch>
            <a:fillRect/>
          </a:stretch>
        </p:blipFill>
        <p:spPr>
          <a:xfrm>
            <a:off x="5219341" y="1259254"/>
            <a:ext cx="1652791" cy="567230"/>
          </a:xfrm>
          <a:prstGeom prst="rect">
            <a:avLst/>
          </a:prstGeom>
        </p:spPr>
      </p:pic>
      <p:pic>
        <p:nvPicPr>
          <p:cNvPr id="4" name="Picture 3"/>
          <p:cNvPicPr>
            <a:picLocks noChangeAspect="1"/>
          </p:cNvPicPr>
          <p:nvPr/>
        </p:nvPicPr>
        <p:blipFill>
          <a:blip r:embed="rId5"/>
          <a:stretch>
            <a:fillRect/>
          </a:stretch>
        </p:blipFill>
        <p:spPr>
          <a:xfrm>
            <a:off x="5001230" y="2356164"/>
            <a:ext cx="2089015" cy="941271"/>
          </a:xfrm>
          <a:prstGeom prst="rect">
            <a:avLst/>
          </a:prstGeom>
        </p:spPr>
      </p:pic>
      <p:pic>
        <p:nvPicPr>
          <p:cNvPr id="5" name="Picture 4"/>
          <p:cNvPicPr>
            <a:picLocks noChangeAspect="1"/>
          </p:cNvPicPr>
          <p:nvPr/>
        </p:nvPicPr>
        <p:blipFill>
          <a:blip r:embed="rId6"/>
          <a:stretch>
            <a:fillRect/>
          </a:stretch>
        </p:blipFill>
        <p:spPr>
          <a:xfrm>
            <a:off x="3959839" y="4014371"/>
            <a:ext cx="4171798" cy="567552"/>
          </a:xfrm>
          <a:prstGeom prst="rect">
            <a:avLst/>
          </a:prstGeom>
          <a:effectLst>
            <a:glow rad="139700">
              <a:schemeClr val="accent1">
                <a:satMod val="175000"/>
                <a:alpha val="40000"/>
              </a:schemeClr>
            </a:glow>
          </a:effectLst>
        </p:spPr>
      </p:pic>
    </p:spTree>
    <p:extLst>
      <p:ext uri="{BB962C8B-B14F-4D97-AF65-F5344CB8AC3E}">
        <p14:creationId xmlns:p14="http://schemas.microsoft.com/office/powerpoint/2010/main" val="32463935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2">
                <a:shade val="45000"/>
                <a:satMod val="135000"/>
              </a:schemeClr>
              <a:prstClr val="white"/>
            </a:duotone>
            <a:extLst>
              <a:ext uri="{BEBA8EAE-BF5A-486C-A8C5-ECC9F3942E4B}">
                <a14:imgProps xmlns:a14="http://schemas.microsoft.com/office/drawing/2010/main">
                  <a14:imgLayer r:embed="rId3">
                    <a14:imgEffect>
                      <a14:artisticPaintStrokes trans="32000" intensity="2"/>
                    </a14:imgEffect>
                    <a14:imgEffect>
                      <a14:sharpenSoften amount="-3000"/>
                    </a14:imgEffect>
                    <a14:imgEffect>
                      <a14:colorTemperature colorTemp="11500"/>
                    </a14:imgEffect>
                    <a14:imgEffect>
                      <a14:saturation sat="231000"/>
                    </a14:imgEffect>
                    <a14:imgEffect>
                      <a14:brightnessContrast bright="16000" contrast="1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11282" y="250667"/>
            <a:ext cx="11293813" cy="5755422"/>
          </a:xfrm>
          <a:prstGeom prst="rect">
            <a:avLst/>
          </a:prstGeom>
          <a:noFill/>
        </p:spPr>
        <p:txBody>
          <a:bodyPr wrap="square" rtlCol="0">
            <a:spAutoFit/>
          </a:bodyPr>
          <a:lstStyle/>
          <a:p>
            <a:r>
              <a:rPr lang="tr-TR" sz="1600" dirty="0" smtClean="0">
                <a:solidFill>
                  <a:schemeClr val="bg1"/>
                </a:solidFill>
                <a:latin typeface="Cambria Math" panose="02040503050406030204" pitchFamily="18" charset="0"/>
                <a:ea typeface="Cambria Math" panose="02040503050406030204" pitchFamily="18" charset="0"/>
              </a:rPr>
              <a:t>If I </a:t>
            </a:r>
            <a:r>
              <a:rPr lang="tr-TR" sz="1600" baseline="-25000" dirty="0" smtClean="0">
                <a:solidFill>
                  <a:schemeClr val="bg1"/>
                </a:solidFill>
                <a:latin typeface="Cambria Math" panose="02040503050406030204" pitchFamily="18" charset="0"/>
                <a:ea typeface="Cambria Math" panose="02040503050406030204" pitchFamily="18" charset="0"/>
              </a:rPr>
              <a:t>0,n</a:t>
            </a:r>
            <a:r>
              <a:rPr lang="tr-TR" sz="1600" dirty="0" smtClean="0">
                <a:solidFill>
                  <a:schemeClr val="bg1"/>
                </a:solidFill>
                <a:latin typeface="Cambria Math" panose="02040503050406030204" pitchFamily="18" charset="0"/>
                <a:ea typeface="Cambria Math" panose="02040503050406030204" pitchFamily="18" charset="0"/>
              </a:rPr>
              <a:t> and I </a:t>
            </a:r>
            <a:r>
              <a:rPr lang="tr-TR" sz="1600" baseline="-25000" dirty="0" smtClean="0">
                <a:solidFill>
                  <a:schemeClr val="bg1"/>
                </a:solidFill>
                <a:latin typeface="Cambria Math" panose="02040503050406030204" pitchFamily="18" charset="0"/>
                <a:ea typeface="Cambria Math" panose="02040503050406030204" pitchFamily="18" charset="0"/>
              </a:rPr>
              <a:t>0,n/2</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indicate </a:t>
            </a:r>
            <a:r>
              <a:rPr lang="en-US" sz="1600" dirty="0">
                <a:solidFill>
                  <a:schemeClr val="bg1"/>
                </a:solidFill>
                <a:latin typeface="Cambria Math" panose="02040503050406030204" pitchFamily="18" charset="0"/>
                <a:ea typeface="Cambria Math" panose="02040503050406030204" pitchFamily="18" charset="0"/>
              </a:rPr>
              <a:t>the values of the integral computed by the trapezoidal rule </a:t>
            </a:r>
            <a:r>
              <a:rPr lang="en-US" sz="1600" dirty="0" smtClean="0">
                <a:solidFill>
                  <a:schemeClr val="bg1"/>
                </a:solidFill>
                <a:latin typeface="Cambria Math" panose="02040503050406030204" pitchFamily="18" charset="0"/>
                <a:ea typeface="Cambria Math" panose="02040503050406030204" pitchFamily="18" charset="0"/>
              </a:rPr>
              <a:t>with</a:t>
            </a:r>
            <a:r>
              <a:rPr lang="tr-TR" sz="1600" dirty="0" smtClean="0">
                <a:solidFill>
                  <a:schemeClr val="bg1"/>
                </a:solidFill>
                <a:latin typeface="Cambria Math" panose="02040503050406030204" pitchFamily="18" charset="0"/>
                <a:ea typeface="Cambria Math" panose="02040503050406030204" pitchFamily="18" charset="0"/>
              </a:rPr>
              <a:t> n and n/2 segments</a:t>
            </a:r>
          </a:p>
          <a:p>
            <a:r>
              <a:rPr lang="en-US" sz="1600" dirty="0">
                <a:solidFill>
                  <a:schemeClr val="bg1"/>
                </a:solidFill>
                <a:latin typeface="Cambria Math" panose="02040503050406030204" pitchFamily="18" charset="0"/>
                <a:ea typeface="Cambria Math" panose="02040503050406030204" pitchFamily="18" charset="0"/>
              </a:rPr>
              <a:t>Then the improved value of the integral given by Richardson’s extrapolation </a:t>
            </a:r>
            <a:r>
              <a:rPr lang="en-US" sz="1600" dirty="0" smtClean="0">
                <a:solidFill>
                  <a:schemeClr val="bg1"/>
                </a:solidFill>
                <a:latin typeface="Cambria Math" panose="02040503050406030204" pitchFamily="18" charset="0"/>
                <a:ea typeface="Cambria Math" panose="02040503050406030204" pitchFamily="18" charset="0"/>
              </a:rPr>
              <a:t>is</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r>
              <a:rPr lang="en-US" sz="1600" dirty="0">
                <a:solidFill>
                  <a:schemeClr val="bg1"/>
                </a:solidFill>
                <a:latin typeface="Cambria Math" panose="02040503050406030204" pitchFamily="18" charset="0"/>
                <a:ea typeface="Cambria Math" panose="02040503050406030204" pitchFamily="18" charset="0"/>
              </a:rPr>
              <a:t>If the extrapolation is applied the second </a:t>
            </a:r>
            <a:r>
              <a:rPr lang="en-US" sz="1600" dirty="0" smtClean="0">
                <a:solidFill>
                  <a:schemeClr val="bg1"/>
                </a:solidFill>
                <a:latin typeface="Cambria Math" panose="02040503050406030204" pitchFamily="18" charset="0"/>
                <a:ea typeface="Cambria Math" panose="02040503050406030204" pitchFamily="18" charset="0"/>
              </a:rPr>
              <a:t>time</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r>
              <a:rPr lang="en-US" sz="1600" dirty="0">
                <a:solidFill>
                  <a:schemeClr val="bg1"/>
                </a:solidFill>
                <a:latin typeface="Cambria Math" panose="02040503050406030204" pitchFamily="18" charset="0"/>
                <a:ea typeface="Cambria Math" panose="02040503050406030204" pitchFamily="18" charset="0"/>
              </a:rPr>
              <a:t>When the extrapolation process is repeated k times, we can generalize the formula as: </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r>
              <a:rPr lang="en-US" sz="1600" dirty="0">
                <a:solidFill>
                  <a:schemeClr val="bg1"/>
                </a:solidFill>
                <a:latin typeface="Cambria Math" panose="02040503050406030204" pitchFamily="18" charset="0"/>
                <a:ea typeface="Cambria Math" panose="02040503050406030204" pitchFamily="18" charset="0"/>
              </a:rPr>
              <a:t>By applying a proper number of Richardson’s extrapolations, any desired </a:t>
            </a:r>
            <a:r>
              <a:rPr lang="en-US" sz="1600" dirty="0" smtClean="0">
                <a:solidFill>
                  <a:schemeClr val="bg1"/>
                </a:solidFill>
                <a:latin typeface="Cambria Math" panose="02040503050406030204" pitchFamily="18" charset="0"/>
                <a:ea typeface="Cambria Math" panose="02040503050406030204" pitchFamily="18" charset="0"/>
              </a:rPr>
              <a:t>accuracy </a:t>
            </a:r>
            <a:r>
              <a:rPr lang="en-US" sz="1600" dirty="0">
                <a:solidFill>
                  <a:schemeClr val="bg1"/>
                </a:solidFill>
                <a:latin typeface="Cambria Math" panose="02040503050406030204" pitchFamily="18" charset="0"/>
                <a:ea typeface="Cambria Math" panose="02040503050406030204" pitchFamily="18" charset="0"/>
              </a:rPr>
              <a:t>may be obtained </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r>
              <a:rPr lang="tr-TR" sz="1600" dirty="0">
                <a:solidFill>
                  <a:schemeClr val="bg1"/>
                </a:solidFill>
                <a:latin typeface="Cambria Math" panose="02040503050406030204" pitchFamily="18" charset="0"/>
                <a:ea typeface="Cambria Math" panose="02040503050406030204" pitchFamily="18" charset="0"/>
              </a:rPr>
              <a:t>Romberg Integration </a:t>
            </a:r>
            <a:r>
              <a:rPr lang="tr-TR" sz="1600" dirty="0" smtClean="0">
                <a:solidFill>
                  <a:schemeClr val="bg1"/>
                </a:solidFill>
                <a:latin typeface="Cambria Math" panose="02040503050406030204" pitchFamily="18" charset="0"/>
                <a:ea typeface="Cambria Math" panose="02040503050406030204" pitchFamily="18" charset="0"/>
              </a:rPr>
              <a:t>procedure:  </a:t>
            </a:r>
            <a:endParaRPr lang="tr-TR" sz="1600" dirty="0">
              <a:solidFill>
                <a:schemeClr val="bg1"/>
              </a:solidFill>
              <a:latin typeface="Cambria Math" panose="02040503050406030204" pitchFamily="18" charset="0"/>
              <a:ea typeface="Cambria Math" panose="02040503050406030204" pitchFamily="18" charset="0"/>
            </a:endParaRPr>
          </a:p>
        </p:txBody>
      </p:sp>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5251564" y="873923"/>
            <a:ext cx="1413247" cy="596796"/>
          </a:xfrm>
          <a:prstGeom prst="rect">
            <a:avLst/>
          </a:prstGeom>
        </p:spPr>
      </p:pic>
      <p:pic>
        <p:nvPicPr>
          <p:cNvPr id="4" name="Picture 3"/>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Layer>
                </a14:imgProps>
              </a:ext>
            </a:extLst>
          </a:blip>
          <a:stretch>
            <a:fillRect/>
          </a:stretch>
        </p:blipFill>
        <p:spPr>
          <a:xfrm>
            <a:off x="5166833" y="1689678"/>
            <a:ext cx="1582708" cy="680830"/>
          </a:xfrm>
          <a:prstGeom prst="rect">
            <a:avLst/>
          </a:prstGeom>
        </p:spPr>
      </p:pic>
      <p:pic>
        <p:nvPicPr>
          <p:cNvPr id="5" name="Picture 4"/>
          <p:cNvPicPr>
            <a:picLocks noChangeAspect="1"/>
          </p:cNvPicPr>
          <p:nvPr/>
        </p:nvPicPr>
        <p:blipFill>
          <a:blip r:embed="rId8">
            <a:extLst>
              <a:ext uri="{BEBA8EAE-BF5A-486C-A8C5-ECC9F3942E4B}">
                <a14:imgProps xmlns:a14="http://schemas.microsoft.com/office/drawing/2010/main">
                  <a14:imgLayer r:embed="rId9">
                    <a14:imgEffect>
                      <a14:sharpenSoften amount="50000"/>
                    </a14:imgEffect>
                  </a14:imgLayer>
                </a14:imgProps>
              </a:ext>
            </a:extLst>
          </a:blip>
          <a:stretch>
            <a:fillRect/>
          </a:stretch>
        </p:blipFill>
        <p:spPr>
          <a:xfrm>
            <a:off x="5097517" y="2821283"/>
            <a:ext cx="1721339" cy="576151"/>
          </a:xfrm>
          <a:prstGeom prst="rect">
            <a:avLst/>
          </a:prstGeom>
          <a:effectLst>
            <a:glow rad="139700">
              <a:schemeClr val="accent1">
                <a:satMod val="175000"/>
                <a:alpha val="40000"/>
              </a:schemeClr>
            </a:glow>
          </a:effectLst>
        </p:spPr>
      </p:pic>
      <p:pic>
        <p:nvPicPr>
          <p:cNvPr id="6" name="Picture 5"/>
          <p:cNvPicPr>
            <a:picLocks noChangeAspect="1"/>
          </p:cNvPicPr>
          <p:nvPr/>
        </p:nvPicPr>
        <p:blipFill>
          <a:blip r:embed="rId10"/>
          <a:stretch>
            <a:fillRect/>
          </a:stretch>
        </p:blipFill>
        <p:spPr>
          <a:xfrm>
            <a:off x="5144558" y="3789404"/>
            <a:ext cx="1627256" cy="491498"/>
          </a:xfrm>
          <a:prstGeom prst="rect">
            <a:avLst/>
          </a:prstGeom>
        </p:spPr>
      </p:pic>
      <p:pic>
        <p:nvPicPr>
          <p:cNvPr id="7" name="Picture 6"/>
          <p:cNvPicPr>
            <a:picLocks noChangeAspect="1"/>
          </p:cNvPicPr>
          <p:nvPr/>
        </p:nvPicPr>
        <p:blipFill>
          <a:blip r:embed="rId11">
            <a:extLst>
              <a:ext uri="{BEBA8EAE-BF5A-486C-A8C5-ECC9F3942E4B}">
                <a14:imgProps xmlns:a14="http://schemas.microsoft.com/office/drawing/2010/main">
                  <a14:imgLayer r:embed="rId12">
                    <a14:imgEffect>
                      <a14:sharpenSoften amount="50000"/>
                    </a14:imgEffect>
                  </a14:imgLayer>
                </a14:imgProps>
              </a:ext>
            </a:extLst>
          </a:blip>
          <a:stretch>
            <a:fillRect/>
          </a:stretch>
        </p:blipFill>
        <p:spPr>
          <a:xfrm>
            <a:off x="4254677" y="4427086"/>
            <a:ext cx="3407017" cy="2362198"/>
          </a:xfrm>
          <a:prstGeom prst="rect">
            <a:avLst/>
          </a:prstGeom>
          <a:effectLst>
            <a:glow rad="139700">
              <a:schemeClr val="accent1">
                <a:satMod val="175000"/>
                <a:alpha val="40000"/>
              </a:schemeClr>
            </a:glow>
          </a:effectLst>
        </p:spPr>
      </p:pic>
    </p:spTree>
    <p:extLst>
      <p:ext uri="{BB962C8B-B14F-4D97-AF65-F5344CB8AC3E}">
        <p14:creationId xmlns:p14="http://schemas.microsoft.com/office/powerpoint/2010/main" val="10998972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2">
                <a:shade val="45000"/>
                <a:satMod val="135000"/>
              </a:schemeClr>
              <a:prstClr val="white"/>
            </a:duotone>
            <a:extLst>
              <a:ext uri="{BEBA8EAE-BF5A-486C-A8C5-ECC9F3942E4B}">
                <a14:imgProps xmlns:a14="http://schemas.microsoft.com/office/drawing/2010/main">
                  <a14:imgLayer r:embed="rId3">
                    <a14:imgEffect>
                      <a14:artisticPaintStrokes trans="32000" intensity="2"/>
                    </a14:imgEffect>
                    <a14:imgEffect>
                      <a14:sharpenSoften amount="-3000"/>
                    </a14:imgEffect>
                    <a14:imgEffect>
                      <a14:colorTemperature colorTemp="11500"/>
                    </a14:imgEffect>
                    <a14:imgEffect>
                      <a14:saturation sat="231000"/>
                    </a14:imgEffect>
                    <a14:imgEffect>
                      <a14:brightnessContrast bright="16000" contrast="1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82102" y="311285"/>
            <a:ext cx="6361889" cy="1323439"/>
          </a:xfrm>
          <a:prstGeom prst="rect">
            <a:avLst/>
          </a:prstGeom>
          <a:noFill/>
        </p:spPr>
        <p:txBody>
          <a:bodyPr wrap="square" rtlCol="0">
            <a:spAutoFit/>
          </a:bodyPr>
          <a:lstStyle/>
          <a:p>
            <a:r>
              <a:rPr lang="tr-TR" sz="1600" b="1" dirty="0" smtClean="0">
                <a:solidFill>
                  <a:srgbClr val="002060"/>
                </a:solidFill>
                <a:latin typeface="Cambria Math" panose="02040503050406030204" pitchFamily="18" charset="0"/>
                <a:ea typeface="Cambria Math" panose="02040503050406030204" pitchFamily="18" charset="0"/>
              </a:rPr>
              <a:t>Example:  </a:t>
            </a:r>
            <a:r>
              <a:rPr lang="en-US" sz="1600" dirty="0" smtClean="0">
                <a:solidFill>
                  <a:schemeClr val="bg1"/>
                </a:solidFill>
                <a:latin typeface="Cambria Math" panose="02040503050406030204" pitchFamily="18" charset="0"/>
                <a:ea typeface="Cambria Math" panose="02040503050406030204" pitchFamily="18" charset="0"/>
              </a:rPr>
              <a:t>Table shows </a:t>
            </a:r>
            <a:r>
              <a:rPr lang="en-US" sz="1600" dirty="0">
                <a:solidFill>
                  <a:schemeClr val="bg1"/>
                </a:solidFill>
                <a:latin typeface="Cambria Math" panose="02040503050406030204" pitchFamily="18" charset="0"/>
                <a:ea typeface="Cambria Math" panose="02040503050406030204" pitchFamily="18" charset="0"/>
              </a:rPr>
              <a:t>the results obtained for the integral using multi-segment Trapezoidal rule for the time required 50% consumption of a reactant in an </a:t>
            </a:r>
            <a:r>
              <a:rPr lang="en-US" sz="1600" dirty="0" smtClean="0">
                <a:solidFill>
                  <a:schemeClr val="bg1"/>
                </a:solidFill>
                <a:latin typeface="Cambria Math" panose="02040503050406030204" pitchFamily="18" charset="0"/>
                <a:ea typeface="Cambria Math" panose="02040503050406030204" pitchFamily="18" charset="0"/>
              </a:rPr>
              <a:t>experiment</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Use Romberg’s rule to find the time required for 50% of consumption. Use the 1, 2, 4, and 8-segment Trapezoidal rule results as given in the Table </a:t>
            </a:r>
            <a:r>
              <a:rPr lang="en-US" sz="1600" dirty="0" smtClean="0">
                <a:solidFill>
                  <a:schemeClr val="bg1"/>
                </a:solidFill>
                <a:latin typeface="Cambria Math" panose="02040503050406030204" pitchFamily="18" charset="0"/>
                <a:ea typeface="Cambria Math" panose="02040503050406030204" pitchFamily="18" charset="0"/>
              </a:rPr>
              <a:t>.</a:t>
            </a:r>
            <a:endParaRPr lang="tr-TR" sz="1600" dirty="0">
              <a:solidFill>
                <a:schemeClr val="bg1"/>
              </a:solidFill>
              <a:latin typeface="Cambria Math" panose="02040503050406030204" pitchFamily="18" charset="0"/>
              <a:ea typeface="Cambria Math" panose="02040503050406030204" pitchFamily="18" charset="0"/>
            </a:endParaRPr>
          </a:p>
        </p:txBody>
      </p:sp>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7157224" y="311284"/>
            <a:ext cx="4565914" cy="2607013"/>
          </a:xfrm>
          <a:prstGeom prst="rect">
            <a:avLst/>
          </a:prstGeom>
        </p:spPr>
      </p:pic>
      <p:pic>
        <p:nvPicPr>
          <p:cNvPr id="4" name="Picture 3"/>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Layer>
                </a14:imgProps>
              </a:ext>
            </a:extLst>
          </a:blip>
          <a:stretch>
            <a:fillRect/>
          </a:stretch>
        </p:blipFill>
        <p:spPr>
          <a:xfrm>
            <a:off x="1926787" y="1866799"/>
            <a:ext cx="3510976" cy="648524"/>
          </a:xfrm>
          <a:prstGeom prst="rect">
            <a:avLst/>
          </a:prstGeom>
        </p:spPr>
      </p:pic>
      <p:sp>
        <p:nvSpPr>
          <p:cNvPr id="5" name="TextBox 4"/>
          <p:cNvSpPr txBox="1"/>
          <p:nvPr/>
        </p:nvSpPr>
        <p:spPr>
          <a:xfrm>
            <a:off x="147223" y="3150372"/>
            <a:ext cx="11575915" cy="1846659"/>
          </a:xfrm>
          <a:prstGeom prst="rect">
            <a:avLst/>
          </a:prstGeom>
          <a:noFill/>
        </p:spPr>
        <p:txBody>
          <a:bodyPr wrap="square" rtlCol="0">
            <a:spAutoFit/>
          </a:bodyPr>
          <a:lstStyle/>
          <a:p>
            <a:r>
              <a:rPr lang="tr-TR" sz="1600" b="1" dirty="0" smtClean="0">
                <a:solidFill>
                  <a:srgbClr val="002060"/>
                </a:solidFill>
                <a:latin typeface="Cambria Math" panose="02040503050406030204" pitchFamily="18" charset="0"/>
                <a:ea typeface="Cambria Math" panose="02040503050406030204" pitchFamily="18" charset="0"/>
              </a:rPr>
              <a:t>Solution: </a:t>
            </a:r>
            <a:r>
              <a:rPr lang="en-US" sz="1600" dirty="0">
                <a:solidFill>
                  <a:schemeClr val="bg1"/>
                </a:solidFill>
              </a:rPr>
              <a:t>From </a:t>
            </a:r>
            <a:r>
              <a:rPr lang="en-US" sz="1600" dirty="0" smtClean="0">
                <a:solidFill>
                  <a:schemeClr val="bg1"/>
                </a:solidFill>
              </a:rPr>
              <a:t>Table, </a:t>
            </a:r>
            <a:r>
              <a:rPr lang="en-US" sz="1600" dirty="0">
                <a:solidFill>
                  <a:schemeClr val="bg1"/>
                </a:solidFill>
              </a:rPr>
              <a:t>the needed values from original Trapezoidal rule </a:t>
            </a:r>
            <a:r>
              <a:rPr lang="en-US" sz="1600" dirty="0" smtClean="0">
                <a:solidFill>
                  <a:schemeClr val="bg1"/>
                </a:solidFill>
              </a:rPr>
              <a:t>are</a:t>
            </a:r>
            <a:endParaRPr lang="tr-TR" sz="1600" dirty="0" smtClean="0">
              <a:solidFill>
                <a:schemeClr val="bg1"/>
              </a:solidFill>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r>
              <a:rPr lang="en-US" sz="1600" dirty="0">
                <a:solidFill>
                  <a:schemeClr val="bg1"/>
                </a:solidFill>
                <a:latin typeface="Cambria Math" panose="02040503050406030204" pitchFamily="18" charset="0"/>
                <a:ea typeface="Cambria Math" panose="02040503050406030204" pitchFamily="18" charset="0"/>
              </a:rPr>
              <a:t>where the above four values correspond to using 1, 2, 4 and 8 segment Trapezoidal rule, respectively</a:t>
            </a:r>
            <a:r>
              <a:rPr lang="en-US" sz="1600" dirty="0" smtClean="0">
                <a:solidFill>
                  <a:schemeClr val="bg1"/>
                </a:solidFill>
                <a:latin typeface="Cambria Math" panose="02040503050406030204" pitchFamily="18" charset="0"/>
                <a:ea typeface="Cambria Math" panose="02040503050406030204" pitchFamily="18" charset="0"/>
              </a:rPr>
              <a:t>.</a:t>
            </a:r>
            <a:endParaRPr lang="tr-TR" sz="1600" dirty="0" smtClean="0">
              <a:solidFill>
                <a:schemeClr val="bg1"/>
              </a:solidFill>
              <a:latin typeface="Cambria Math" panose="02040503050406030204" pitchFamily="18" charset="0"/>
              <a:ea typeface="Cambria Math" panose="02040503050406030204" pitchFamily="18" charset="0"/>
            </a:endParaRPr>
          </a:p>
          <a:p>
            <a:r>
              <a:rPr lang="en-US" sz="1600" dirty="0">
                <a:solidFill>
                  <a:schemeClr val="bg1"/>
                </a:solidFill>
                <a:latin typeface="Cambria Math" panose="02040503050406030204" pitchFamily="18" charset="0"/>
                <a:ea typeface="Cambria Math" panose="02040503050406030204" pitchFamily="18" charset="0"/>
              </a:rPr>
              <a:t>To get the first order extrapolation values,</a:t>
            </a:r>
            <a:r>
              <a:rPr lang="en-US" sz="1600" dirty="0" smtClean="0">
                <a:solidFill>
                  <a:schemeClr val="bg1"/>
                </a:solidFill>
                <a:latin typeface="Cambria Math" panose="02040503050406030204" pitchFamily="18" charset="0"/>
                <a:ea typeface="Cambria Math" panose="02040503050406030204" pitchFamily="18" charset="0"/>
              </a:rPr>
              <a:t> </a:t>
            </a:r>
            <a:r>
              <a:rPr lang="tr-TR" sz="1600" dirty="0" smtClean="0">
                <a:solidFill>
                  <a:schemeClr val="bg1"/>
                </a:solidFill>
                <a:latin typeface="Cambria Math" panose="02040503050406030204" pitchFamily="18" charset="0"/>
                <a:ea typeface="Cambria Math" panose="02040503050406030204" pitchFamily="18" charset="0"/>
              </a:rPr>
              <a:t> </a:t>
            </a:r>
            <a:endParaRPr lang="tr-TR" sz="1600" dirty="0">
              <a:solidFill>
                <a:schemeClr val="bg1"/>
              </a:solidFill>
              <a:latin typeface="Cambria Math" panose="02040503050406030204" pitchFamily="18" charset="0"/>
              <a:ea typeface="Cambria Math" panose="02040503050406030204" pitchFamily="18" charset="0"/>
            </a:endParaRPr>
          </a:p>
        </p:txBody>
      </p:sp>
      <p:pic>
        <p:nvPicPr>
          <p:cNvPr id="6" name="Picture 5"/>
          <p:cNvPicPr>
            <a:picLocks noChangeAspect="1"/>
          </p:cNvPicPr>
          <p:nvPr/>
        </p:nvPicPr>
        <p:blipFill rotWithShape="1">
          <a:blip r:embed="rId8">
            <a:extLst>
              <a:ext uri="{BEBA8EAE-BF5A-486C-A8C5-ECC9F3942E4B}">
                <a14:imgProps xmlns:a14="http://schemas.microsoft.com/office/drawing/2010/main">
                  <a14:imgLayer r:embed="rId9">
                    <a14:imgEffect>
                      <a14:sharpenSoften amount="50000"/>
                    </a14:imgEffect>
                  </a14:imgLayer>
                </a14:imgProps>
              </a:ext>
            </a:extLst>
          </a:blip>
          <a:srcRect t="7668"/>
          <a:stretch/>
        </p:blipFill>
        <p:spPr>
          <a:xfrm>
            <a:off x="4946252" y="3625187"/>
            <a:ext cx="2437042" cy="650807"/>
          </a:xfrm>
          <a:prstGeom prst="rect">
            <a:avLst/>
          </a:prstGeom>
        </p:spPr>
      </p:pic>
      <p:pic>
        <p:nvPicPr>
          <p:cNvPr id="7" name="Picture 6"/>
          <p:cNvPicPr>
            <a:picLocks noChangeAspect="1"/>
          </p:cNvPicPr>
          <p:nvPr/>
        </p:nvPicPr>
        <p:blipFill>
          <a:blip r:embed="rId10">
            <a:extLst>
              <a:ext uri="{BEBA8EAE-BF5A-486C-A8C5-ECC9F3942E4B}">
                <a14:imgProps xmlns:a14="http://schemas.microsoft.com/office/drawing/2010/main">
                  <a14:imgLayer r:embed="rId11">
                    <a14:imgEffect>
                      <a14:sharpenSoften amount="50000"/>
                    </a14:imgEffect>
                  </a14:imgLayer>
                </a14:imgProps>
              </a:ext>
            </a:extLst>
          </a:blip>
          <a:stretch>
            <a:fillRect/>
          </a:stretch>
        </p:blipFill>
        <p:spPr>
          <a:xfrm>
            <a:off x="5061950" y="5085844"/>
            <a:ext cx="2205645" cy="1520941"/>
          </a:xfrm>
          <a:prstGeom prst="rect">
            <a:avLst/>
          </a:prstGeom>
        </p:spPr>
      </p:pic>
    </p:spTree>
    <p:extLst>
      <p:ext uri="{BB962C8B-B14F-4D97-AF65-F5344CB8AC3E}">
        <p14:creationId xmlns:p14="http://schemas.microsoft.com/office/powerpoint/2010/main" val="178103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2">
                <a:shade val="45000"/>
                <a:satMod val="135000"/>
              </a:schemeClr>
              <a:prstClr val="white"/>
            </a:duotone>
            <a:extLst>
              <a:ext uri="{BEBA8EAE-BF5A-486C-A8C5-ECC9F3942E4B}">
                <a14:imgProps xmlns:a14="http://schemas.microsoft.com/office/drawing/2010/main">
                  <a14:imgLayer r:embed="rId3">
                    <a14:imgEffect>
                      <a14:artisticPaintStrokes trans="32000" intensity="2"/>
                    </a14:imgEffect>
                    <a14:imgEffect>
                      <a14:sharpenSoften amount="-3000"/>
                    </a14:imgEffect>
                    <a14:imgEffect>
                      <a14:colorTemperature colorTemp="11500"/>
                    </a14:imgEffect>
                    <a14:imgEffect>
                      <a14:saturation sat="231000"/>
                    </a14:imgEffect>
                    <a14:imgEffect>
                      <a14:brightnessContrast bright="16000" contrast="1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52919" y="291830"/>
            <a:ext cx="11527277" cy="4770537"/>
          </a:xfrm>
          <a:prstGeom prst="rect">
            <a:avLst/>
          </a:prstGeom>
          <a:noFill/>
        </p:spPr>
        <p:txBody>
          <a:bodyPr wrap="square" rtlCol="0">
            <a:spAutoFit/>
          </a:bodyPr>
          <a:lstStyle/>
          <a:p>
            <a:r>
              <a:rPr lang="tr-TR" sz="1600" dirty="0">
                <a:solidFill>
                  <a:schemeClr val="bg1"/>
                </a:solidFill>
                <a:latin typeface="Cambria Math" panose="02040503050406030204" pitchFamily="18" charset="0"/>
                <a:ea typeface="Cambria Math" panose="02040503050406030204" pitchFamily="18" charset="0"/>
              </a:rPr>
              <a:t>Similarly</a:t>
            </a:r>
            <a:r>
              <a:rPr lang="tr-TR" sz="1600" dirty="0" smtClean="0">
                <a:solidFill>
                  <a:schemeClr val="bg1"/>
                </a:solidFill>
                <a:latin typeface="Cambria Math" panose="02040503050406030204" pitchFamily="18" charset="0"/>
                <a:ea typeface="Cambria Math" panose="02040503050406030204" pitchFamily="18" charset="0"/>
              </a:rPr>
              <a:t>,</a:t>
            </a: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r>
              <a:rPr lang="en-US" sz="1600" dirty="0">
                <a:solidFill>
                  <a:schemeClr val="bg1"/>
                </a:solidFill>
                <a:latin typeface="Cambria Math" panose="02040503050406030204" pitchFamily="18" charset="0"/>
                <a:ea typeface="Cambria Math" panose="02040503050406030204" pitchFamily="18" charset="0"/>
              </a:rPr>
              <a:t>For the second order extrapolation values</a:t>
            </a:r>
            <a:r>
              <a:rPr lang="en-US" sz="1600" dirty="0" smtClean="0">
                <a:solidFill>
                  <a:schemeClr val="bg1"/>
                </a:solidFill>
                <a:latin typeface="Cambria Math" panose="02040503050406030204" pitchFamily="18" charset="0"/>
                <a:ea typeface="Cambria Math" panose="02040503050406030204" pitchFamily="18" charset="0"/>
              </a:rPr>
              <a:t>,</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r>
              <a:rPr lang="tr-TR" sz="1600" dirty="0">
                <a:solidFill>
                  <a:schemeClr val="bg1"/>
                </a:solidFill>
                <a:latin typeface="Cambria Math" panose="02040503050406030204" pitchFamily="18" charset="0"/>
                <a:ea typeface="Cambria Math" panose="02040503050406030204" pitchFamily="18" charset="0"/>
              </a:rPr>
              <a:t>Similarly</a:t>
            </a:r>
            <a:r>
              <a:rPr lang="tr-TR" sz="1600" dirty="0" smtClean="0">
                <a:solidFill>
                  <a:schemeClr val="bg1"/>
                </a:solidFill>
                <a:latin typeface="Cambria Math" panose="02040503050406030204" pitchFamily="18" charset="0"/>
                <a:ea typeface="Cambria Math" panose="02040503050406030204" pitchFamily="18" charset="0"/>
              </a:rPr>
              <a:t>,</a:t>
            </a: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r>
              <a:rPr lang="en-US" sz="1600" dirty="0">
                <a:solidFill>
                  <a:schemeClr val="bg1"/>
                </a:solidFill>
                <a:latin typeface="Cambria Math" panose="02040503050406030204" pitchFamily="18" charset="0"/>
                <a:ea typeface="Cambria Math" panose="02040503050406030204" pitchFamily="18" charset="0"/>
              </a:rPr>
              <a:t>For the third order extrapolation values</a:t>
            </a:r>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p:txBody>
      </p:sp>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3800170" y="494197"/>
            <a:ext cx="4432773" cy="1129330"/>
          </a:xfrm>
          <a:prstGeom prst="rect">
            <a:avLst/>
          </a:prstGeom>
        </p:spPr>
      </p:pic>
      <p:pic>
        <p:nvPicPr>
          <p:cNvPr id="5" name="Picture 4"/>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Layer>
                </a14:imgProps>
              </a:ext>
            </a:extLst>
          </a:blip>
          <a:stretch>
            <a:fillRect/>
          </a:stretch>
        </p:blipFill>
        <p:spPr>
          <a:xfrm>
            <a:off x="5042473" y="2107712"/>
            <a:ext cx="1948166" cy="1203867"/>
          </a:xfrm>
          <a:prstGeom prst="rect">
            <a:avLst/>
          </a:prstGeom>
        </p:spPr>
      </p:pic>
      <p:pic>
        <p:nvPicPr>
          <p:cNvPr id="6" name="Picture 5"/>
          <p:cNvPicPr>
            <a:picLocks noChangeAspect="1"/>
          </p:cNvPicPr>
          <p:nvPr/>
        </p:nvPicPr>
        <p:blipFill>
          <a:blip r:embed="rId8">
            <a:extLst>
              <a:ext uri="{BEBA8EAE-BF5A-486C-A8C5-ECC9F3942E4B}">
                <a14:imgProps xmlns:a14="http://schemas.microsoft.com/office/drawing/2010/main">
                  <a14:imgLayer r:embed="rId9">
                    <a14:imgEffect>
                      <a14:sharpenSoften amount="50000"/>
                    </a14:imgEffect>
                  </a14:imgLayer>
                </a14:imgProps>
              </a:ext>
            </a:extLst>
          </a:blip>
          <a:stretch>
            <a:fillRect/>
          </a:stretch>
        </p:blipFill>
        <p:spPr>
          <a:xfrm>
            <a:off x="5069730" y="3529331"/>
            <a:ext cx="1920909" cy="1008592"/>
          </a:xfrm>
          <a:prstGeom prst="rect">
            <a:avLst/>
          </a:prstGeom>
        </p:spPr>
      </p:pic>
      <p:pic>
        <p:nvPicPr>
          <p:cNvPr id="7" name="Picture 6"/>
          <p:cNvPicPr>
            <a:picLocks noChangeAspect="1"/>
          </p:cNvPicPr>
          <p:nvPr/>
        </p:nvPicPr>
        <p:blipFill>
          <a:blip r:embed="rId10"/>
          <a:stretch>
            <a:fillRect/>
          </a:stretch>
        </p:blipFill>
        <p:spPr>
          <a:xfrm>
            <a:off x="5117861" y="5062367"/>
            <a:ext cx="1824646" cy="1364112"/>
          </a:xfrm>
          <a:prstGeom prst="rect">
            <a:avLst/>
          </a:prstGeom>
        </p:spPr>
      </p:pic>
    </p:spTree>
    <p:extLst>
      <p:ext uri="{BB962C8B-B14F-4D97-AF65-F5344CB8AC3E}">
        <p14:creationId xmlns:p14="http://schemas.microsoft.com/office/powerpoint/2010/main" val="1841125646"/>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Depth</Template>
  <TotalTime>1732</TotalTime>
  <Words>1445</Words>
  <Application>Microsoft Office PowerPoint</Application>
  <PresentationFormat>Widescreen</PresentationFormat>
  <Paragraphs>340</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Cambria Math</vt:lpstr>
      <vt:lpstr>Corbel</vt:lpstr>
      <vt:lpstr>Nunito</vt:lpstr>
      <vt:lpstr>Wingdings</vt:lpstr>
      <vt:lpstr>Depth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TAI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OSUser</dc:creator>
  <cp:lastModifiedBy>Ozgur Selimoglu</cp:lastModifiedBy>
  <cp:revision>20</cp:revision>
  <dcterms:created xsi:type="dcterms:W3CDTF">2020-05-04T13:59:22Z</dcterms:created>
  <dcterms:modified xsi:type="dcterms:W3CDTF">2020-05-11T11:24:45Z</dcterms:modified>
</cp:coreProperties>
</file>