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07AEC-E26E-4A74-AC06-46D8BC6EEA76}" type="datetimeFigureOut">
              <a:rPr lang="tr-TR" smtClean="0"/>
              <a:t>03.07.2017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9084-EC34-43A0-A547-44307F34E5A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07AEC-E26E-4A74-AC06-46D8BC6EEA76}" type="datetimeFigureOut">
              <a:rPr lang="tr-TR" smtClean="0"/>
              <a:t>03.07.2017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9084-EC34-43A0-A547-44307F34E5A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07AEC-E26E-4A74-AC06-46D8BC6EEA76}" type="datetimeFigureOut">
              <a:rPr lang="tr-TR" smtClean="0"/>
              <a:t>03.07.2017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9084-EC34-43A0-A547-44307F34E5A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07AEC-E26E-4A74-AC06-46D8BC6EEA76}" type="datetimeFigureOut">
              <a:rPr lang="tr-TR" smtClean="0"/>
              <a:t>03.07.2017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9084-EC34-43A0-A547-44307F34E5A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07AEC-E26E-4A74-AC06-46D8BC6EEA76}" type="datetimeFigureOut">
              <a:rPr lang="tr-TR" smtClean="0"/>
              <a:t>03.07.2017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9084-EC34-43A0-A547-44307F34E5A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07AEC-E26E-4A74-AC06-46D8BC6EEA76}" type="datetimeFigureOut">
              <a:rPr lang="tr-TR" smtClean="0"/>
              <a:t>03.07.2017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9084-EC34-43A0-A547-44307F34E5A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07AEC-E26E-4A74-AC06-46D8BC6EEA76}" type="datetimeFigureOut">
              <a:rPr lang="tr-TR" smtClean="0"/>
              <a:t>03.07.2017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9084-EC34-43A0-A547-44307F34E5A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07AEC-E26E-4A74-AC06-46D8BC6EEA76}" type="datetimeFigureOut">
              <a:rPr lang="tr-TR" smtClean="0"/>
              <a:t>03.07.2017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9084-EC34-43A0-A547-44307F34E5A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07AEC-E26E-4A74-AC06-46D8BC6EEA76}" type="datetimeFigureOut">
              <a:rPr lang="tr-TR" smtClean="0"/>
              <a:t>03.07.2017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9084-EC34-43A0-A547-44307F34E5A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07AEC-E26E-4A74-AC06-46D8BC6EEA76}" type="datetimeFigureOut">
              <a:rPr lang="tr-TR" smtClean="0"/>
              <a:t>03.07.2017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9084-EC34-43A0-A547-44307F34E5A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07AEC-E26E-4A74-AC06-46D8BC6EEA76}" type="datetimeFigureOut">
              <a:rPr lang="tr-TR" smtClean="0"/>
              <a:t>03.07.2017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9084-EC34-43A0-A547-44307F34E5A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07AEC-E26E-4A74-AC06-46D8BC6EEA76}" type="datetimeFigureOut">
              <a:rPr lang="tr-TR" smtClean="0"/>
              <a:t>03.07.2017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59084-EC34-43A0-A547-44307F34E5A2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mtClean="0">
                <a:ea typeface="ＭＳ Ｐゴシック" charset="-128"/>
              </a:rPr>
              <a:t>FDG: glukoz analogu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smtClean="0">
              <a:ea typeface="ＭＳ Ｐゴシック" charset="-128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mtClean="0">
                <a:ea typeface="ＭＳ Ｐゴシック" charset="-128"/>
              </a:rPr>
              <a:t>Tg yüksek olguların bir kısmında dokunun dediferansiye olması nedeniyle iyot tutma özelliği kaybolmaktadır.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>
                <a:ea typeface="ＭＳ Ｐゴシック" charset="-128"/>
              </a:rPr>
              <a:t>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mtClean="0">
                <a:ea typeface="ＭＳ Ｐゴシック" charset="-128"/>
              </a:rPr>
              <a:t>Tg yüksek, I-131 taraması negatif </a:t>
            </a:r>
            <a:r>
              <a:rPr lang="en-US" smtClean="0">
                <a:ea typeface="ＭＳ Ｐゴシック" charset="-128"/>
                <a:sym typeface="Wingdings" pitchFamily="2" charset="2"/>
              </a:rPr>
              <a:t>tiroid kanseri olgularında;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mtClean="0">
                <a:ea typeface="ＭＳ Ｐゴシック" charset="-128"/>
                <a:sym typeface="Wingdings" pitchFamily="2" charset="2"/>
              </a:rPr>
              <a:t>Hastalık yaygınlığının belirlenmesi, 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mtClean="0">
                <a:ea typeface="ＭＳ Ｐゴシック" charset="-128"/>
                <a:sym typeface="Wingdings" pitchFamily="2" charset="2"/>
              </a:rPr>
              <a:t>Nüks veya metastatik dokunun lokalize edilmesi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mtClean="0">
                <a:ea typeface="ＭＳ Ｐゴシック" charset="-128"/>
                <a:sym typeface="Wingdings" pitchFamily="2" charset="2"/>
              </a:rPr>
              <a:t>Uygun tedavi şeklinin belirlenmesi amacıyla kullnılmaktadır.</a:t>
            </a:r>
          </a:p>
          <a:p>
            <a:pPr lvl="1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mtClean="0">
              <a:ea typeface="ＭＳ Ｐゴシック" charset="-128"/>
              <a:sym typeface="Wingdings" pitchFamily="2" charset="2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ＭＳ Ｐゴシック" charset="-128"/>
                <a:sym typeface="Wingdings" pitchFamily="2" charset="2"/>
              </a:rPr>
              <a:t>FDG PET duyarlılığı %70-94 </a:t>
            </a:r>
            <a:endParaRPr lang="en-US" smtClean="0">
              <a:ea typeface="ＭＳ Ｐゴシック" charset="-128"/>
            </a:endParaRPr>
          </a:p>
        </p:txBody>
      </p:sp>
      <p:sp>
        <p:nvSpPr>
          <p:cNvPr id="16387" name="1 Başlık"/>
          <p:cNvSpPr txBox="1">
            <a:spLocks/>
          </p:cNvSpPr>
          <p:nvPr/>
        </p:nvSpPr>
        <p:spPr bwMode="auto">
          <a:xfrm>
            <a:off x="395288" y="260350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tr-TR" sz="3000">
                <a:solidFill>
                  <a:srgbClr val="E75C01"/>
                </a:solidFill>
                <a:latin typeface="Comic Sans MS" pitchFamily="66" charset="0"/>
              </a:rPr>
              <a:t>18F-FDG PET/BT görüntüleme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Endokrin Sistem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603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mtClean="0">
                <a:ea typeface="ＭＳ Ｐゴシック" charset="-128"/>
              </a:rPr>
              <a:t>Adrenal Korteks Sintigrafisi</a:t>
            </a:r>
          </a:p>
          <a:p>
            <a:pPr lvl="1" eaLnBrk="1" hangingPunct="1"/>
            <a:r>
              <a:rPr lang="tr-TR" smtClean="0">
                <a:ea typeface="ＭＳ Ｐゴシック" charset="-128"/>
              </a:rPr>
              <a:t>I-131 Iodometil-19-norkolesterol</a:t>
            </a:r>
            <a:r>
              <a:rPr lang="tr-TR" smtClean="0">
                <a:solidFill>
                  <a:srgbClr val="A50021"/>
                </a:solidFill>
                <a:ea typeface="ＭＳ Ｐゴシック" charset="-128"/>
              </a:rPr>
              <a:t> </a:t>
            </a:r>
            <a:endParaRPr lang="tr-TR" smtClean="0">
              <a:ea typeface="ＭＳ Ｐゴシック" charset="-128"/>
            </a:endParaRPr>
          </a:p>
          <a:p>
            <a:pPr eaLnBrk="1" hangingPunct="1"/>
            <a:endParaRPr lang="en-US" smtClean="0">
              <a:ea typeface="ＭＳ Ｐゴシック" charset="-128"/>
            </a:endParaRPr>
          </a:p>
        </p:txBody>
      </p:sp>
      <p:pic>
        <p:nvPicPr>
          <p:cNvPr id="25604" name="Picture 13" descr="http://t1.gstatic.com/images?q=tbn:ANd9GcQGEQmpjeN7fUpZNqAoF5J27v6TRUduykIfcEejDCxcADqt3Vzsy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2924175"/>
            <a:ext cx="481330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476250"/>
            <a:ext cx="3671887" cy="546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7"/>
          <p:cNvSpPr txBox="1">
            <a:spLocks noChangeArrowheads="1"/>
          </p:cNvSpPr>
          <p:nvPr/>
        </p:nvSpPr>
        <p:spPr bwMode="auto">
          <a:xfrm>
            <a:off x="642938" y="5805488"/>
            <a:ext cx="7715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r>
              <a:rPr lang="en-US"/>
              <a:t>İyot negatif, Tg yüksek olan hastada sol paratrakeal alanda </a:t>
            </a:r>
          </a:p>
          <a:p>
            <a:r>
              <a:rPr lang="en-US"/>
              <a:t>yoğun artmış FDG tutulumu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1844675"/>
            <a:ext cx="33401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2800" smtClean="0">
                <a:solidFill>
                  <a:srgbClr val="E75C01"/>
                </a:solidFill>
                <a:ea typeface="ＭＳ Ｐゴシック" charset="-128"/>
              </a:rPr>
              <a:t>Tiroid İnsidentaloma</a:t>
            </a:r>
            <a:endParaRPr lang="tr-TR" smtClean="0">
              <a:ea typeface="ＭＳ Ｐゴシック" charset="-128"/>
            </a:endParaRPr>
          </a:p>
        </p:txBody>
      </p:sp>
      <p:sp>
        <p:nvSpPr>
          <p:cNvPr id="18436" name="TextBox 9"/>
          <p:cNvSpPr txBox="1">
            <a:spLocks noChangeArrowheads="1"/>
          </p:cNvSpPr>
          <p:nvPr/>
        </p:nvSpPr>
        <p:spPr bwMode="auto">
          <a:xfrm>
            <a:off x="611188" y="5157788"/>
            <a:ext cx="81661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Tiroid dışı onkolojik değerlendirmelerde %1.2-2.3 rastlantısal fokal ya da diffüz</a:t>
            </a:r>
          </a:p>
          <a:p>
            <a:r>
              <a:rPr lang="en-US"/>
              <a:t>aktivite tutulumu izlenmektedir</a:t>
            </a:r>
          </a:p>
          <a:p>
            <a:r>
              <a:rPr lang="en-US" b="1"/>
              <a:t>Foka</a:t>
            </a:r>
            <a:r>
              <a:rPr lang="en-US"/>
              <a:t>l:toksik adenom, hurthle hücreli adenom, DTK (%30)</a:t>
            </a:r>
          </a:p>
          <a:p>
            <a:r>
              <a:rPr lang="en-US" b="1"/>
              <a:t>Diffüz</a:t>
            </a:r>
            <a:r>
              <a:rPr lang="en-US"/>
              <a:t>: tiroidit, graves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Paratiroid sintigrafisi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459" name="5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075613" cy="4873625"/>
          </a:xfrm>
        </p:spPr>
        <p:txBody>
          <a:bodyPr/>
          <a:lstStyle/>
          <a:p>
            <a:pPr eaLnBrk="1" hangingPunct="1"/>
            <a:r>
              <a:rPr lang="tr-TR" b="1" smtClean="0">
                <a:ea typeface="ＭＳ Ｐゴシック" charset="-128"/>
              </a:rPr>
              <a:t>Paratiroid sintigrafisinin endikasyonları</a:t>
            </a:r>
            <a:r>
              <a:rPr lang="tr-TR" smtClean="0">
                <a:ea typeface="ＭＳ Ｐゴシック" charset="-128"/>
              </a:rPr>
              <a:t>; </a:t>
            </a:r>
          </a:p>
          <a:p>
            <a:pPr lvl="1" eaLnBrk="1" hangingPunct="1"/>
            <a:r>
              <a:rPr lang="tr-TR" smtClean="0">
                <a:ea typeface="ＭＳ Ｐゴシック" charset="-128"/>
              </a:rPr>
              <a:t>primer ve sekonder hiperparatiroidi tanısı konulmuş hastalarda adenom ve hiperplazik dokunun görüntülenmesidir</a:t>
            </a:r>
          </a:p>
          <a:p>
            <a:pPr eaLnBrk="1" hangingPunct="1"/>
            <a:endParaRPr lang="tr-TR" sz="2200" smtClean="0">
              <a:ea typeface="ＭＳ Ｐゴシック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tr-TR" sz="2000" smtClean="0">
                <a:ea typeface="ＭＳ Ｐゴシック" charset="-128"/>
              </a:rPr>
              <a:t>Tc-99m</a:t>
            </a:r>
            <a:r>
              <a:rPr lang="ja-JP" altLang="tr-TR" sz="2000" smtClean="0"/>
              <a:t>’</a:t>
            </a:r>
            <a:r>
              <a:rPr lang="tr-TR" altLang="ja-JP" sz="2000" smtClean="0"/>
              <a:t>e bağlı ajanlar olan sestamibi ve tetrofosmin ile yapılan paratiroid sintigrafisi rutin olarak kullanılan yöntemlerdir.</a:t>
            </a:r>
          </a:p>
          <a:p>
            <a:pPr eaLnBrk="1" hangingPunct="1">
              <a:spcBef>
                <a:spcPct val="0"/>
              </a:spcBef>
            </a:pPr>
            <a:endParaRPr lang="tr-TR" sz="2000" smtClean="0">
              <a:ea typeface="ＭＳ Ｐゴシック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tr-TR" sz="2000" smtClean="0">
                <a:ea typeface="ＭＳ Ｐゴシック" charset="-128"/>
              </a:rPr>
              <a:t>Sestamibi; hem tiroid dokusunda hem de paratiroid adenom ve hiperplazisinde tutulum gösterir. </a:t>
            </a:r>
          </a:p>
          <a:p>
            <a:pPr eaLnBrk="1" hangingPunct="1">
              <a:spcBef>
                <a:spcPct val="0"/>
              </a:spcBef>
            </a:pPr>
            <a:endParaRPr lang="tr-TR" sz="2000" smtClean="0">
              <a:ea typeface="ＭＳ Ｐゴシック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tr-TR" sz="2000" smtClean="0">
                <a:ea typeface="ＭＳ Ｐゴシック" charset="-128"/>
              </a:rPr>
              <a:t>Ancak, tiroidden washout olduğu halde paratiroid dokusunda uzun süre kalması nedeniyle çift fazlı yöntem şeklinde uygulanmaktadır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Content Placeholder 2"/>
          <p:cNvSpPr>
            <a:spLocks noGrp="1"/>
          </p:cNvSpPr>
          <p:nvPr>
            <p:ph idx="1"/>
          </p:nvPr>
        </p:nvSpPr>
        <p:spPr>
          <a:xfrm>
            <a:off x="468313" y="0"/>
            <a:ext cx="7467600" cy="5278438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mtClean="0">
              <a:ea typeface="ＭＳ Ｐゴシック" charset="-128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ＭＳ Ｐゴシック" charset="-128"/>
              </a:rPr>
              <a:t>Avantajları: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mtClean="0">
                <a:ea typeface="ＭＳ Ｐゴシック" charset="-128"/>
              </a:rPr>
              <a:t>noninvaziv, kontrast madde enjeksiyonu gerekmez,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mtClean="0">
                <a:ea typeface="ＭＳ Ｐゴシック" charset="-128"/>
              </a:rPr>
              <a:t>ektopik lezyonları göstermede avantajlıdır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mtClean="0">
                <a:ea typeface="ＭＳ Ｐゴシック" charset="-128"/>
              </a:rPr>
              <a:t>SPECT görüntüleme lezyonun lokalizasyonu (derinliği) hakkında bilgi verir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mtClean="0">
                <a:ea typeface="ＭＳ Ｐゴシック" charset="-128"/>
              </a:rPr>
              <a:t>geçirilmiş cerrahi operasyonlar sonucunda normal anatominin bozulması sintigrafiyi etkilemez.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ＭＳ Ｐゴシック" charset="-128"/>
              </a:rPr>
              <a:t>Dezavantajları: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mtClean="0">
                <a:ea typeface="ＭＳ Ｐゴシック" charset="-128"/>
              </a:rPr>
              <a:t>hiperplazide duyarlılık düşüktür,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mtClean="0">
                <a:ea typeface="ＭＳ Ｐゴシック" charset="-128"/>
              </a:rPr>
              <a:t>küçük lezyonlar gama kameralar tarafından tespit edilememektedir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mtClean="0">
                <a:ea typeface="ＭＳ Ｐゴシック" charset="-128"/>
              </a:rPr>
              <a:t>kistik ve nekrotik lezyonlarda radyofarmasötik tutulumu olmayacağından sintigrafi negatif kalabilir.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ＭＳ Ｐゴシック" charset="-128"/>
              </a:rPr>
              <a:t>Duyarlılık: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mtClean="0">
                <a:ea typeface="ＭＳ Ｐゴシック" charset="-128"/>
              </a:rPr>
              <a:t>paratiroid adenomları için % 75–85,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mtClean="0">
                <a:ea typeface="ＭＳ Ｐゴシック" charset="-128"/>
              </a:rPr>
              <a:t>hiperplazi için %50 civarındadır.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Paratiroid sintigrafisi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1628775"/>
            <a:ext cx="6551612" cy="3465513"/>
          </a:xfrm>
          <a:noFill/>
        </p:spPr>
      </p:pic>
      <p:sp>
        <p:nvSpPr>
          <p:cNvPr id="21508" name="5 Dikdörtgen"/>
          <p:cNvSpPr>
            <a:spLocks noChangeArrowheads="1"/>
          </p:cNvSpPr>
          <p:nvPr/>
        </p:nvSpPr>
        <p:spPr bwMode="auto">
          <a:xfrm>
            <a:off x="900113" y="5445125"/>
            <a:ext cx="68405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tr-TR"/>
              <a:t>Paratiroid sintigrafisinde erken görüntüde tiroid sol lob alt pol inferiorunda izlenen fokal aktivite tutulumu geç görüntüde belirgin hale geliyor.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8313" y="-26988"/>
            <a:ext cx="7467600" cy="114300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Endokrin Sistem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154" name="2 İçerik Yer Tutucusu"/>
          <p:cNvSpPr>
            <a:spLocks noGrp="1"/>
          </p:cNvSpPr>
          <p:nvPr>
            <p:ph sz="half" idx="1"/>
          </p:nvPr>
        </p:nvSpPr>
        <p:spPr>
          <a:xfrm>
            <a:off x="468313" y="908050"/>
            <a:ext cx="3743325" cy="45720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tr-TR" smtClean="0">
              <a:ea typeface="ＭＳ Ｐゴシック" charset="-128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mtClean="0">
                <a:ea typeface="ＭＳ Ｐゴシック" charset="-128"/>
              </a:rPr>
              <a:t>Adrenal Medulla Sintigrafisi</a:t>
            </a:r>
          </a:p>
          <a:p>
            <a:pPr marL="366713" lvl="1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tr-TR" b="1" smtClean="0">
                <a:ea typeface="ＭＳ Ｐゴシック" charset="-128"/>
              </a:rPr>
              <a:t>I-131 MIBG</a:t>
            </a:r>
          </a:p>
          <a:p>
            <a:pPr marL="366713" lvl="1" indent="0" eaLnBrk="1" fontAlgn="auto" hangingPunct="1">
              <a:spcAft>
                <a:spcPts val="0"/>
              </a:spcAft>
              <a:defRPr/>
            </a:pPr>
            <a:r>
              <a:rPr lang="tr-TR" smtClean="0">
                <a:ea typeface="ＭＳ Ｐゴシック" charset="-128"/>
              </a:rPr>
              <a:t>Guanetidin analogu</a:t>
            </a:r>
          </a:p>
          <a:p>
            <a:pPr marL="366713" lvl="1" indent="0" eaLnBrk="1" fontAlgn="auto" hangingPunct="1">
              <a:spcAft>
                <a:spcPts val="0"/>
              </a:spcAft>
              <a:defRPr/>
            </a:pPr>
            <a:r>
              <a:rPr lang="tr-TR" smtClean="0">
                <a:ea typeface="ＭＳ Ｐゴシック" charset="-128"/>
              </a:rPr>
              <a:t>Norepinefrine benzer</a:t>
            </a:r>
          </a:p>
          <a:p>
            <a:pPr marL="366713" lvl="1" indent="0" eaLnBrk="1" fontAlgn="auto" hangingPunct="1">
              <a:spcAft>
                <a:spcPts val="0"/>
              </a:spcAft>
              <a:defRPr/>
            </a:pPr>
            <a:r>
              <a:rPr lang="tr-TR" smtClean="0">
                <a:ea typeface="ＭＳ Ｐゴシック" charset="-128"/>
              </a:rPr>
              <a:t>Sempatoadrenarjik dokularda kromaffin hücresine girer</a:t>
            </a:r>
          </a:p>
          <a:p>
            <a:pPr marL="366713" lvl="1" indent="0" eaLnBrk="1" fontAlgn="auto" hangingPunct="1">
              <a:spcAft>
                <a:spcPts val="0"/>
              </a:spcAft>
              <a:defRPr/>
            </a:pPr>
            <a:r>
              <a:rPr lang="tr-TR" smtClean="0">
                <a:ea typeface="ＭＳ Ｐゴシック" charset="-128"/>
              </a:rPr>
              <a:t>Hücre içi katekolamin depo granüllerinde birikir</a:t>
            </a:r>
          </a:p>
          <a:p>
            <a:pPr marL="366713" lvl="1" indent="0" eaLnBrk="1" fontAlgn="auto" hangingPunct="1">
              <a:spcAft>
                <a:spcPts val="0"/>
              </a:spcAft>
              <a:defRPr/>
            </a:pPr>
            <a:r>
              <a:rPr lang="tr-TR" smtClean="0">
                <a:ea typeface="ＭＳ Ｐゴシック" charset="-128"/>
              </a:rPr>
              <a:t>NE</a:t>
            </a:r>
            <a:r>
              <a:rPr lang="tr-TR" altLang="en-US" smtClean="0">
                <a:ea typeface="ＭＳ Ｐゴシック" charset="-128"/>
              </a:rPr>
              <a:t>’</a:t>
            </a:r>
            <a:r>
              <a:rPr lang="tr-TR" smtClean="0">
                <a:ea typeface="ＭＳ Ｐゴシック" charset="-128"/>
              </a:rPr>
              <a:t>den farkı postsinaptik rsp.</a:t>
            </a:r>
            <a:r>
              <a:rPr lang="tr-TR" altLang="en-US" smtClean="0">
                <a:ea typeface="ＭＳ Ｐゴシック" charset="-128"/>
              </a:rPr>
              <a:t>’</a:t>
            </a:r>
            <a:r>
              <a:rPr lang="tr-TR" altLang="ja-JP" smtClean="0"/>
              <a:t>lere bağlanmaz ve metabolize olmaz</a:t>
            </a:r>
            <a:endParaRPr lang="tr-TR" smtClean="0">
              <a:ea typeface="ＭＳ Ｐゴシック" charset="-128"/>
            </a:endParaRPr>
          </a:p>
        </p:txBody>
      </p:sp>
      <p:sp>
        <p:nvSpPr>
          <p:cNvPr id="34819" name="4 İçerik Yer Tutucusu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mtClean="0">
              <a:ea typeface="ＭＳ Ｐゴシック" charset="-128"/>
            </a:endParaRPr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5" y="1214438"/>
            <a:ext cx="453707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Başlık"/>
          <p:cNvSpPr>
            <a:spLocks noGrp="1"/>
          </p:cNvSpPr>
          <p:nvPr>
            <p:ph type="title"/>
          </p:nvPr>
        </p:nvSpPr>
        <p:spPr>
          <a:xfrm>
            <a:off x="468313" y="34925"/>
            <a:ext cx="7467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Endokrin Sistem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8313" y="1268413"/>
            <a:ext cx="7467600" cy="4873625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mtClean="0">
                <a:ea typeface="ＭＳ Ｐゴシック" charset="-128"/>
              </a:rPr>
              <a:t>Adrenal Medulla Sintigrafisi (</a:t>
            </a:r>
            <a:r>
              <a:rPr lang="tr-TR" b="1" smtClean="0">
                <a:ea typeface="ＭＳ Ｐゴシック" charset="-128"/>
              </a:rPr>
              <a:t>I-131 MIBG)</a:t>
            </a:r>
          </a:p>
          <a:p>
            <a:pPr marL="366713" lvl="1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tr-TR" b="1" smtClean="0">
                <a:ea typeface="ＭＳ Ｐゴシック" charset="-128"/>
              </a:rPr>
              <a:t>	</a:t>
            </a:r>
            <a:r>
              <a:rPr lang="tr-TR" smtClean="0">
                <a:ea typeface="ＭＳ Ｐゴシック" charset="-128"/>
              </a:rPr>
              <a:t>Duyarlılığı:%80-90</a:t>
            </a:r>
          </a:p>
          <a:p>
            <a:pPr marL="366713" lvl="1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tr-TR" smtClean="0">
                <a:ea typeface="ＭＳ Ｐゴシック" charset="-128"/>
              </a:rPr>
              <a:t>	Özgüllüğü:%95-100</a:t>
            </a:r>
          </a:p>
          <a:p>
            <a:pPr marL="366713" lvl="1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tr-TR" b="1" smtClean="0">
              <a:ea typeface="ＭＳ Ｐゴシック" charset="-128"/>
            </a:endParaRPr>
          </a:p>
          <a:p>
            <a:pPr marL="366713" lvl="1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tr-TR" sz="2400" b="1" smtClean="0">
                <a:ea typeface="ＭＳ Ｐゴシック" charset="-128"/>
              </a:rPr>
              <a:t>Endikasyonları: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tr-TR" smtClean="0">
                <a:ea typeface="ＭＳ Ｐゴシック" charset="-128"/>
              </a:rPr>
              <a:t>Feokromositoma ve paraganglioma ile diğer lezyonlar arasında ayırıcı tanı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tr-TR" smtClean="0">
              <a:ea typeface="ＭＳ Ｐゴシック" charset="-128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tr-TR" smtClean="0">
                <a:ea typeface="ＭＳ Ｐゴシック" charset="-128"/>
              </a:rPr>
              <a:t>Malign feokromositomada ameliyat öncesi evreleme, ameliyat sonrasında kalıntı doku aranması, takipte nüks ve metastaz araştırılması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tr-TR" smtClean="0">
              <a:ea typeface="ＭＳ Ｐゴシック" charset="-128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tr-TR" smtClean="0">
                <a:ea typeface="ＭＳ Ｐゴシック" charset="-128"/>
              </a:rPr>
              <a:t>Yüksek doz İyot- 131 MIBG ile radyonüklid tedavi planlanan hastalarda lezyonlardaki MIBG tutulumunun gösterilmesi </a:t>
            </a:r>
            <a:r>
              <a:rPr lang="tr-TR" b="1" smtClean="0">
                <a:ea typeface="ＭＳ Ｐゴシック" charset="-128"/>
              </a:rPr>
              <a:t>	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773238"/>
            <a:ext cx="7721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7"/>
          <p:cNvSpPr txBox="1">
            <a:spLocks noChangeArrowheads="1"/>
          </p:cNvSpPr>
          <p:nvPr/>
        </p:nvSpPr>
        <p:spPr bwMode="auto">
          <a:xfrm>
            <a:off x="250825" y="5589588"/>
            <a:ext cx="8153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Malign paraganglioma tanılı hastada torakal vertebra ve karaciğer metastazları</a:t>
            </a:r>
          </a:p>
        </p:txBody>
      </p:sp>
      <p:sp>
        <p:nvSpPr>
          <p:cNvPr id="24580" name="Rectangle 9"/>
          <p:cNvSpPr>
            <a:spLocks noChangeArrowheads="1"/>
          </p:cNvSpPr>
          <p:nvPr/>
        </p:nvSpPr>
        <p:spPr bwMode="auto">
          <a:xfrm>
            <a:off x="684213" y="765175"/>
            <a:ext cx="813593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800">
                <a:solidFill>
                  <a:srgbClr val="E75C01"/>
                </a:solidFill>
                <a:latin typeface="Comic Sans MS" pitchFamily="66" charset="0"/>
              </a:rPr>
              <a:t>Adrenal Medulla Sintigrafisi (</a:t>
            </a:r>
            <a:r>
              <a:rPr lang="tr-TR" sz="2800" b="1">
                <a:solidFill>
                  <a:srgbClr val="E75C01"/>
                </a:solidFill>
                <a:latin typeface="Comic Sans MS" pitchFamily="66" charset="0"/>
              </a:rPr>
              <a:t>I-131 MIBG)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358</Words>
  <Application>Microsoft Office PowerPoint</Application>
  <PresentationFormat>Ekran Gösterisi (4:3)</PresentationFormat>
  <Paragraphs>68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1" baseType="lpstr">
      <vt:lpstr>Ofis Teması</vt:lpstr>
      <vt:lpstr>Slayt 1</vt:lpstr>
      <vt:lpstr>Slayt 2</vt:lpstr>
      <vt:lpstr>Tiroid İnsidentaloma</vt:lpstr>
      <vt:lpstr>Paratiroid sintigrafisi</vt:lpstr>
      <vt:lpstr>Slayt 5</vt:lpstr>
      <vt:lpstr>Paratiroid sintigrafisi</vt:lpstr>
      <vt:lpstr>Endokrin Sistem</vt:lpstr>
      <vt:lpstr>Endokrin Sistem</vt:lpstr>
      <vt:lpstr>Slayt 9</vt:lpstr>
      <vt:lpstr>Endokrin Sistem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KALPMERKZ1677</dc:creator>
  <cp:lastModifiedBy>KALPMERKZ1677</cp:lastModifiedBy>
  <cp:revision>1</cp:revision>
  <dcterms:created xsi:type="dcterms:W3CDTF">2017-07-03T12:39:28Z</dcterms:created>
  <dcterms:modified xsi:type="dcterms:W3CDTF">2017-07-03T12:40:34Z</dcterms:modified>
</cp:coreProperties>
</file>