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65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49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95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5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05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59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92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76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34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53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20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AB19A-2EDA-4950-91D2-772CDD254431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1551D-8E91-4948-A125-122BCC43E5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60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I. Sosyal Politika Olgusu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41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Dar anlamında 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	1800’lerin sonu, 1900’lerin başı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	Sosyal politika kavramı ilk olarak       	Almanya’da ortaya çıkmıştır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	Sosyal sigorta</a:t>
            </a:r>
          </a:p>
          <a:p>
            <a:pPr>
              <a:buNone/>
            </a:pPr>
            <a:r>
              <a:rPr lang="tr-TR" dirty="0"/>
              <a:t>		iş kazası</a:t>
            </a:r>
          </a:p>
          <a:p>
            <a:pPr>
              <a:buNone/>
            </a:pPr>
            <a:r>
              <a:rPr lang="tr-TR" dirty="0"/>
              <a:t>		hastalık</a:t>
            </a:r>
          </a:p>
          <a:p>
            <a:pPr>
              <a:buNone/>
            </a:pPr>
            <a:r>
              <a:rPr lang="tr-TR" dirty="0"/>
              <a:t>		yaşlılık</a:t>
            </a:r>
          </a:p>
          <a:p>
            <a:pPr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507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Geniş anlamında 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Sosyal adalet</a:t>
            </a:r>
          </a:p>
          <a:p>
            <a:r>
              <a:rPr lang="tr-TR" dirty="0"/>
              <a:t>Sosyal eşitlik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145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Geniş anlamında 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000" b="1" dirty="0">
                <a:latin typeface="Calibri" pitchFamily="34" charset="0"/>
              </a:rPr>
              <a:t>1. Birinci Kuşak İnsan Hakları</a:t>
            </a:r>
            <a:r>
              <a:rPr lang="tr-TR" sz="3000" dirty="0">
                <a:latin typeface="Calibri" pitchFamily="34" charset="0"/>
              </a:rPr>
              <a:t> </a:t>
            </a:r>
            <a:br>
              <a:rPr lang="tr-TR" sz="3000" dirty="0">
                <a:latin typeface="Calibri" pitchFamily="34" charset="0"/>
              </a:rPr>
            </a:br>
            <a:r>
              <a:rPr lang="tr-TR" sz="3000" dirty="0">
                <a:latin typeface="Calibri" pitchFamily="34" charset="0"/>
              </a:rPr>
              <a:t>(Klasik haklar, negatif statü hakları)</a:t>
            </a:r>
            <a:br>
              <a:rPr lang="tr-TR" sz="3000" dirty="0">
                <a:latin typeface="Calibri" pitchFamily="34" charset="0"/>
              </a:rPr>
            </a:br>
            <a:r>
              <a:rPr lang="tr-TR" sz="3000" dirty="0">
                <a:latin typeface="Calibri" pitchFamily="34" charset="0"/>
              </a:rPr>
              <a:t/>
            </a:r>
            <a:br>
              <a:rPr lang="tr-TR" sz="3000" dirty="0">
                <a:latin typeface="Calibri" pitchFamily="34" charset="0"/>
              </a:rPr>
            </a:br>
            <a:r>
              <a:rPr lang="tr-TR" sz="3000" b="1" dirty="0">
                <a:latin typeface="Calibri" pitchFamily="34" charset="0"/>
              </a:rPr>
              <a:t>2. İkinci Kuşak İnsan Hakları</a:t>
            </a:r>
            <a:r>
              <a:rPr lang="en-GB" sz="3000" dirty="0">
                <a:latin typeface="Calibri" pitchFamily="34" charset="0"/>
              </a:rPr>
              <a:t> </a:t>
            </a:r>
            <a:r>
              <a:rPr lang="tr-TR" sz="3000" dirty="0">
                <a:latin typeface="Calibri" pitchFamily="34" charset="0"/>
              </a:rPr>
              <a:t/>
            </a:r>
            <a:br>
              <a:rPr lang="tr-TR" sz="3000" dirty="0">
                <a:latin typeface="Calibri" pitchFamily="34" charset="0"/>
              </a:rPr>
            </a:br>
            <a:r>
              <a:rPr lang="tr-TR" sz="3000" dirty="0">
                <a:latin typeface="Calibri" pitchFamily="34" charset="0"/>
              </a:rPr>
              <a:t>(Ekonomik-sosyal haklar, pozitif statü hakları)</a:t>
            </a:r>
            <a:br>
              <a:rPr lang="tr-TR" sz="3000" dirty="0">
                <a:latin typeface="Calibri" pitchFamily="34" charset="0"/>
              </a:rPr>
            </a:br>
            <a:r>
              <a:rPr lang="tr-TR" sz="3000" dirty="0">
                <a:latin typeface="Calibri" pitchFamily="34" charset="0"/>
              </a:rPr>
              <a:t/>
            </a:r>
            <a:br>
              <a:rPr lang="tr-TR" sz="3000" dirty="0">
                <a:latin typeface="Calibri" pitchFamily="34" charset="0"/>
              </a:rPr>
            </a:br>
            <a:r>
              <a:rPr lang="tr-TR" sz="3000" b="1" dirty="0">
                <a:latin typeface="Calibri" pitchFamily="34" charset="0"/>
              </a:rPr>
              <a:t>3. Üçüncü Kuşak İnsan Hakları</a:t>
            </a:r>
            <a:r>
              <a:rPr lang="tr-TR" sz="3000" dirty="0">
                <a:latin typeface="Calibri" pitchFamily="34" charset="0"/>
              </a:rPr>
              <a:t> </a:t>
            </a:r>
            <a:br>
              <a:rPr lang="tr-TR" sz="3000" dirty="0">
                <a:latin typeface="Calibri" pitchFamily="34" charset="0"/>
              </a:rPr>
            </a:br>
            <a:r>
              <a:rPr lang="tr-TR" sz="3000" dirty="0">
                <a:latin typeface="Calibri" pitchFamily="34" charset="0"/>
              </a:rPr>
              <a:t>(Sağlıklı bir çevrede yaşama ve gelişme hakkı)</a:t>
            </a:r>
            <a:r>
              <a:rPr lang="tr-TR" dirty="0">
                <a:solidFill>
                  <a:srgbClr val="00CC00"/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rgbClr val="00CC00"/>
                </a:solidFill>
                <a:latin typeface="Comic Sans MS" pitchFamily="66" charset="0"/>
              </a:rPr>
            </a:br>
            <a:r>
              <a:rPr lang="tr-TR" sz="2400" dirty="0">
                <a:solidFill>
                  <a:srgbClr val="008000"/>
                </a:solidFill>
                <a:latin typeface="Comic Sans MS" pitchFamily="66" charset="0"/>
              </a:rPr>
              <a:t/>
            </a:r>
            <a:br>
              <a:rPr lang="tr-TR" sz="2400" dirty="0">
                <a:solidFill>
                  <a:srgbClr val="008000"/>
                </a:solidFill>
                <a:latin typeface="Comic Sans MS" pitchFamily="66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66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Sosyal Politika Olgusu</a:t>
            </a:r>
          </a:p>
        </p:txBody>
      </p:sp>
    </p:spTree>
    <p:extLst>
      <p:ext uri="{BB962C8B-B14F-4D97-AF65-F5344CB8AC3E}">
        <p14:creationId xmlns:p14="http://schemas.microsoft.com/office/powerpoint/2010/main" val="147356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Sosyal Politika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Sosyal Politika</a:t>
            </a:r>
          </a:p>
          <a:p>
            <a:r>
              <a:rPr lang="tr-TR"/>
              <a:t>Sosyal Siyaset</a:t>
            </a:r>
          </a:p>
          <a:p>
            <a:r>
              <a:rPr lang="tr-TR"/>
              <a:t>Sosyal Ekonomi</a:t>
            </a:r>
          </a:p>
        </p:txBody>
      </p:sp>
    </p:spTree>
    <p:extLst>
      <p:ext uri="{BB962C8B-B14F-4D97-AF65-F5344CB8AC3E}">
        <p14:creationId xmlns:p14="http://schemas.microsoft.com/office/powerpoint/2010/main" val="814502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Sosyal Politika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Eğitim</a:t>
            </a:r>
          </a:p>
          <a:p>
            <a:r>
              <a:rPr lang="tr-TR"/>
              <a:t>Sosyal Güvenlik (Sağlık, Emeklilik)</a:t>
            </a:r>
          </a:p>
          <a:p>
            <a:r>
              <a:rPr lang="tr-TR"/>
              <a:t>Çalışma Yaşamı</a:t>
            </a:r>
          </a:p>
          <a:p>
            <a:pPr>
              <a:buFontTx/>
              <a:buNone/>
            </a:pPr>
            <a:r>
              <a:rPr lang="tr-TR"/>
              <a:t>	(Ücretler, çalışma koşulları, çalışma saatleri)</a:t>
            </a:r>
          </a:p>
          <a:p>
            <a:r>
              <a:rPr lang="tr-TR"/>
              <a:t>İş Hukuku </a:t>
            </a:r>
          </a:p>
          <a:p>
            <a:pPr>
              <a:buFontTx/>
              <a:buNone/>
            </a:pPr>
            <a:r>
              <a:rPr lang="tr-TR"/>
              <a:t>  (Bireysel İş Hukuku, Kolektif İş Hukuku)</a:t>
            </a:r>
          </a:p>
          <a:p>
            <a:r>
              <a:rPr lang="tr-TR"/>
              <a:t>Konut</a:t>
            </a:r>
          </a:p>
          <a:p>
            <a:pPr>
              <a:buFontTx/>
              <a:buNone/>
            </a:pPr>
            <a:r>
              <a:rPr lang="tr-TR"/>
              <a:t>Tüm bu alanları düzenleyen politikalar bütünüdür.</a:t>
            </a:r>
          </a:p>
          <a:p>
            <a:pPr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220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Sosyal politika bir mücadele alanıdır.</a:t>
            </a:r>
          </a:p>
          <a:p>
            <a:r>
              <a:rPr lang="tr-TR" dirty="0"/>
              <a:t>Emek ile sermaye arasında bir mücadele alanıdır.</a:t>
            </a:r>
          </a:p>
        </p:txBody>
      </p:sp>
    </p:spTree>
    <p:extLst>
      <p:ext uri="{BB962C8B-B14F-4D97-AF65-F5344CB8AC3E}">
        <p14:creationId xmlns:p14="http://schemas.microsoft.com/office/powerpoint/2010/main" val="2520595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Emeğin güçlü olduğu dönemlerde sosyal politikanın içeriği ile sermayenin güçlü olduğu dönemlerde sosyal politikanın içeriği oldukça farklıdır. </a:t>
            </a:r>
          </a:p>
        </p:txBody>
      </p:sp>
    </p:spTree>
    <p:extLst>
      <p:ext uri="{BB962C8B-B14F-4D97-AF65-F5344CB8AC3E}">
        <p14:creationId xmlns:p14="http://schemas.microsoft.com/office/powerpoint/2010/main" val="185988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Sosyal sorunlar</a:t>
            </a:r>
          </a:p>
          <a:p>
            <a:r>
              <a:rPr lang="tr-TR" dirty="0"/>
              <a:t>Sosyal devlet</a:t>
            </a:r>
          </a:p>
          <a:p>
            <a:r>
              <a:rPr lang="tr-TR" dirty="0"/>
              <a:t>Devlet-yurttaş ilişkisi</a:t>
            </a:r>
          </a:p>
          <a:p>
            <a:r>
              <a:rPr lang="tr-TR" dirty="0"/>
              <a:t>Sosyal haklar</a:t>
            </a:r>
          </a:p>
          <a:p>
            <a:r>
              <a:rPr lang="tr-TR" dirty="0"/>
              <a:t>Kurumlar</a:t>
            </a:r>
          </a:p>
        </p:txBody>
      </p:sp>
    </p:spTree>
    <p:extLst>
      <p:ext uri="{BB962C8B-B14F-4D97-AF65-F5344CB8AC3E}">
        <p14:creationId xmlns:p14="http://schemas.microsoft.com/office/powerpoint/2010/main" val="3497796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Tarihsel-toplumsal gelişmeler</a:t>
            </a:r>
          </a:p>
          <a:p>
            <a:r>
              <a:rPr lang="tr-TR" dirty="0"/>
              <a:t>Çok disiplinli bir yaklaşım (ekonomi, siyaset, hukuk)</a:t>
            </a:r>
          </a:p>
        </p:txBody>
      </p:sp>
    </p:spTree>
    <p:extLst>
      <p:ext uri="{BB962C8B-B14F-4D97-AF65-F5344CB8AC3E}">
        <p14:creationId xmlns:p14="http://schemas.microsoft.com/office/powerpoint/2010/main" val="1401388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Dar anlamında 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18.Yüzyıl ve 19. yüzyıl Avrupa</a:t>
            </a:r>
          </a:p>
          <a:p>
            <a:r>
              <a:rPr lang="tr-TR" dirty="0"/>
              <a:t>Çalışma koşulları</a:t>
            </a:r>
          </a:p>
          <a:p>
            <a:r>
              <a:rPr lang="tr-TR" dirty="0"/>
              <a:t>Yaşam yerleri</a:t>
            </a:r>
          </a:p>
          <a:p>
            <a:r>
              <a:rPr lang="tr-TR" dirty="0"/>
              <a:t>Çalışma saatleri</a:t>
            </a:r>
          </a:p>
          <a:p>
            <a:r>
              <a:rPr lang="tr-TR" dirty="0"/>
              <a:t>Çalışma yaşı</a:t>
            </a:r>
          </a:p>
        </p:txBody>
      </p:sp>
    </p:spTree>
    <p:extLst>
      <p:ext uri="{BB962C8B-B14F-4D97-AF65-F5344CB8AC3E}">
        <p14:creationId xmlns:p14="http://schemas.microsoft.com/office/powerpoint/2010/main" val="247183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130</Words>
  <Application>Microsoft Office PowerPoint</Application>
  <PresentationFormat>Geniş ekran</PresentationFormat>
  <Paragraphs>50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Office Teması</vt:lpstr>
      <vt:lpstr>I. Sosyal Politika Olgusu</vt:lpstr>
      <vt:lpstr>PowerPoint Sunusu</vt:lpstr>
      <vt:lpstr>Sosyal Politika</vt:lpstr>
      <vt:lpstr>Sosyal Politika</vt:lpstr>
      <vt:lpstr>Sosyal Politika</vt:lpstr>
      <vt:lpstr>Sosyal Politika</vt:lpstr>
      <vt:lpstr>Sosyal Politika</vt:lpstr>
      <vt:lpstr>Sosyal Politika</vt:lpstr>
      <vt:lpstr>Dar anlamında sosyal politika</vt:lpstr>
      <vt:lpstr>Dar anlamında sosyal politika</vt:lpstr>
      <vt:lpstr>Geniş anlamında sosyal politika</vt:lpstr>
      <vt:lpstr>Geniş anlamında sosyal politika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Sosyal Politika Olgusu</dc:title>
  <dc:creator>Asus</dc:creator>
  <cp:lastModifiedBy>Asus</cp:lastModifiedBy>
  <cp:revision>1</cp:revision>
  <dcterms:created xsi:type="dcterms:W3CDTF">2020-06-24T22:47:26Z</dcterms:created>
  <dcterms:modified xsi:type="dcterms:W3CDTF">2020-06-24T22:49:10Z</dcterms:modified>
</cp:coreProperties>
</file>