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90" r:id="rId2"/>
    <p:sldId id="291" r:id="rId3"/>
    <p:sldId id="289" r:id="rId4"/>
    <p:sldId id="445" r:id="rId5"/>
    <p:sldId id="446" r:id="rId6"/>
    <p:sldId id="447" r:id="rId7"/>
    <p:sldId id="448" r:id="rId8"/>
    <p:sldId id="449" r:id="rId9"/>
    <p:sldId id="450" r:id="rId10"/>
    <p:sldId id="451" r:id="rId11"/>
    <p:sldId id="452" r:id="rId12"/>
    <p:sldId id="453" r:id="rId13"/>
    <p:sldId id="454" r:id="rId14"/>
    <p:sldId id="455" r:id="rId15"/>
    <p:sldId id="456" r:id="rId16"/>
    <p:sldId id="457" r:id="rId17"/>
    <p:sldId id="458" r:id="rId18"/>
    <p:sldId id="459" r:id="rId19"/>
    <p:sldId id="460" r:id="rId20"/>
    <p:sldId id="461" r:id="rId21"/>
    <p:sldId id="462" r:id="rId22"/>
    <p:sldId id="463" r:id="rId23"/>
    <p:sldId id="444" r:id="rId24"/>
    <p:sldId id="339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43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16.04.2018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136339"/>
            <a:ext cx="7344816" cy="34778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457200" indent="-457200" algn="just">
              <a:buAutoNum type="arabicPeriod" startAt="4"/>
            </a:pP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-k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457200" indent="-457200" algn="just">
              <a:buAutoNum type="arabicPeriod" startAt="4"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ugur-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tarap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görkezýän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sözlere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goşulyp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hal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ýasaýar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Leksik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manysy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aslynda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ugur-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tarap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bilen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bagly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ileri, içeri,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daşary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ýokary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ýaly sözlere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goşulyp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-k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olaryň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manysyna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anyklyk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gutarnyklylyk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berýär. Bu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gadymy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allatiw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düşümiň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bolupdyr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ilerik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gaýrak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ýokaryk,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aňryk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bärik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just"/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eýläk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beýläk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şeýläk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060848"/>
            <a:ext cx="7344816" cy="378565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latin typeface="Arial" pitchFamily="34" charset="0"/>
                <a:cs typeface="Arial" pitchFamily="34" charset="0"/>
              </a:rPr>
              <a:t>5.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laý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/-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leý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öňden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gelýän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goşulmadyr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laýyn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/-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leýin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goşulmasynyň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gysgalyp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bir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böleginiň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alynmagy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bilen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ýasalypdyr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Ol türkmen dilinde az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önümli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bolup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hereketiň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hil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häsiýetini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hallary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ýasaýar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Ol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edýän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işine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ýüzleý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garaýar. </a:t>
            </a:r>
          </a:p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Suw,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azyk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bütinle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gutarypdy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1916832"/>
            <a:ext cx="7200800" cy="4154984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latin typeface="Arial" pitchFamily="34" charset="0"/>
                <a:cs typeface="Arial" pitchFamily="34" charset="0"/>
              </a:rPr>
              <a:t>6. 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yna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/-ine, -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syna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/-sine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Iki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sany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üýtgedijiden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III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şahs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we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ýöneliş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düşüm </a:t>
            </a:r>
          </a:p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düzülen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çylşyrymly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goşulmadyr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atlara, iş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atlaryna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goşulyp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hal emele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getirýär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gaharyna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keýpine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gyşyna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güýzüne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ýarpasyna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gijesine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1916832"/>
            <a:ext cx="7416824" cy="378565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.-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lygyna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/-ligine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üç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bölekden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lyk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/-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lik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-y/-i,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/-ne </a:t>
            </a:r>
          </a:p>
          <a:p>
            <a:pPr algn="just"/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böleklerinden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ybaratdyr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goşulma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atlara, ugur-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tarap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görkezýän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sözlere,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asyl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we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ýasama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hallara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goşulyp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ugur-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tarap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göwrüm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möçber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hal-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ýagdaý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hal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ýasaýar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arkanlygyna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matalygyna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diriligine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göklügine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täzeligine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terligine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tutuşlygyna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ýüzinligine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1997839"/>
            <a:ext cx="7416824" cy="378565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8. 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-a/-e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aslynda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hal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işligiň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asyl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şekili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bolup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käbir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sözlerden,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asyl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işliklerden, ses we şekil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meňzemelerinden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hal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ýasamaga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ýöriteleşipdir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Çala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eşiden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çatma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ýykar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öte </a:t>
            </a:r>
            <a:r>
              <a:rPr lang="tr-TR" sz="2000" b="1" i="1" dirty="0" err="1" smtClean="0">
                <a:latin typeface="Arial" pitchFamily="34" charset="0"/>
                <a:cs typeface="Arial" pitchFamily="34" charset="0"/>
              </a:rPr>
              <a:t>eşiden</a:t>
            </a: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 öý.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Aşa geçme.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Ol </a:t>
            </a:r>
            <a:r>
              <a:rPr lang="tr-TR" sz="2000" b="1" i="1" dirty="0" err="1" smtClean="0">
                <a:latin typeface="Arial" pitchFamily="34" charset="0"/>
                <a:cs typeface="Arial" pitchFamily="34" charset="0"/>
              </a:rPr>
              <a:t>ýalpa</a:t>
            </a: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 gözüni </a:t>
            </a:r>
            <a:r>
              <a:rPr lang="tr-TR" sz="2000" b="1" i="1" dirty="0" err="1" smtClean="0">
                <a:latin typeface="Arial" pitchFamily="34" charset="0"/>
                <a:cs typeface="Arial" pitchFamily="34" charset="0"/>
              </a:rPr>
              <a:t>açdy</a:t>
            </a: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000" b="1" i="1" dirty="0" err="1" smtClean="0">
                <a:latin typeface="Arial" pitchFamily="34" charset="0"/>
                <a:cs typeface="Arial" pitchFamily="34" charset="0"/>
              </a:rPr>
              <a:t>Pälwanlar</a:t>
            </a: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 garsa </a:t>
            </a:r>
            <a:r>
              <a:rPr lang="tr-TR" sz="2000" b="1" i="1" dirty="0" err="1" smtClean="0">
                <a:latin typeface="Arial" pitchFamily="34" charset="0"/>
                <a:cs typeface="Arial" pitchFamily="34" charset="0"/>
              </a:rPr>
              <a:t>gujaklaşdylar</a:t>
            </a: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000" b="1" i="1" dirty="0" err="1" smtClean="0">
                <a:latin typeface="Arial" pitchFamily="34" charset="0"/>
                <a:cs typeface="Arial" pitchFamily="34" charset="0"/>
              </a:rPr>
              <a:t>Bagban</a:t>
            </a: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i="1" dirty="0" err="1" smtClean="0">
                <a:latin typeface="Arial" pitchFamily="34" charset="0"/>
                <a:cs typeface="Arial" pitchFamily="34" charset="0"/>
              </a:rPr>
              <a:t>baldagy</a:t>
            </a: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i="1" dirty="0" err="1" smtClean="0">
                <a:latin typeface="Arial" pitchFamily="34" charset="0"/>
                <a:cs typeface="Arial" pitchFamily="34" charset="0"/>
              </a:rPr>
              <a:t>şarpa</a:t>
            </a: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i="1" dirty="0" err="1" smtClean="0">
                <a:latin typeface="Arial" pitchFamily="34" charset="0"/>
                <a:cs typeface="Arial" pitchFamily="34" charset="0"/>
              </a:rPr>
              <a:t>kesdi</a:t>
            </a: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Ol tarsa </a:t>
            </a:r>
            <a:r>
              <a:rPr lang="tr-TR" sz="2000" b="1" i="1" dirty="0" err="1" smtClean="0">
                <a:latin typeface="Arial" pitchFamily="34" charset="0"/>
                <a:cs typeface="Arial" pitchFamily="34" charset="0"/>
              </a:rPr>
              <a:t>ýerinden</a:t>
            </a:r>
            <a:r>
              <a:rPr lang="tr-TR" sz="2000" b="1" i="1" dirty="0" smtClean="0">
                <a:latin typeface="Arial" pitchFamily="34" charset="0"/>
                <a:cs typeface="Arial" pitchFamily="34" charset="0"/>
              </a:rPr>
              <a:t> galdy. </a:t>
            </a:r>
          </a:p>
          <a:p>
            <a:pPr algn="just">
              <a:buFont typeface="Wingdings" pitchFamily="2" charset="2"/>
              <a:buChar char="v"/>
            </a:pP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132856"/>
            <a:ext cx="7416824" cy="378565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9.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-lap/-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läp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hem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çylşyrymly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bolup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aslynda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işlik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ýasaýjy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-la/-le 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hem-de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yp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/-ip/-up/-üp/-</a:t>
            </a:r>
            <a:r>
              <a:rPr lang="tr-TR" sz="2000" b="1" smtClean="0">
                <a:latin typeface="Arial" pitchFamily="34" charset="0"/>
                <a:cs typeface="Arial" pitchFamily="34" charset="0"/>
              </a:rPr>
              <a:t>p </a:t>
            </a:r>
          </a:p>
          <a:p>
            <a:pPr algn="just"/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hal işlik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şekiliniň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bitişmeginden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hasyl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bolupdyr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Goşulmany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asyl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manysynda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gelende degişli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böleklere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bölüp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bolýar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emma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hal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ýasap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gelende ol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böleklere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dargamaýar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Goşulma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wagt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we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ölçeg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hal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ýasaýar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Meselem: Oňa </a:t>
            </a:r>
            <a:r>
              <a:rPr lang="tr-TR" sz="2000" i="1" dirty="0" err="1" smtClean="0">
                <a:latin typeface="Arial" pitchFamily="34" charset="0"/>
                <a:cs typeface="Arial" pitchFamily="34" charset="0"/>
              </a:rPr>
              <a:t>sagatlap</a:t>
            </a:r>
            <a:r>
              <a:rPr lang="tr-TR" sz="2000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i="1" dirty="0" err="1" smtClean="0">
                <a:latin typeface="Arial" pitchFamily="34" charset="0"/>
                <a:cs typeface="Arial" pitchFamily="34" charset="0"/>
              </a:rPr>
              <a:t>günläp</a:t>
            </a:r>
            <a:r>
              <a:rPr lang="tr-TR" sz="2000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i="1" dirty="0" err="1" smtClean="0">
                <a:latin typeface="Arial" pitchFamily="34" charset="0"/>
                <a:cs typeface="Arial" pitchFamily="34" charset="0"/>
              </a:rPr>
              <a:t>hatda</a:t>
            </a:r>
            <a:r>
              <a:rPr lang="tr-TR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i="1" dirty="0" err="1" smtClean="0">
                <a:latin typeface="Arial" pitchFamily="34" charset="0"/>
                <a:cs typeface="Arial" pitchFamily="34" charset="0"/>
              </a:rPr>
              <a:t>aýla</a:t>
            </a:r>
            <a:r>
              <a:rPr lang="tr-TR" sz="2000" i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000" i="1" dirty="0" err="1" smtClean="0">
                <a:latin typeface="Arial" pitchFamily="34" charset="0"/>
                <a:cs typeface="Arial" pitchFamily="34" charset="0"/>
              </a:rPr>
              <a:t>ýyllap</a:t>
            </a:r>
            <a:r>
              <a:rPr lang="tr-TR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i="1" dirty="0" err="1" smtClean="0">
                <a:latin typeface="Arial" pitchFamily="34" charset="0"/>
                <a:cs typeface="Arial" pitchFamily="34" charset="0"/>
              </a:rPr>
              <a:t>garaşar</a:t>
            </a:r>
            <a:r>
              <a:rPr lang="tr-TR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i="1" dirty="0" err="1" smtClean="0">
                <a:latin typeface="Arial" pitchFamily="34" charset="0"/>
                <a:cs typeface="Arial" pitchFamily="34" charset="0"/>
              </a:rPr>
              <a:t>ýörerdi</a:t>
            </a:r>
            <a:r>
              <a:rPr lang="tr-TR" sz="2000" i="1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012576" y="1906980"/>
            <a:ext cx="7092788" cy="378565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/-be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/-me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görnüşi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-de bar)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ses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şekil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sözlere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goşulyp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hallary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edip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bilýär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güpbe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tapba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şapba-şupba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tirkeş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işlikleriň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arasynda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gelip, 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günbe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-gün, 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aýba-aý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ýylba-ýyldan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/-me 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görnüşi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aýma-aý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günme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-gün, 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öýme-öý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ýekeme-ýeke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birme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-bir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hallary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edýär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5641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950708" y="1931952"/>
            <a:ext cx="7221692" cy="378565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11. 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-da/-de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ses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şekil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sözlerden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gütde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patda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şatda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hal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Görogly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sözi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aýtdy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weli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atyň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yzyndaky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Öwez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ýere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gaçaýdy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1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899592" y="2204864"/>
            <a:ext cx="7344816" cy="34163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12. 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/-ge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arkaly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ses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şekil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sözlerden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takga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pakga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pökge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sakga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şakga-şukga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ýasama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hal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hasyl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edilýär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1052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927538" y="2060959"/>
            <a:ext cx="7244862" cy="378565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13. 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lakaý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önümli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bolsa-da,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gadymy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hal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ýasaýjydyp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Ol az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sanly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sözlere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goşulyp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hal-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ýagdaýy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çynlakaý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ýalanlakaý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saglakaý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Çepbekeý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sözündäki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hem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munuň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görnüşi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duýulýar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2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15616" y="2276872"/>
            <a:ext cx="7056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Türkmen Türkçesinde </a:t>
            </a:r>
            <a:r>
              <a:rPr lang="tr-TR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zarf yapımını öğrenmek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3015 TÜRKMEN TÜRKÇESİ V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7865" y="3861048"/>
            <a:ext cx="223242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0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832556" y="2050996"/>
            <a:ext cx="7483860" cy="46166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keý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ýönekeý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hal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sözüni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78700" y="2720665"/>
            <a:ext cx="7365708" cy="304698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lenç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-maç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goşulmalary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käbir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sözlere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goşulyp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hal-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ýagdaýy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hal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ikilenç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köplenç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gyssanmaç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howlukmaç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51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827584" y="2050996"/>
            <a:ext cx="7344816" cy="378565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.-dan/-den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aslynda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çykyş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düşümiň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goşulmasydyr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Onuň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kömegi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ýasalan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hallary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mekdep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grammatikasynda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‖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hallaşma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‖ (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adwerbalizasiýa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hökmünde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görkezipdirler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(Bu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barada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6-njy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synp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üçin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«Türkmen dili»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okuw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kitabyna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(Aşgabat, 2007)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seret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) Ol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sypatlardan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hallardan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käbir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sanlardan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hil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ýagdaý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wagt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aňladýan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hal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ýasaýar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zordan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giňden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öňden,ýürekden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ýaňadan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ýalandan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, uludan, birden.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Ol 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zordan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gepleýär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Giňden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düşündirdi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Öňden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bilýär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i="1" dirty="0">
                <a:latin typeface="Arial" panose="020B0604020202020204" pitchFamily="34" charset="0"/>
                <a:cs typeface="Arial" panose="020B0604020202020204" pitchFamily="34" charset="0"/>
              </a:rPr>
              <a:t>birden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geldi.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775828" y="2071085"/>
            <a:ext cx="7108540" cy="34163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.-da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/-de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wagt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-orun düşüm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bolup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azda-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kände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ahyrda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golaýda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ýakynda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hallary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ýasamaga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az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mukdarda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ýöriteleşip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başlaýar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914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131840" y="1988840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573016"/>
            <a:ext cx="1800200" cy="2376264"/>
          </a:xfrm>
          <a:prstGeom prst="rect">
            <a:avLst/>
          </a:prstGeom>
        </p:spPr>
      </p:pic>
      <p:sp>
        <p:nvSpPr>
          <p:cNvPr id="6" name="5 Dikdörtgen"/>
          <p:cNvSpPr/>
          <p:nvPr/>
        </p:nvSpPr>
        <p:spPr>
          <a:xfrm>
            <a:off x="2915816" y="2708920"/>
            <a:ext cx="52565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 </a:t>
            </a:r>
            <a:r>
              <a:rPr lang="tr-TR" dirty="0" err="1" smtClean="0"/>
              <a:t>Magtymguly</a:t>
            </a:r>
            <a:r>
              <a:rPr lang="tr-TR" dirty="0" smtClean="0"/>
              <a:t>, </a:t>
            </a:r>
            <a:r>
              <a:rPr lang="tr-TR" dirty="0" err="1" smtClean="0"/>
              <a:t>sözlemeý</a:t>
            </a:r>
            <a:r>
              <a:rPr lang="tr-TR" dirty="0" smtClean="0"/>
              <a:t> </a:t>
            </a:r>
            <a:r>
              <a:rPr lang="tr-TR" dirty="0" err="1" smtClean="0"/>
              <a:t>goýmaz</a:t>
            </a:r>
            <a:r>
              <a:rPr lang="tr-TR" dirty="0" smtClean="0"/>
              <a:t> </a:t>
            </a:r>
            <a:r>
              <a:rPr lang="tr-TR" dirty="0" err="1" smtClean="0"/>
              <a:t>durmaga</a:t>
            </a:r>
            <a:r>
              <a:rPr lang="tr-TR" dirty="0" smtClean="0"/>
              <a:t> derdiň, </a:t>
            </a:r>
            <a:r>
              <a:rPr lang="tr-TR" dirty="0" err="1" smtClean="0"/>
              <a:t>Ýalançyda</a:t>
            </a:r>
            <a:r>
              <a:rPr lang="tr-TR" dirty="0" smtClean="0"/>
              <a:t> </a:t>
            </a:r>
            <a:r>
              <a:rPr lang="tr-TR" dirty="0" err="1" smtClean="0"/>
              <a:t>ýaýlaýyp</a:t>
            </a:r>
            <a:r>
              <a:rPr lang="tr-TR" dirty="0" smtClean="0"/>
              <a:t>, </a:t>
            </a:r>
            <a:r>
              <a:rPr lang="tr-TR" dirty="0" err="1" smtClean="0"/>
              <a:t>altmyş</a:t>
            </a:r>
            <a:r>
              <a:rPr lang="tr-TR" dirty="0" smtClean="0"/>
              <a:t> </a:t>
            </a:r>
            <a:r>
              <a:rPr lang="tr-TR" dirty="0" err="1" smtClean="0"/>
              <a:t>ýana</a:t>
            </a:r>
            <a:r>
              <a:rPr lang="tr-TR" dirty="0" smtClean="0"/>
              <a:t> el gerdiň, </a:t>
            </a:r>
            <a:r>
              <a:rPr lang="tr-TR" dirty="0" err="1" smtClean="0"/>
              <a:t>Panyny</a:t>
            </a:r>
            <a:r>
              <a:rPr lang="tr-TR" dirty="0" smtClean="0"/>
              <a:t> </a:t>
            </a:r>
            <a:r>
              <a:rPr lang="tr-TR" dirty="0" err="1" smtClean="0"/>
              <a:t>baky</a:t>
            </a:r>
            <a:r>
              <a:rPr lang="tr-TR" dirty="0" smtClean="0"/>
              <a:t> bildiň, </a:t>
            </a:r>
            <a:r>
              <a:rPr lang="tr-TR" dirty="0" err="1" smtClean="0"/>
              <a:t>ýeldiň</a:t>
            </a:r>
            <a:r>
              <a:rPr lang="tr-TR" dirty="0" smtClean="0"/>
              <a:t>-</a:t>
            </a:r>
            <a:r>
              <a:rPr lang="tr-TR" dirty="0" err="1" smtClean="0"/>
              <a:t>ösdün</a:t>
            </a:r>
            <a:r>
              <a:rPr lang="tr-TR" dirty="0" smtClean="0"/>
              <a:t> </a:t>
            </a:r>
            <a:r>
              <a:rPr lang="tr-TR" dirty="0" err="1" smtClean="0"/>
              <a:t>ýüwürdiň</a:t>
            </a:r>
            <a:r>
              <a:rPr lang="tr-TR" dirty="0" smtClean="0"/>
              <a:t>, Dostuňa </a:t>
            </a:r>
            <a:r>
              <a:rPr lang="tr-TR" dirty="0" err="1" smtClean="0"/>
              <a:t>yza</a:t>
            </a:r>
            <a:r>
              <a:rPr lang="tr-TR" dirty="0" smtClean="0"/>
              <a:t> </a:t>
            </a:r>
            <a:r>
              <a:rPr lang="tr-TR" dirty="0" err="1" smtClean="0"/>
              <a:t>berdiň</a:t>
            </a:r>
            <a:r>
              <a:rPr lang="tr-TR" dirty="0" smtClean="0"/>
              <a:t>, </a:t>
            </a:r>
            <a:r>
              <a:rPr lang="tr-TR" dirty="0" err="1" smtClean="0"/>
              <a:t>duşmana</a:t>
            </a:r>
            <a:r>
              <a:rPr lang="tr-TR" dirty="0" smtClean="0"/>
              <a:t> </a:t>
            </a:r>
            <a:r>
              <a:rPr lang="tr-TR" dirty="0" err="1" smtClean="0"/>
              <a:t>ýüz</a:t>
            </a:r>
            <a:r>
              <a:rPr lang="tr-TR" dirty="0" smtClean="0"/>
              <a:t> </a:t>
            </a:r>
            <a:r>
              <a:rPr lang="tr-TR" dirty="0" err="1" smtClean="0"/>
              <a:t>öwürdiň</a:t>
            </a:r>
            <a:r>
              <a:rPr lang="tr-TR" dirty="0" smtClean="0"/>
              <a:t> (Şol ýerde, 50s.). </a:t>
            </a:r>
            <a:r>
              <a:rPr lang="tr-TR" dirty="0" err="1" smtClean="0"/>
              <a:t>Gäh</a:t>
            </a:r>
            <a:r>
              <a:rPr lang="tr-TR" dirty="0" smtClean="0"/>
              <a:t> </a:t>
            </a:r>
            <a:r>
              <a:rPr lang="tr-TR" dirty="0" err="1" smtClean="0"/>
              <a:t>dünýä</a:t>
            </a:r>
            <a:r>
              <a:rPr lang="tr-TR" dirty="0" smtClean="0"/>
              <a:t> </a:t>
            </a:r>
            <a:r>
              <a:rPr lang="tr-TR" dirty="0" err="1" smtClean="0"/>
              <a:t>talap</a:t>
            </a:r>
            <a:r>
              <a:rPr lang="tr-TR" dirty="0" smtClean="0"/>
              <a:t> </a:t>
            </a:r>
            <a:r>
              <a:rPr lang="tr-TR" dirty="0" err="1" smtClean="0"/>
              <a:t>eýläp</a:t>
            </a:r>
            <a:r>
              <a:rPr lang="tr-TR" dirty="0" smtClean="0"/>
              <a:t>, hem </a:t>
            </a:r>
            <a:r>
              <a:rPr lang="tr-TR" dirty="0" err="1" smtClean="0"/>
              <a:t>ýortar</a:t>
            </a:r>
            <a:r>
              <a:rPr lang="tr-TR" dirty="0" smtClean="0"/>
              <a:t> men, </a:t>
            </a:r>
            <a:r>
              <a:rPr lang="tr-TR" dirty="0" err="1" smtClean="0"/>
              <a:t>ýeler</a:t>
            </a:r>
            <a:r>
              <a:rPr lang="tr-TR" dirty="0" smtClean="0"/>
              <a:t> men, </a:t>
            </a:r>
            <a:r>
              <a:rPr lang="tr-TR" dirty="0" err="1" smtClean="0"/>
              <a:t>Gäh</a:t>
            </a:r>
            <a:r>
              <a:rPr lang="tr-TR" dirty="0" smtClean="0"/>
              <a:t> </a:t>
            </a:r>
            <a:r>
              <a:rPr lang="tr-TR" dirty="0" err="1" smtClean="0"/>
              <a:t>ýyglap</a:t>
            </a:r>
            <a:r>
              <a:rPr lang="tr-TR" dirty="0" smtClean="0"/>
              <a:t> öz </a:t>
            </a:r>
            <a:r>
              <a:rPr lang="tr-TR" dirty="0" err="1" smtClean="0"/>
              <a:t>halyma</a:t>
            </a:r>
            <a:r>
              <a:rPr lang="tr-TR" dirty="0" smtClean="0"/>
              <a:t>, </a:t>
            </a:r>
            <a:r>
              <a:rPr lang="tr-TR" dirty="0" err="1" smtClean="0"/>
              <a:t>gäh</a:t>
            </a:r>
            <a:r>
              <a:rPr lang="tr-TR" dirty="0" smtClean="0"/>
              <a:t> </a:t>
            </a:r>
            <a:r>
              <a:rPr lang="tr-TR" dirty="0" err="1" smtClean="0"/>
              <a:t>şoh</a:t>
            </a:r>
            <a:r>
              <a:rPr lang="tr-TR" dirty="0" smtClean="0"/>
              <a:t> olup, güler men (Şol ýerde, 57 s.). Eşek </a:t>
            </a:r>
            <a:r>
              <a:rPr lang="tr-TR" dirty="0" err="1" smtClean="0"/>
              <a:t>münüp</a:t>
            </a:r>
            <a:r>
              <a:rPr lang="tr-TR" dirty="0" smtClean="0"/>
              <a:t>, Isa dek </a:t>
            </a:r>
            <a:r>
              <a:rPr lang="tr-TR" dirty="0" err="1" smtClean="0"/>
              <a:t>ýeldirdigim</a:t>
            </a:r>
            <a:r>
              <a:rPr lang="tr-TR" dirty="0" smtClean="0"/>
              <a:t> </a:t>
            </a:r>
            <a:r>
              <a:rPr lang="tr-TR" dirty="0" err="1" smtClean="0"/>
              <a:t>bilmezmiň</a:t>
            </a:r>
            <a:r>
              <a:rPr lang="tr-TR" dirty="0" smtClean="0"/>
              <a:t>? (Şol ýerde, 47 s.). </a:t>
            </a:r>
            <a:r>
              <a:rPr lang="tr-TR" dirty="0" err="1" smtClean="0"/>
              <a:t>Mysallardan</a:t>
            </a:r>
            <a:r>
              <a:rPr lang="tr-TR" dirty="0" smtClean="0"/>
              <a:t> </a:t>
            </a:r>
            <a:r>
              <a:rPr lang="tr-TR" dirty="0" err="1" smtClean="0"/>
              <a:t>görşumiz</a:t>
            </a:r>
            <a:r>
              <a:rPr lang="tr-TR" dirty="0" smtClean="0"/>
              <a:t> ýaly, ―</a:t>
            </a:r>
            <a:r>
              <a:rPr lang="tr-TR" dirty="0" err="1" smtClean="0"/>
              <a:t>ylgamak</a:t>
            </a:r>
            <a:r>
              <a:rPr lang="tr-TR" dirty="0" smtClean="0"/>
              <a:t>, </a:t>
            </a:r>
            <a:r>
              <a:rPr lang="tr-TR" dirty="0" err="1" smtClean="0"/>
              <a:t>ýortmak</a:t>
            </a:r>
            <a:r>
              <a:rPr lang="tr-TR" dirty="0" smtClean="0"/>
              <a:t>, </a:t>
            </a:r>
            <a:r>
              <a:rPr lang="tr-TR" dirty="0" err="1" smtClean="0"/>
              <a:t>ýüwürmek</a:t>
            </a:r>
            <a:r>
              <a:rPr lang="tr-TR" dirty="0" smtClean="0"/>
              <a:t>‖ işlikleriniň </a:t>
            </a:r>
            <a:r>
              <a:rPr lang="tr-TR" dirty="0" err="1" smtClean="0"/>
              <a:t>manydaşy</a:t>
            </a:r>
            <a:r>
              <a:rPr lang="tr-TR" dirty="0" smtClean="0"/>
              <a:t> bolan </a:t>
            </a:r>
            <a:r>
              <a:rPr lang="tr-TR" dirty="0" err="1" smtClean="0"/>
              <a:t>ýelmek</a:t>
            </a:r>
            <a:r>
              <a:rPr lang="tr-TR" dirty="0" smtClean="0"/>
              <a:t> </a:t>
            </a:r>
            <a:r>
              <a:rPr lang="tr-TR" dirty="0" err="1" smtClean="0"/>
              <a:t>işligini</a:t>
            </a:r>
            <a:r>
              <a:rPr lang="tr-TR" dirty="0" smtClean="0"/>
              <a:t> </a:t>
            </a:r>
            <a:r>
              <a:rPr lang="tr-TR" dirty="0" err="1" smtClean="0"/>
              <a:t>Magtymguly</a:t>
            </a:r>
            <a:r>
              <a:rPr lang="tr-TR" dirty="0" smtClean="0"/>
              <a:t> has </a:t>
            </a:r>
            <a:r>
              <a:rPr lang="tr-TR" dirty="0" err="1" smtClean="0"/>
              <a:t>işjeň</a:t>
            </a:r>
            <a:r>
              <a:rPr lang="tr-TR" dirty="0" smtClean="0"/>
              <a:t> </a:t>
            </a:r>
            <a:r>
              <a:rPr lang="tr-TR" dirty="0" err="1" smtClean="0"/>
              <a:t>ulanypdyr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15616" y="548680"/>
            <a:ext cx="6400800" cy="762000"/>
          </a:xfrm>
          <a:solidFill>
            <a:srgbClr val="FFC000"/>
          </a:solidFill>
        </p:spPr>
        <p:txBody>
          <a:bodyPr/>
          <a:lstStyle/>
          <a:p>
            <a:r>
              <a:rPr lang="tr-TR" b="1" dirty="0" smtClean="0"/>
              <a:t>TEMEL KAYNAKLAR</a:t>
            </a:r>
            <a:endParaRPr lang="tr-TR" b="1" dirty="0"/>
          </a:p>
        </p:txBody>
      </p:sp>
      <p:sp>
        <p:nvSpPr>
          <p:cNvPr id="2" name="Dikdörtgen 1"/>
          <p:cNvSpPr/>
          <p:nvPr/>
        </p:nvSpPr>
        <p:spPr>
          <a:xfrm>
            <a:off x="971600" y="1412776"/>
            <a:ext cx="7128792" cy="4425955"/>
          </a:xfrm>
          <a:prstGeom prst="rect">
            <a:avLst/>
          </a:prstGeom>
          <a:solidFill>
            <a:srgbClr val="92D050"/>
          </a:solidFill>
        </p:spPr>
        <p:txBody>
          <a:bodyPr wrap="square" anchor="b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 (1969).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meseleleri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  <a:endParaRPr lang="tr-TR" sz="12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Hıdırov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N.,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(1960).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Häzirki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zaman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Çöňňäyev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Y. M. (1974).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Aşgabat: Türkmenistan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Neşiryatı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Pıgam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Dili,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Esenmedowa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A.(2010)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Zaman Türkmen Dili (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Morfologiýa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Aşgabat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Clark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Larry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(1998),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Turkmen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Reference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Çarıyarov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(1978),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Orfoepik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Aşgabat.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Hamzayev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(1962),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Grammatikası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Aşgabat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Tekin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Talat ve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(1995),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Türkmence-Türkçe Sözlük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Veyisov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Babayeva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G. (2010)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dili (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praktikum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Yokarı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Mekdepleri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Kitabı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Aşgabat.</a:t>
            </a:r>
          </a:p>
          <a:p>
            <a:pPr>
              <a:lnSpc>
                <a:spcPct val="150000"/>
              </a:lnSpc>
            </a:pP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Söyegov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Muratgeldi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Arnazarov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Seyintanazr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(2017)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Örnekli Türkmence Gramer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10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23728" y="1700808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132856"/>
            <a:ext cx="7272808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Türkmen dilinde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ýasama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hallar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köp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mukdarda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ulanylýar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Hal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ýasamakda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ulanylýan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goşulmalar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gelip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çykyşy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taýdan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iki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topara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bölünýär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/>
            <a:r>
              <a:rPr lang="tr-TR" sz="2400" b="1" dirty="0" smtClean="0">
                <a:latin typeface="Arial" pitchFamily="34" charset="0"/>
                <a:cs typeface="Arial" pitchFamily="34" charset="0"/>
              </a:rPr>
              <a:t>1.Hal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ýasaýjy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goşulmalar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457200" indent="-457200" algn="just">
              <a:buAutoNum type="arabicPeriod"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b="1" dirty="0" smtClean="0">
                <a:latin typeface="Arial" pitchFamily="34" charset="0"/>
                <a:cs typeface="Arial" pitchFamily="34" charset="0"/>
              </a:rPr>
              <a:t>2.Söz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üýtgedijileriň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hal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ýasamaga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ýöriteleşmegi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bilen hal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ýasaýan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goşulmalar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1916832"/>
            <a:ext cx="7344816" cy="381642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Hal 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ýasaýjy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goşulmalar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ça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/-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çe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yn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/-in/-n,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larça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/-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lerçe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latin typeface="Arial" pitchFamily="34" charset="0"/>
                <a:cs typeface="Arial" pitchFamily="34" charset="0"/>
              </a:rPr>
              <a:t>-k,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laýyn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/-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leýin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laý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/-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leý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latin typeface="Arial" pitchFamily="34" charset="0"/>
                <a:cs typeface="Arial" pitchFamily="34" charset="0"/>
              </a:rPr>
              <a:t>-maç,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latin typeface="Arial" pitchFamily="34" charset="0"/>
                <a:cs typeface="Arial" pitchFamily="34" charset="0"/>
              </a:rPr>
              <a:t>-a/-e,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lakaý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lenç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ýaly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goşulmalar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degişlidir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15616" y="2060848"/>
            <a:ext cx="6912768" cy="360098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1.-</a:t>
            </a: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ça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/-</a:t>
            </a: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çe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atlara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goşulyp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hereketiň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hil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häsiýetini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bolşuny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deňeşdirmegi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mukdar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hal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ýasaýar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8580" y="1941261"/>
            <a:ext cx="7056784" cy="372409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1.-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ça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/-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çe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adatça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ogrynça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meniňçe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gahrymanlarça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köýnekçe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rusça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aşykça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Agramy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aşykça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kölegesi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köşekçe).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Özüňçe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görmeseň,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kölegäňçe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gör.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Duşmanyň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peşeçe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bolsa,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pilçe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gör.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755576" y="1988840"/>
            <a:ext cx="7560840" cy="378565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2.-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yn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/-in/-n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goşulmasy</a:t>
            </a: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gyşyn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ýazyn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günin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/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ýanyn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ýüzin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/>
            <a:r>
              <a:rPr lang="tr-TR" sz="2000" b="1" dirty="0" smtClean="0">
                <a:latin typeface="Arial" pitchFamily="34" charset="0"/>
                <a:cs typeface="Arial" pitchFamily="34" charset="0"/>
              </a:rPr>
              <a:t>arkan,ogryn, </a:t>
            </a:r>
          </a:p>
          <a:p>
            <a:pPr algn="just"/>
            <a:r>
              <a:rPr lang="tr-TR" sz="2000" b="1" dirty="0" smtClean="0">
                <a:latin typeface="Arial" pitchFamily="34" charset="0"/>
                <a:cs typeface="Arial" pitchFamily="34" charset="0"/>
              </a:rPr>
              <a:t>gizlin,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ýagtygözin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just"/>
            <a:r>
              <a:rPr lang="tr-TR" sz="2000" b="1" dirty="0" smtClean="0">
                <a:latin typeface="Arial" pitchFamily="34" charset="0"/>
                <a:cs typeface="Arial" pitchFamily="34" charset="0"/>
              </a:rPr>
              <a:t>ikindin,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öýlän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ýaly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wagt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we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ýagdaý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hallary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ýasaýar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Gadymy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gurallyk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instrumental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düşümiň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bolup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soň hal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ýasaýjylyga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geçendir. </a:t>
            </a: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132856"/>
            <a:ext cx="7488832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latin typeface="Arial" pitchFamily="34" charset="0"/>
                <a:cs typeface="Arial" pitchFamily="34" charset="0"/>
              </a:rPr>
              <a:t>3.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laýyn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/-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leýin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goşulmasy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çylşyrymly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goşulma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bolup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işlik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ýasaýjy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-la/-le,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-ý,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yn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/-in </a:t>
            </a: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goşulmalarynyň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bitişmeginden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hasyl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bolupdyr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267744" y="90872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Türkmen Türkçesinde zarf yapımı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195736" y="1484784"/>
            <a:ext cx="462139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HALLARYŇ </a:t>
            </a:r>
            <a:r>
              <a:rPr lang="tr-TR" b="1" dirty="0"/>
              <a:t>M</a:t>
            </a:r>
            <a:r>
              <a:rPr lang="tr-TR" b="1" dirty="0" smtClean="0"/>
              <a:t>ORFOLOGIK ÝOL BILEN ÝASALYŞY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060848"/>
            <a:ext cx="7128792" cy="369331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goşulma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atlaryň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dürli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görnüşlerine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goşulyp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wagt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hal-</a:t>
            </a:r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ýagdaý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häsiýet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maksat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hallary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ýasaýar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matalaýyn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atlaýyn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bütinleýin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bilgeşleýin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toparlaýyn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aýlaýyn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heýkelleýin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toparlaýyn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hepdeleýin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latin typeface="Arial" pitchFamily="34" charset="0"/>
                <a:cs typeface="Arial" pitchFamily="34" charset="0"/>
              </a:rPr>
              <a:t>köpçülikleýin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. 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1555</TotalTime>
  <Words>1477</Words>
  <Application>Microsoft Office PowerPoint</Application>
  <PresentationFormat>Ekran Gösterisi (4:3)</PresentationFormat>
  <Paragraphs>253</Paragraphs>
  <Slides>24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0" baseType="lpstr">
      <vt:lpstr>Algerian</vt:lpstr>
      <vt:lpstr>Arial</vt:lpstr>
      <vt:lpstr>Calibri</vt:lpstr>
      <vt:lpstr>Times New Roman</vt:lpstr>
      <vt:lpstr>Wingdings</vt:lpstr>
      <vt:lpstr>Moda Tasarımı</vt:lpstr>
      <vt:lpstr>ANKARA ÜNİVERSİTESİ DİL VE TARİH-COĞRAFYA FAKÜLTESİ</vt:lpstr>
      <vt:lpstr>PowerPoint Sunusu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181</cp:revision>
  <dcterms:created xsi:type="dcterms:W3CDTF">2016-09-19T14:10:52Z</dcterms:created>
  <dcterms:modified xsi:type="dcterms:W3CDTF">2018-04-16T07:52:53Z</dcterms:modified>
</cp:coreProperties>
</file>