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7" r:id="rId3"/>
    <p:sldId id="278" r:id="rId4"/>
    <p:sldId id="283" r:id="rId5"/>
    <p:sldId id="279" r:id="rId6"/>
    <p:sldId id="280" r:id="rId7"/>
    <p:sldId id="281" r:id="rId8"/>
    <p:sldId id="282" r:id="rId9"/>
    <p:sldId id="274" r:id="rId1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7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dirty="0" smtClean="0"/>
              <a:t>pH and total acidity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22.03.2021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65214" y="858981"/>
            <a:ext cx="10058400" cy="5781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/>
              <a:t>There are two interrelated concepts in food </a:t>
            </a:r>
            <a:r>
              <a:rPr lang="en-US" dirty="0" smtClean="0"/>
              <a:t>analysis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deal with acidity: </a:t>
            </a:r>
            <a:r>
              <a:rPr lang="en-US" b="1" dirty="0"/>
              <a:t>pH </a:t>
            </a:r>
            <a:r>
              <a:rPr lang="en-US" dirty="0"/>
              <a:t>and </a:t>
            </a:r>
            <a:r>
              <a:rPr lang="en-US" b="1" dirty="0" err="1"/>
              <a:t>titratable</a:t>
            </a:r>
            <a:r>
              <a:rPr lang="en-US" b="1" dirty="0"/>
              <a:t> acidity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b="1" dirty="0"/>
          </a:p>
          <a:p>
            <a:r>
              <a:rPr lang="en-US" b="1" dirty="0" err="1"/>
              <a:t>Titratable</a:t>
            </a:r>
            <a:r>
              <a:rPr lang="en-US" b="1" dirty="0"/>
              <a:t> acidity </a:t>
            </a:r>
            <a:r>
              <a:rPr lang="en-US" dirty="0"/>
              <a:t>(also called </a:t>
            </a:r>
            <a:r>
              <a:rPr lang="en-US" b="1" dirty="0"/>
              <a:t>total acidity</a:t>
            </a:r>
            <a:r>
              <a:rPr lang="en-US" dirty="0"/>
              <a:t>) </a:t>
            </a:r>
            <a:r>
              <a:rPr lang="en-US" dirty="0" smtClean="0"/>
              <a:t>measures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b="1" dirty="0"/>
              <a:t>total acid concentration </a:t>
            </a:r>
            <a:r>
              <a:rPr lang="en-US" dirty="0"/>
              <a:t>in a food.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 smtClean="0"/>
              <a:t>This quantity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determined by exhaustive titration of </a:t>
            </a:r>
            <a:r>
              <a:rPr lang="en-US" dirty="0" smtClean="0"/>
              <a:t>intrinsic</a:t>
            </a:r>
            <a:r>
              <a:rPr lang="tr-TR" dirty="0" smtClean="0"/>
              <a:t> </a:t>
            </a:r>
            <a:r>
              <a:rPr lang="en-US" dirty="0" smtClean="0"/>
              <a:t>acids </a:t>
            </a:r>
            <a:r>
              <a:rPr lang="en-US" dirty="0"/>
              <a:t>with a standard base. </a:t>
            </a:r>
            <a:r>
              <a:rPr lang="en-US" dirty="0" err="1"/>
              <a:t>Titratable</a:t>
            </a:r>
            <a:r>
              <a:rPr lang="en-US" dirty="0"/>
              <a:t> acidity is a </a:t>
            </a:r>
            <a:r>
              <a:rPr lang="en-US" dirty="0" smtClean="0"/>
              <a:t>better</a:t>
            </a:r>
            <a:r>
              <a:rPr lang="tr-TR" dirty="0" smtClean="0"/>
              <a:t> </a:t>
            </a:r>
            <a:r>
              <a:rPr lang="en-US" dirty="0" smtClean="0"/>
              <a:t>predictor </a:t>
            </a:r>
            <a:r>
              <a:rPr lang="en-US" dirty="0"/>
              <a:t>of acid’s impact on flavor than </a:t>
            </a:r>
            <a:r>
              <a:rPr lang="en-US" dirty="0" err="1"/>
              <a:t>pH.</a:t>
            </a:r>
            <a:r>
              <a:rPr lang="en-US" dirty="0"/>
              <a:t>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343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665018"/>
            <a:ext cx="10058400" cy="5316682"/>
          </a:xfrm>
        </p:spPr>
        <p:txBody>
          <a:bodyPr/>
          <a:lstStyle/>
          <a:p>
            <a:r>
              <a:rPr lang="en-US" dirty="0"/>
              <a:t>However,</a:t>
            </a:r>
            <a:r>
              <a:rPr lang="tr-TR" dirty="0"/>
              <a:t> </a:t>
            </a:r>
            <a:r>
              <a:rPr lang="en-US" dirty="0"/>
              <a:t>total acidity does not give all relevant information on</a:t>
            </a:r>
            <a:r>
              <a:rPr lang="tr-TR" dirty="0"/>
              <a:t> </a:t>
            </a:r>
            <a:r>
              <a:rPr lang="en-US" dirty="0"/>
              <a:t>a food. For instance, the ability of a microorganism to</a:t>
            </a:r>
            <a:r>
              <a:rPr lang="tr-TR" dirty="0"/>
              <a:t> </a:t>
            </a:r>
            <a:r>
              <a:rPr lang="en-US" dirty="0"/>
              <a:t>grow in a specific food is more dependent on the concentration</a:t>
            </a:r>
            <a:r>
              <a:rPr lang="tr-TR" dirty="0"/>
              <a:t> </a:t>
            </a:r>
            <a:r>
              <a:rPr lang="en-US" dirty="0"/>
              <a:t>of free hydronium ions, H3O+, than </a:t>
            </a:r>
            <a:r>
              <a:rPr lang="en-US" dirty="0" err="1"/>
              <a:t>titratable</a:t>
            </a:r>
            <a:r>
              <a:rPr lang="tr-TR" dirty="0"/>
              <a:t> </a:t>
            </a:r>
            <a:r>
              <a:rPr lang="tr-TR" dirty="0" err="1"/>
              <a:t>acidity</a:t>
            </a:r>
            <a:r>
              <a:rPr lang="tr-TR" dirty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pH</a:t>
            </a:r>
            <a:r>
              <a:rPr lang="tr-TR" dirty="0" smtClean="0"/>
              <a:t> is </a:t>
            </a:r>
            <a:r>
              <a:rPr lang="en-US" dirty="0" smtClean="0"/>
              <a:t>defined </a:t>
            </a:r>
            <a:r>
              <a:rPr lang="en-US" dirty="0"/>
              <a:t>as the negative log (base 10) of the </a:t>
            </a:r>
            <a:r>
              <a:rPr lang="en-US" dirty="0" smtClean="0"/>
              <a:t>hydrogen</a:t>
            </a:r>
            <a:r>
              <a:rPr lang="tr-TR" dirty="0" smtClean="0"/>
              <a:t> </a:t>
            </a:r>
            <a:r>
              <a:rPr lang="en-US" dirty="0" smtClean="0"/>
              <a:t>ion </a:t>
            </a:r>
            <a:r>
              <a:rPr lang="en-US" dirty="0"/>
              <a:t>concentration and can span a range of 14 orders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magnitudes</a:t>
            </a:r>
            <a:r>
              <a:rPr lang="en-US" dirty="0"/>
              <a:t>. In foods, it is not only a function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type </a:t>
            </a:r>
            <a:r>
              <a:rPr lang="en-US" dirty="0"/>
              <a:t>and concentrations of acids present, but also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concentration of ionized acid counterparts (</a:t>
            </a:r>
            <a:r>
              <a:rPr lang="en-US" dirty="0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conjugated</a:t>
            </a:r>
            <a:r>
              <a:rPr lang="tr-TR" dirty="0" smtClean="0"/>
              <a:t> </a:t>
            </a:r>
            <a:r>
              <a:rPr lang="tr-TR" dirty="0" err="1"/>
              <a:t>bases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275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914400"/>
            <a:ext cx="4347079" cy="42291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86" y="914400"/>
            <a:ext cx="4286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563418"/>
            <a:ext cx="10058400" cy="541828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DETERMINATION OF TOTAL ACIDITY</a:t>
            </a:r>
          </a:p>
          <a:p>
            <a:pPr marL="0" indent="0">
              <a:buNone/>
            </a:pPr>
            <a:r>
              <a:rPr lang="tr-TR" dirty="0" smtClean="0"/>
              <a:t>Total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r>
              <a:rPr lang="tr-TR" dirty="0" smtClean="0"/>
              <a:t> of a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can be </a:t>
            </a:r>
            <a:r>
              <a:rPr lang="tr-TR" dirty="0" err="1" smtClean="0"/>
              <a:t>determined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titration</a:t>
            </a:r>
            <a:r>
              <a:rPr lang="tr-TR" dirty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base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base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titration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stopped</a:t>
            </a:r>
            <a:r>
              <a:rPr lang="tr-TR" dirty="0" smtClean="0"/>
              <a:t>) can be </a:t>
            </a:r>
            <a:r>
              <a:rPr lang="tr-TR" dirty="0" err="1" smtClean="0"/>
              <a:t>determined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</a:t>
            </a:r>
            <a:r>
              <a:rPr lang="tr-TR" dirty="0" err="1" smtClean="0"/>
              <a:t>colorimetric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</a:t>
            </a:r>
            <a:r>
              <a:rPr lang="tr-TR" dirty="0" err="1" smtClean="0"/>
              <a:t>electrometric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</a:t>
            </a:r>
            <a:r>
              <a:rPr lang="tr-TR" dirty="0" err="1" smtClean="0"/>
              <a:t>potentiometric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3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461818"/>
            <a:ext cx="10058400" cy="551988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cap="all" dirty="0" err="1" smtClean="0"/>
              <a:t>Sample</a:t>
            </a:r>
            <a:r>
              <a:rPr lang="tr-TR" cap="all" dirty="0" smtClean="0"/>
              <a:t> </a:t>
            </a:r>
            <a:r>
              <a:rPr lang="tr-TR" cap="all" dirty="0" err="1" smtClean="0"/>
              <a:t>preparatıon</a:t>
            </a:r>
            <a:r>
              <a:rPr lang="tr-TR" cap="all" dirty="0" smtClean="0"/>
              <a:t> </a:t>
            </a:r>
            <a:r>
              <a:rPr lang="tr-TR" cap="all" dirty="0" err="1" smtClean="0"/>
              <a:t>for</a:t>
            </a:r>
            <a:r>
              <a:rPr lang="tr-TR" cap="all" dirty="0" smtClean="0"/>
              <a:t> total </a:t>
            </a:r>
            <a:r>
              <a:rPr lang="tr-TR" cap="all" dirty="0" err="1" smtClean="0"/>
              <a:t>acıdıty</a:t>
            </a:r>
            <a:endParaRPr lang="tr-TR" cap="all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grinding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extraction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alcohol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decolorization</a:t>
            </a:r>
            <a:r>
              <a:rPr lang="tr-TR" dirty="0" smtClean="0"/>
              <a:t> →</a:t>
            </a:r>
            <a:r>
              <a:rPr lang="tr-TR" dirty="0" err="1" smtClean="0"/>
              <a:t>dilution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→</a:t>
            </a:r>
            <a:r>
              <a:rPr lang="tr-TR" dirty="0" err="1" smtClean="0"/>
              <a:t>usage</a:t>
            </a:r>
            <a:r>
              <a:rPr lang="tr-TR" dirty="0" smtClean="0"/>
              <a:t> of </a:t>
            </a:r>
            <a:r>
              <a:rPr lang="tr-TR" dirty="0" err="1" smtClean="0"/>
              <a:t>active</a:t>
            </a:r>
            <a:r>
              <a:rPr lang="tr-TR" dirty="0" smtClean="0"/>
              <a:t> </a:t>
            </a:r>
            <a:r>
              <a:rPr lang="tr-TR" dirty="0" err="1" smtClean="0"/>
              <a:t>coal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→</a:t>
            </a:r>
            <a:r>
              <a:rPr lang="tr-TR" dirty="0" err="1" smtClean="0"/>
              <a:t>usage</a:t>
            </a:r>
            <a:r>
              <a:rPr lang="tr-TR" dirty="0" smtClean="0"/>
              <a:t> of </a:t>
            </a:r>
            <a:r>
              <a:rPr lang="tr-TR" dirty="0" err="1" smtClean="0"/>
              <a:t>wool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getting</a:t>
            </a:r>
            <a:r>
              <a:rPr lang="tr-TR" dirty="0" smtClean="0"/>
              <a:t> </a:t>
            </a:r>
            <a:r>
              <a:rPr lang="tr-TR" dirty="0" err="1" smtClean="0"/>
              <a:t>rid</a:t>
            </a:r>
            <a:r>
              <a:rPr lang="tr-TR" dirty="0" smtClean="0"/>
              <a:t> of CO</a:t>
            </a:r>
            <a:r>
              <a:rPr lang="tr-TR" baseline="-25000" dirty="0" smtClean="0"/>
              <a:t>2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31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711200"/>
            <a:ext cx="10058400" cy="52705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DETERMINATION OF </a:t>
            </a:r>
            <a:r>
              <a:rPr lang="tr-TR" dirty="0" err="1" smtClean="0"/>
              <a:t>pH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Colorimetric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Electrometric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pH</a:t>
            </a:r>
            <a:r>
              <a:rPr lang="tr-TR" dirty="0" smtClean="0"/>
              <a:t> </a:t>
            </a:r>
            <a:r>
              <a:rPr lang="tr-TR" dirty="0" err="1" smtClean="0"/>
              <a:t>indicator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SAMPLE PREPARATION FOR </a:t>
            </a:r>
            <a:r>
              <a:rPr lang="tr-TR" dirty="0" err="1" smtClean="0"/>
              <a:t>pH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getting</a:t>
            </a:r>
            <a:r>
              <a:rPr lang="tr-TR" dirty="0" smtClean="0"/>
              <a:t> </a:t>
            </a:r>
            <a:r>
              <a:rPr lang="tr-TR" dirty="0" err="1" smtClean="0"/>
              <a:t>rid</a:t>
            </a:r>
            <a:r>
              <a:rPr lang="tr-TR" dirty="0" smtClean="0"/>
              <a:t> of CO</a:t>
            </a:r>
            <a:r>
              <a:rPr lang="tr-TR" baseline="-25000" dirty="0" smtClean="0"/>
              <a:t>2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homogenization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2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r>
              <a:rPr lang="tr-TR" dirty="0" smtClean="0"/>
              <a:t> is </a:t>
            </a:r>
            <a:r>
              <a:rPr lang="tr-TR" dirty="0" err="1" smtClean="0"/>
              <a:t>important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on </a:t>
            </a:r>
            <a:r>
              <a:rPr lang="tr-TR" dirty="0" err="1" smtClean="0"/>
              <a:t>microorganism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endParaRPr lang="tr-TR" dirty="0" smtClean="0"/>
          </a:p>
          <a:p>
            <a:pPr lvl="1"/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endParaRPr lang="tr-TR" dirty="0" smtClean="0"/>
          </a:p>
          <a:p>
            <a:pPr lvl="1"/>
            <a:r>
              <a:rPr lang="tr-TR" dirty="0" smtClean="0"/>
              <a:t>Optimum </a:t>
            </a:r>
            <a:r>
              <a:rPr lang="tr-TR" dirty="0" err="1" smtClean="0"/>
              <a:t>and</a:t>
            </a:r>
            <a:r>
              <a:rPr lang="tr-TR" dirty="0" smtClean="0"/>
              <a:t> minimum </a:t>
            </a:r>
            <a:r>
              <a:rPr lang="tr-TR" dirty="0" err="1" smtClean="0"/>
              <a:t>pH</a:t>
            </a:r>
            <a:r>
              <a:rPr lang="tr-TR" dirty="0" smtClean="0"/>
              <a:t> </a:t>
            </a:r>
            <a:r>
              <a:rPr lang="tr-TR" dirty="0" err="1" smtClean="0"/>
              <a:t>ranges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bacterias</a:t>
            </a:r>
            <a:r>
              <a:rPr lang="tr-TR" dirty="0" smtClean="0"/>
              <a:t>, </a:t>
            </a:r>
            <a:r>
              <a:rPr lang="tr-TR" dirty="0" err="1" smtClean="0"/>
              <a:t>molds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yeasts</a:t>
            </a:r>
            <a:endParaRPr lang="tr-TR" dirty="0" smtClean="0"/>
          </a:p>
          <a:p>
            <a:pPr lvl="1"/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of </a:t>
            </a:r>
            <a:r>
              <a:rPr lang="tr-TR" dirty="0" err="1" smtClean="0"/>
              <a:t>pectins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proteins</a:t>
            </a:r>
            <a:endParaRPr lang="tr-TR" dirty="0" smtClean="0"/>
          </a:p>
          <a:p>
            <a:pPr lvl="1"/>
            <a:r>
              <a:rPr lang="tr-TR" dirty="0" err="1" smtClean="0"/>
              <a:t>Settling</a:t>
            </a:r>
            <a:r>
              <a:rPr lang="tr-TR" dirty="0" smtClean="0"/>
              <a:t> of </a:t>
            </a:r>
            <a:r>
              <a:rPr lang="tr-TR" dirty="0" err="1" smtClean="0"/>
              <a:t>fruit</a:t>
            </a:r>
            <a:r>
              <a:rPr lang="tr-TR" dirty="0" smtClean="0"/>
              <a:t> </a:t>
            </a:r>
            <a:r>
              <a:rPr lang="tr-TR" dirty="0" err="1" smtClean="0"/>
              <a:t>juices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26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2544</TotalTime>
  <Words>317</Words>
  <Application>Microsoft Office PowerPoint</Application>
  <PresentationFormat>Geniş ekran</PresentationFormat>
  <Paragraphs>49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Doğa Çizimi 16x9</vt:lpstr>
      <vt:lpstr>pH and total acidity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Why pH is important?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100</cp:revision>
  <dcterms:created xsi:type="dcterms:W3CDTF">2020-12-24T16:23:35Z</dcterms:created>
  <dcterms:modified xsi:type="dcterms:W3CDTF">2021-03-22T06:03:48Z</dcterms:modified>
</cp:coreProperties>
</file>