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1" d="100"/>
          <a:sy n="61" d="100"/>
        </p:scale>
        <p:origin x="28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F1642-4533-4628-BA75-A3705DBD1BA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BEBB54B-D2B1-4B14-B97F-36CF716AA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A57D560-CE78-47CB-9546-99882F0ADBD3}"/>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5" name="Alt Bilgi Yer Tutucusu 4">
            <a:extLst>
              <a:ext uri="{FF2B5EF4-FFF2-40B4-BE49-F238E27FC236}">
                <a16:creationId xmlns:a16="http://schemas.microsoft.com/office/drawing/2014/main" id="{8EB9355C-F804-4084-AE3C-CD9C08A313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80E422-387B-4223-887A-78C9FDB11FF6}"/>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376005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35BBB9-E6C7-49B7-87FF-BD2E6690E4B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DD3C9AC-01F1-482E-B553-7F15A55A92C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81BD45A-E599-4E4D-80C7-E31DAA38A56E}"/>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5" name="Alt Bilgi Yer Tutucusu 4">
            <a:extLst>
              <a:ext uri="{FF2B5EF4-FFF2-40B4-BE49-F238E27FC236}">
                <a16:creationId xmlns:a16="http://schemas.microsoft.com/office/drawing/2014/main" id="{96A6BEBB-7777-4BDC-A5BD-9D4BCD8E73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3016FFD-90BD-4533-BC4F-D5E32395179B}"/>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280121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F136ADB-EF41-4373-9313-5F1DD5BC7C1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26DA636-BE70-4D67-86C3-67E837EB445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31BC9F-6141-4CEB-AF7E-5FB33FB57562}"/>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5" name="Alt Bilgi Yer Tutucusu 4">
            <a:extLst>
              <a:ext uri="{FF2B5EF4-FFF2-40B4-BE49-F238E27FC236}">
                <a16:creationId xmlns:a16="http://schemas.microsoft.com/office/drawing/2014/main" id="{75E0D11C-928D-4173-9AA9-3CEE299944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26295C-4D65-43B7-AEA9-55CE55396628}"/>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262008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3ED754-ABB9-4F50-A2CA-2A84CD6C44D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B31CFAF-2B52-44FD-BEE1-88062232B2A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615E49-06D9-4C84-9EBC-195FE4F1DB1B}"/>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5" name="Alt Bilgi Yer Tutucusu 4">
            <a:extLst>
              <a:ext uri="{FF2B5EF4-FFF2-40B4-BE49-F238E27FC236}">
                <a16:creationId xmlns:a16="http://schemas.microsoft.com/office/drawing/2014/main" id="{3C866B1D-0B8A-491E-B874-63688FADA7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E087BD-7121-49C8-9EE0-F3DAFE7BFE1D}"/>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67645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14E7F-D227-4111-B426-24291BC1B13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753DB3B-7917-4C41-91EC-726D4866F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173CCB9-D1B6-47B9-B29E-D4BA9DC68597}"/>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5" name="Alt Bilgi Yer Tutucusu 4">
            <a:extLst>
              <a:ext uri="{FF2B5EF4-FFF2-40B4-BE49-F238E27FC236}">
                <a16:creationId xmlns:a16="http://schemas.microsoft.com/office/drawing/2014/main" id="{53508E83-FDBD-4A88-AF56-C562951D88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E4548F6-C840-408D-BFA7-6C25CFB3BFD8}"/>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367008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F555C-2801-4849-B088-1D783942BE2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7DE93DB-774D-4433-8D76-7FD89D9A9A7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BFE720-804B-455F-8292-10CC8C0867F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CB98A56-D699-4FC5-B2BA-94EB5BE45884}"/>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6" name="Alt Bilgi Yer Tutucusu 5">
            <a:extLst>
              <a:ext uri="{FF2B5EF4-FFF2-40B4-BE49-F238E27FC236}">
                <a16:creationId xmlns:a16="http://schemas.microsoft.com/office/drawing/2014/main" id="{33B73E8D-2EBE-40B7-AD88-2C7B8371F7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7F32DC2-B3A4-434B-8E7B-A5C757CE5F28}"/>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304544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F898F8-B9DB-468B-A7C5-87FE4E309B7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6BD4273-EFEB-4E91-BCCB-01B402E15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CAAA6E4-19F2-4473-A920-E110BE1EFF0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C7FB845-94F9-4434-B7A6-9A56C73B6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9A06942-9CE2-440C-935F-94017CCCA69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7ACFA4E-D83C-4014-8837-4F3025E2E9AA}"/>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8" name="Alt Bilgi Yer Tutucusu 7">
            <a:extLst>
              <a:ext uri="{FF2B5EF4-FFF2-40B4-BE49-F238E27FC236}">
                <a16:creationId xmlns:a16="http://schemas.microsoft.com/office/drawing/2014/main" id="{CD71F7AB-8B16-46FB-9892-41F587BA849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49B5CEE-8CF9-49B1-8E3F-E77EBF7782E9}"/>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115084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FCA41B-BE86-4422-8F7F-41E64DBDEFB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622824-0F5E-40B3-8155-B81737ADB69C}"/>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4" name="Alt Bilgi Yer Tutucusu 3">
            <a:extLst>
              <a:ext uri="{FF2B5EF4-FFF2-40B4-BE49-F238E27FC236}">
                <a16:creationId xmlns:a16="http://schemas.microsoft.com/office/drawing/2014/main" id="{92F4EC3C-48BA-4939-982A-45362CFEEC6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C96568E-3B62-4AE5-808A-65363499BA5B}"/>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412821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13E65CB-DA34-41D7-AF0E-3F5B9E6EF803}"/>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3" name="Alt Bilgi Yer Tutucusu 2">
            <a:extLst>
              <a:ext uri="{FF2B5EF4-FFF2-40B4-BE49-F238E27FC236}">
                <a16:creationId xmlns:a16="http://schemas.microsoft.com/office/drawing/2014/main" id="{F27FB910-0E94-4C23-92A6-17C80483E30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DA3F942-17D4-43F0-9F72-1EA2D8BC2185}"/>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113120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4BCEF-0966-411C-A77B-0F7F41018B4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008EA22-FB75-4800-9DEC-360A19874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B2E0E3E-F6C7-43C4-8FE0-C33BB3FC6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0511ADC-6DF8-45A6-A64D-9204DEED7E63}"/>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6" name="Alt Bilgi Yer Tutucusu 5">
            <a:extLst>
              <a:ext uri="{FF2B5EF4-FFF2-40B4-BE49-F238E27FC236}">
                <a16:creationId xmlns:a16="http://schemas.microsoft.com/office/drawing/2014/main" id="{54DF4B28-577E-4E50-96FB-362D7368D4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8E9472-071A-4194-A3B5-B871766881C5}"/>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401347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30A21C-C353-45AF-BA2F-D94A5D5D98C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D4B46E2-5CFA-44E8-8E52-504493477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8A9462F-C89E-410D-AD4E-A8DAAE903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6D56E20-B5D9-481A-9B07-D0AC9AC6E964}"/>
              </a:ext>
            </a:extLst>
          </p:cNvPr>
          <p:cNvSpPr>
            <a:spLocks noGrp="1"/>
          </p:cNvSpPr>
          <p:nvPr>
            <p:ph type="dt" sz="half" idx="10"/>
          </p:nvPr>
        </p:nvSpPr>
        <p:spPr/>
        <p:txBody>
          <a:bodyPr/>
          <a:lstStyle/>
          <a:p>
            <a:fld id="{38C7C3D0-FD1A-4228-92A2-6933D97C121C}" type="datetimeFigureOut">
              <a:rPr lang="tr-TR" smtClean="0"/>
              <a:t>28.04.2020</a:t>
            </a:fld>
            <a:endParaRPr lang="tr-TR"/>
          </a:p>
        </p:txBody>
      </p:sp>
      <p:sp>
        <p:nvSpPr>
          <p:cNvPr id="6" name="Alt Bilgi Yer Tutucusu 5">
            <a:extLst>
              <a:ext uri="{FF2B5EF4-FFF2-40B4-BE49-F238E27FC236}">
                <a16:creationId xmlns:a16="http://schemas.microsoft.com/office/drawing/2014/main" id="{08E0736C-68E0-40AA-B0F0-207EEF0174A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678F131-6ED7-4E6B-A340-6A77B4B2ED31}"/>
              </a:ext>
            </a:extLst>
          </p:cNvPr>
          <p:cNvSpPr>
            <a:spLocks noGrp="1"/>
          </p:cNvSpPr>
          <p:nvPr>
            <p:ph type="sldNum" sz="quarter" idx="12"/>
          </p:nvPr>
        </p:nvSpPr>
        <p:spPr/>
        <p:txBody>
          <a:bodyPr/>
          <a:lstStyle/>
          <a:p>
            <a:fld id="{F96EE76A-8451-47D9-AF8A-A40B4B61AEDE}" type="slidenum">
              <a:rPr lang="tr-TR" smtClean="0"/>
              <a:t>‹#›</a:t>
            </a:fld>
            <a:endParaRPr lang="tr-TR"/>
          </a:p>
        </p:txBody>
      </p:sp>
    </p:spTree>
    <p:extLst>
      <p:ext uri="{BB962C8B-B14F-4D97-AF65-F5344CB8AC3E}">
        <p14:creationId xmlns:p14="http://schemas.microsoft.com/office/powerpoint/2010/main" val="24374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5B1464A-0AC6-4951-AB33-2EDEAE5F4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2AF867C-22E6-4E54-8F37-E45DF6512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55E809D-BF7E-4D74-A185-F8FA6CF09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7C3D0-FD1A-4228-92A2-6933D97C121C}" type="datetimeFigureOut">
              <a:rPr lang="tr-TR" smtClean="0"/>
              <a:t>28.04.2020</a:t>
            </a:fld>
            <a:endParaRPr lang="tr-TR"/>
          </a:p>
        </p:txBody>
      </p:sp>
      <p:sp>
        <p:nvSpPr>
          <p:cNvPr id="5" name="Alt Bilgi Yer Tutucusu 4">
            <a:extLst>
              <a:ext uri="{FF2B5EF4-FFF2-40B4-BE49-F238E27FC236}">
                <a16:creationId xmlns:a16="http://schemas.microsoft.com/office/drawing/2014/main" id="{6DB96152-AAFE-4C13-B11D-0F1F6A0C1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7707E66-4A45-423E-86D0-9A577174B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EE76A-8451-47D9-AF8A-A40B4B61AEDE}" type="slidenum">
              <a:rPr lang="tr-TR" smtClean="0"/>
              <a:t>‹#›</a:t>
            </a:fld>
            <a:endParaRPr lang="tr-TR"/>
          </a:p>
        </p:txBody>
      </p:sp>
    </p:spTree>
    <p:extLst>
      <p:ext uri="{BB962C8B-B14F-4D97-AF65-F5344CB8AC3E}">
        <p14:creationId xmlns:p14="http://schemas.microsoft.com/office/powerpoint/2010/main" val="275443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7FC418-67D4-4E51-BC03-2AA470587C58}"/>
              </a:ext>
            </a:extLst>
          </p:cNvPr>
          <p:cNvSpPr>
            <a:spLocks noGrp="1"/>
          </p:cNvSpPr>
          <p:nvPr>
            <p:ph type="title"/>
          </p:nvPr>
        </p:nvSpPr>
        <p:spPr>
          <a:xfrm>
            <a:off x="284258" y="181013"/>
            <a:ext cx="4649052" cy="1917518"/>
          </a:xfrm>
        </p:spPr>
        <p:txBody>
          <a:bodyPr vert="horz" lIns="91440" tIns="45720" rIns="91440" bIns="45720" rtlCol="0" anchor="ctr">
            <a:normAutofit/>
          </a:bodyPr>
          <a:lstStyle/>
          <a:p>
            <a:r>
              <a:rPr lang="en-US" sz="2400" b="1" kern="1200" dirty="0">
                <a:solidFill>
                  <a:schemeClr val="tx1"/>
                </a:solidFill>
                <a:latin typeface="+mj-lt"/>
                <a:ea typeface="+mj-ea"/>
                <a:cs typeface="+mj-cs"/>
              </a:rPr>
              <a:t>O</a:t>
            </a:r>
            <a:r>
              <a:rPr lang="tr-TR" sz="2400" b="1" kern="1200" dirty="0">
                <a:solidFill>
                  <a:schemeClr val="tx1"/>
                </a:solidFill>
                <a:latin typeface="+mj-lt"/>
                <a:ea typeface="+mj-ea"/>
                <a:cs typeface="+mj-cs"/>
              </a:rPr>
              <a:t>x</a:t>
            </a:r>
            <a:r>
              <a:rPr lang="en-US" sz="2400" b="1" kern="1200" dirty="0">
                <a:solidFill>
                  <a:schemeClr val="tx1"/>
                </a:solidFill>
                <a:latin typeface="+mj-lt"/>
                <a:ea typeface="+mj-ea"/>
                <a:cs typeface="+mj-cs"/>
              </a:rPr>
              <a:t>ford model </a:t>
            </a:r>
            <a:r>
              <a:rPr lang="en-US" sz="2400" b="1" kern="1200" dirty="0" err="1">
                <a:solidFill>
                  <a:schemeClr val="tx1"/>
                </a:solidFill>
                <a:latin typeface="+mj-lt"/>
                <a:ea typeface="+mj-ea"/>
                <a:cs typeface="+mj-cs"/>
              </a:rPr>
              <a:t>yüz</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ve</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astar</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parçalarının</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kesimi</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inceltme</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kıvırma</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regola</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astar</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parçalarının</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hazırlanması</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kalite</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kontrolü</a:t>
            </a:r>
            <a:endParaRPr lang="en-US" sz="2400" b="1" kern="1200" dirty="0">
              <a:solidFill>
                <a:schemeClr val="tx1"/>
              </a:solidFill>
              <a:latin typeface="+mj-lt"/>
              <a:ea typeface="+mj-ea"/>
              <a:cs typeface="+mj-cs"/>
            </a:endParaRPr>
          </a:p>
        </p:txBody>
      </p:sp>
      <p:sp>
        <p:nvSpPr>
          <p:cNvPr id="4" name="Metin Yer Tutucusu 3">
            <a:extLst>
              <a:ext uri="{FF2B5EF4-FFF2-40B4-BE49-F238E27FC236}">
                <a16:creationId xmlns:a16="http://schemas.microsoft.com/office/drawing/2014/main" id="{129226E0-52FF-4181-9F01-7063673C0A79}"/>
              </a:ext>
            </a:extLst>
          </p:cNvPr>
          <p:cNvSpPr>
            <a:spLocks noGrp="1"/>
          </p:cNvSpPr>
          <p:nvPr>
            <p:ph type="body" sz="half" idx="2"/>
          </p:nvPr>
        </p:nvSpPr>
        <p:spPr>
          <a:xfrm>
            <a:off x="401920" y="2279543"/>
            <a:ext cx="5694080" cy="4397444"/>
          </a:xfrm>
        </p:spPr>
        <p:txBody>
          <a:bodyPr vert="horz" lIns="91440" tIns="45720" rIns="91440" bIns="45720" rtlCol="0" anchor="t">
            <a:normAutofit/>
          </a:bodyPr>
          <a:lstStyle/>
          <a:p>
            <a:pPr indent="-228600">
              <a:buFont typeface="Arial" panose="020B0604020202020204" pitchFamily="34" charset="0"/>
              <a:buChar char="•"/>
            </a:pPr>
            <a:r>
              <a:rPr lang="en-US" sz="2400" b="1" dirty="0" err="1"/>
              <a:t>Dünya</a:t>
            </a:r>
            <a:r>
              <a:rPr lang="en-US" sz="2400" b="1" dirty="0"/>
              <a:t> </a:t>
            </a:r>
            <a:r>
              <a:rPr lang="en-US" sz="2400" b="1" dirty="0" err="1"/>
              <a:t>ayakkabıcılık</a:t>
            </a:r>
            <a:r>
              <a:rPr lang="en-US" sz="2400" b="1" dirty="0"/>
              <a:t> </a:t>
            </a:r>
            <a:r>
              <a:rPr lang="en-US" sz="2400" b="1" dirty="0" err="1"/>
              <a:t>dilinde</a:t>
            </a:r>
            <a:r>
              <a:rPr lang="en-US" sz="2400" b="1" dirty="0"/>
              <a:t> oxford </a:t>
            </a:r>
            <a:r>
              <a:rPr lang="en-US" sz="2400" b="1" dirty="0" err="1"/>
              <a:t>adı</a:t>
            </a:r>
            <a:r>
              <a:rPr lang="en-US" sz="2400" b="1" dirty="0"/>
              <a:t> </a:t>
            </a:r>
            <a:r>
              <a:rPr lang="en-US" sz="2400" b="1" dirty="0" err="1"/>
              <a:t>ile</a:t>
            </a:r>
            <a:r>
              <a:rPr lang="en-US" sz="2400" b="1" dirty="0"/>
              <a:t> </a:t>
            </a:r>
            <a:r>
              <a:rPr lang="en-US" sz="2400" b="1" dirty="0" err="1"/>
              <a:t>bilinen</a:t>
            </a:r>
            <a:r>
              <a:rPr lang="en-US" sz="2400" b="1" dirty="0"/>
              <a:t> </a:t>
            </a:r>
            <a:r>
              <a:rPr lang="en-US" sz="2400" b="1" dirty="0" err="1"/>
              <a:t>bu</a:t>
            </a:r>
            <a:r>
              <a:rPr lang="en-US" sz="2400" b="1" dirty="0"/>
              <a:t> </a:t>
            </a:r>
            <a:r>
              <a:rPr lang="en-US" sz="2400" b="1" dirty="0" err="1"/>
              <a:t>ayakkabıya</a:t>
            </a:r>
            <a:r>
              <a:rPr lang="en-US" sz="2400" b="1" dirty="0"/>
              <a:t> </a:t>
            </a:r>
            <a:r>
              <a:rPr lang="en-US" sz="2400" b="1" dirty="0" err="1"/>
              <a:t>ülkemizde</a:t>
            </a:r>
            <a:r>
              <a:rPr lang="en-US" sz="2400" b="1" dirty="0"/>
              <a:t> «</a:t>
            </a:r>
            <a:r>
              <a:rPr lang="en-US" sz="2400" b="1" dirty="0" err="1"/>
              <a:t>Çarık</a:t>
            </a:r>
            <a:r>
              <a:rPr lang="en-US" sz="2400" b="1" dirty="0"/>
              <a:t> Model» </a:t>
            </a:r>
            <a:r>
              <a:rPr lang="en-US" sz="2400" b="1" dirty="0" err="1"/>
              <a:t>denir</a:t>
            </a:r>
            <a:r>
              <a:rPr lang="en-US" sz="2400" b="1" dirty="0"/>
              <a:t>. </a:t>
            </a:r>
          </a:p>
          <a:p>
            <a:pPr indent="-228600">
              <a:buFont typeface="Arial" panose="020B0604020202020204" pitchFamily="34" charset="0"/>
              <a:buChar char="•"/>
            </a:pPr>
            <a:r>
              <a:rPr lang="en-US" sz="2400" b="1" dirty="0"/>
              <a:t>Oxford </a:t>
            </a:r>
            <a:r>
              <a:rPr lang="en-US" sz="2400" b="1" dirty="0" err="1"/>
              <a:t>kapalı</a:t>
            </a:r>
            <a:r>
              <a:rPr lang="en-US" sz="2400" b="1" dirty="0"/>
              <a:t> </a:t>
            </a:r>
            <a:r>
              <a:rPr lang="en-US" sz="2400" b="1" dirty="0" err="1"/>
              <a:t>özelliğe</a:t>
            </a:r>
            <a:r>
              <a:rPr lang="en-US" sz="2400" b="1" dirty="0"/>
              <a:t> </a:t>
            </a:r>
            <a:r>
              <a:rPr lang="en-US" sz="2400" b="1" dirty="0" err="1"/>
              <a:t>sahip</a:t>
            </a:r>
            <a:r>
              <a:rPr lang="en-US" sz="2400" b="1" dirty="0"/>
              <a:t> </a:t>
            </a:r>
            <a:r>
              <a:rPr lang="en-US" sz="2400" b="1" dirty="0" err="1"/>
              <a:t>bir</a:t>
            </a:r>
            <a:r>
              <a:rPr lang="en-US" sz="2400" b="1" dirty="0"/>
              <a:t> </a:t>
            </a:r>
            <a:r>
              <a:rPr lang="en-US" sz="2400" b="1" dirty="0" err="1"/>
              <a:t>ayakkabı</a:t>
            </a:r>
            <a:r>
              <a:rPr lang="en-US" sz="2400" b="1" dirty="0"/>
              <a:t> </a:t>
            </a:r>
            <a:r>
              <a:rPr lang="en-US" sz="2400" b="1" dirty="0" err="1"/>
              <a:t>modelidir</a:t>
            </a:r>
            <a:r>
              <a:rPr lang="en-US" sz="2400" b="1" dirty="0"/>
              <a:t>.</a:t>
            </a:r>
          </a:p>
          <a:p>
            <a:pPr indent="-228600">
              <a:buFont typeface="Arial" panose="020B0604020202020204" pitchFamily="34" charset="0"/>
              <a:buChar char="•"/>
            </a:pPr>
            <a:r>
              <a:rPr lang="en-US" sz="2400" b="1" dirty="0" err="1"/>
              <a:t>Modelin</a:t>
            </a:r>
            <a:r>
              <a:rPr lang="en-US" sz="2400" b="1" dirty="0"/>
              <a:t> </a:t>
            </a:r>
            <a:r>
              <a:rPr lang="en-US" sz="2400" b="1" dirty="0" err="1"/>
              <a:t>maskaret</a:t>
            </a:r>
            <a:r>
              <a:rPr lang="en-US" sz="2400" b="1" dirty="0"/>
              <a:t>, </a:t>
            </a:r>
            <a:r>
              <a:rPr lang="en-US" sz="2400" b="1" dirty="0" err="1"/>
              <a:t>gamba</a:t>
            </a:r>
            <a:r>
              <a:rPr lang="en-US" sz="2400" b="1" dirty="0"/>
              <a:t> </a:t>
            </a:r>
            <a:r>
              <a:rPr lang="en-US" sz="2400" b="1" dirty="0" err="1"/>
              <a:t>yüz</a:t>
            </a:r>
            <a:r>
              <a:rPr lang="en-US" sz="2400" b="1" dirty="0"/>
              <a:t> </a:t>
            </a:r>
            <a:r>
              <a:rPr lang="en-US" sz="2400" b="1" dirty="0" err="1"/>
              <a:t>ve</a:t>
            </a:r>
            <a:r>
              <a:rPr lang="en-US" sz="2400" b="1" dirty="0"/>
              <a:t> </a:t>
            </a:r>
            <a:r>
              <a:rPr lang="en-US" sz="2400" b="1" dirty="0" err="1"/>
              <a:t>arka</a:t>
            </a:r>
            <a:r>
              <a:rPr lang="en-US" sz="2400" b="1" dirty="0"/>
              <a:t> </a:t>
            </a:r>
            <a:r>
              <a:rPr lang="en-US" sz="2400" b="1" dirty="0" err="1"/>
              <a:t>elamanlarını</a:t>
            </a:r>
            <a:r>
              <a:rPr lang="en-US" sz="2400" b="1" dirty="0"/>
              <a:t> </a:t>
            </a:r>
            <a:r>
              <a:rPr lang="en-US" sz="2400" b="1" dirty="0" err="1"/>
              <a:t>değiştirerek</a:t>
            </a:r>
            <a:r>
              <a:rPr lang="en-US" sz="2400" b="1" dirty="0"/>
              <a:t> </a:t>
            </a:r>
            <a:r>
              <a:rPr lang="en-US" sz="2400" b="1" dirty="0" err="1"/>
              <a:t>farklı</a:t>
            </a:r>
            <a:r>
              <a:rPr lang="en-US" sz="2400" b="1" dirty="0"/>
              <a:t> </a:t>
            </a:r>
            <a:r>
              <a:rPr lang="en-US" sz="2400" b="1" dirty="0" err="1"/>
              <a:t>tasarımlar</a:t>
            </a:r>
            <a:r>
              <a:rPr lang="en-US" sz="2400" b="1" dirty="0"/>
              <a:t> </a:t>
            </a:r>
            <a:r>
              <a:rPr lang="en-US" sz="2400" b="1" dirty="0" err="1"/>
              <a:t>elde</a:t>
            </a:r>
            <a:r>
              <a:rPr lang="en-US" sz="2400" b="1" dirty="0"/>
              <a:t> </a:t>
            </a:r>
            <a:r>
              <a:rPr lang="en-US" sz="2400" b="1" dirty="0" err="1"/>
              <a:t>edilmektedir</a:t>
            </a:r>
            <a:r>
              <a:rPr lang="en-US" sz="2400" b="1" dirty="0"/>
              <a:t>. </a:t>
            </a:r>
          </a:p>
          <a:p>
            <a:pPr indent="-228600">
              <a:buFont typeface="Arial" panose="020B0604020202020204" pitchFamily="34" charset="0"/>
              <a:buChar char="•"/>
            </a:pPr>
            <a:endParaRPr lang="en-US" sz="1800" dirty="0"/>
          </a:p>
        </p:txBody>
      </p:sp>
      <p:sp>
        <p:nvSpPr>
          <p:cNvPr id="11" name="Freeform: Shape 10">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çerik Yer Tutucusu 4">
            <a:extLst>
              <a:ext uri="{FF2B5EF4-FFF2-40B4-BE49-F238E27FC236}">
                <a16:creationId xmlns:a16="http://schemas.microsoft.com/office/drawing/2014/main" id="{F2D1CCCC-E95A-43B7-989B-4C1D0F8A435E}"/>
              </a:ext>
            </a:extLst>
          </p:cNvPr>
          <p:cNvPicPr>
            <a:picLocks noGrp="1" noChangeAspect="1"/>
          </p:cNvPicPr>
          <p:nvPr>
            <p:ph idx="1"/>
          </p:nvPr>
        </p:nvPicPr>
        <p:blipFill rotWithShape="1">
          <a:blip r:embed="rId2"/>
          <a:srcRect r="43167" b="4154"/>
          <a:stretch/>
        </p:blipFill>
        <p:spPr>
          <a:xfrm>
            <a:off x="5142944" y="3"/>
            <a:ext cx="4034927" cy="272184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3" name="Freeform: Shape 12">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Resim 5">
            <a:extLst>
              <a:ext uri="{FF2B5EF4-FFF2-40B4-BE49-F238E27FC236}">
                <a16:creationId xmlns:a16="http://schemas.microsoft.com/office/drawing/2014/main" id="{AC6F640C-9A55-450A-A133-0B1470D3ADBB}"/>
              </a:ext>
            </a:extLst>
          </p:cNvPr>
          <p:cNvPicPr>
            <a:picLocks noChangeAspect="1"/>
          </p:cNvPicPr>
          <p:nvPr/>
        </p:nvPicPr>
        <p:blipFill rotWithShape="1">
          <a:blip r:embed="rId3"/>
          <a:srcRect l="469" r="23839" b="2"/>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19206492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08690A8-733D-490C-83ED-B32C05B5FC07}"/>
              </a:ext>
            </a:extLst>
          </p:cNvPr>
          <p:cNvPicPr>
            <a:picLocks noGrp="1" noChangeAspect="1"/>
          </p:cNvPicPr>
          <p:nvPr>
            <p:ph idx="1"/>
          </p:nvPr>
        </p:nvPicPr>
        <p:blipFill rotWithShape="1">
          <a:blip r:embed="rId2"/>
          <a:srcRect l="5538" t="23550" r="8478"/>
          <a:stretch/>
        </p:blipFill>
        <p:spPr>
          <a:xfrm>
            <a:off x="7165111" y="2787769"/>
            <a:ext cx="3181388" cy="2016533"/>
          </a:xfrm>
          <a:prstGeom prst="rect">
            <a:avLst/>
          </a:prstGeom>
        </p:spPr>
      </p:pic>
      <p:sp>
        <p:nvSpPr>
          <p:cNvPr id="4" name="Metin Yer Tutucusu 3">
            <a:extLst>
              <a:ext uri="{FF2B5EF4-FFF2-40B4-BE49-F238E27FC236}">
                <a16:creationId xmlns:a16="http://schemas.microsoft.com/office/drawing/2014/main" id="{64BB8958-A84C-47FD-B301-797514C11259}"/>
              </a:ext>
            </a:extLst>
          </p:cNvPr>
          <p:cNvSpPr>
            <a:spLocks noGrp="1"/>
          </p:cNvSpPr>
          <p:nvPr>
            <p:ph type="body" sz="half" idx="2"/>
          </p:nvPr>
        </p:nvSpPr>
        <p:spPr>
          <a:xfrm>
            <a:off x="475989" y="626301"/>
            <a:ext cx="4421687" cy="6000654"/>
          </a:xfrm>
        </p:spPr>
        <p:txBody>
          <a:bodyPr>
            <a:normAutofit fontScale="92500" lnSpcReduction="20000"/>
          </a:bodyPr>
          <a:lstStyle/>
          <a:p>
            <a:r>
              <a:rPr lang="tr-TR" sz="2400" b="1" dirty="0">
                <a:solidFill>
                  <a:srgbClr val="FF0000"/>
                </a:solidFill>
              </a:rPr>
              <a:t>Çarık Model Sayada Kıvırma</a:t>
            </a:r>
          </a:p>
          <a:p>
            <a:r>
              <a:rPr lang="tr-TR" sz="2400" b="1" dirty="0"/>
              <a:t>Gamba kenarına çevirme tıraşı yapılır. Tıraşlanmış çevrilecek yüzeylere fırça veya makine ile yapıştırıcı sürülür, daha sonra çevirme yapılır. Sayanın gereken her yerinde çevirme işlemi kullanılabilir. Ayna, </a:t>
            </a:r>
            <a:r>
              <a:rPr lang="tr-TR" sz="2400" b="1" dirty="0" err="1"/>
              <a:t>maskaret</a:t>
            </a:r>
            <a:r>
              <a:rPr lang="tr-TR" sz="2400" b="1" dirty="0"/>
              <a:t>, fileto, ağız kenarları gibi…</a:t>
            </a:r>
          </a:p>
          <a:p>
            <a:r>
              <a:rPr lang="tr-TR" sz="2400" b="1" dirty="0"/>
              <a:t>Tıraşlanmış kıvırma olacak yüzeylere fırça veya makine ile yapıştırıcı sürülür. Elde kıvırma yapılırken yapıştırıcı olarak solüsyon kullanılması önerilir. Kıvırma yaparken el parmakları ve çekiç kullanılır Çarık model sayada kıvırma yaparken gambaların uç kısımlarında üste atma sırasında kalınlık oluşmaması için kıvırma yapılmaz. Deri ve dikiş kalınlığının ayağı vurmaması esastır. Gambada doğru kıvırma şekli kenardan 5 mm içeriden başlayanıdır.</a:t>
            </a:r>
          </a:p>
          <a:p>
            <a:endParaRPr lang="tr-TR" sz="2400" b="1" dirty="0"/>
          </a:p>
          <a:p>
            <a:endParaRPr lang="tr-TR" dirty="0"/>
          </a:p>
        </p:txBody>
      </p:sp>
      <p:pic>
        <p:nvPicPr>
          <p:cNvPr id="6" name="Resim 5">
            <a:extLst>
              <a:ext uri="{FF2B5EF4-FFF2-40B4-BE49-F238E27FC236}">
                <a16:creationId xmlns:a16="http://schemas.microsoft.com/office/drawing/2014/main" id="{802AE64C-FC8E-451B-9E80-E0023065CC8E}"/>
              </a:ext>
            </a:extLst>
          </p:cNvPr>
          <p:cNvPicPr>
            <a:picLocks noChangeAspect="1"/>
          </p:cNvPicPr>
          <p:nvPr/>
        </p:nvPicPr>
        <p:blipFill>
          <a:blip r:embed="rId3"/>
          <a:stretch>
            <a:fillRect/>
          </a:stretch>
        </p:blipFill>
        <p:spPr>
          <a:xfrm>
            <a:off x="5024630" y="4574052"/>
            <a:ext cx="4188290" cy="2052903"/>
          </a:xfrm>
          <a:prstGeom prst="rect">
            <a:avLst/>
          </a:prstGeom>
        </p:spPr>
      </p:pic>
      <p:pic>
        <p:nvPicPr>
          <p:cNvPr id="7" name="Resim 6">
            <a:extLst>
              <a:ext uri="{FF2B5EF4-FFF2-40B4-BE49-F238E27FC236}">
                <a16:creationId xmlns:a16="http://schemas.microsoft.com/office/drawing/2014/main" id="{5C1D9C9E-D993-4CFF-8830-31B3F91FF363}"/>
              </a:ext>
            </a:extLst>
          </p:cNvPr>
          <p:cNvPicPr>
            <a:picLocks noChangeAspect="1"/>
          </p:cNvPicPr>
          <p:nvPr/>
        </p:nvPicPr>
        <p:blipFill rotWithShape="1">
          <a:blip r:embed="rId4"/>
          <a:srcRect l="6076" r="5667" b="3935"/>
          <a:stretch/>
        </p:blipFill>
        <p:spPr>
          <a:xfrm>
            <a:off x="9635557" y="133249"/>
            <a:ext cx="2326800" cy="2654520"/>
          </a:xfrm>
          <a:prstGeom prst="rect">
            <a:avLst/>
          </a:prstGeom>
        </p:spPr>
      </p:pic>
    </p:spTree>
    <p:extLst>
      <p:ext uri="{BB962C8B-B14F-4D97-AF65-F5344CB8AC3E}">
        <p14:creationId xmlns:p14="http://schemas.microsoft.com/office/powerpoint/2010/main" val="312145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5B095668-803C-49F4-839E-2E122C47F208}"/>
              </a:ext>
            </a:extLst>
          </p:cNvPr>
          <p:cNvPicPr>
            <a:picLocks noGrp="1" noChangeAspect="1"/>
          </p:cNvPicPr>
          <p:nvPr>
            <p:ph idx="1"/>
          </p:nvPr>
        </p:nvPicPr>
        <p:blipFill>
          <a:blip r:embed="rId2"/>
          <a:stretch>
            <a:fillRect/>
          </a:stretch>
        </p:blipFill>
        <p:spPr>
          <a:xfrm>
            <a:off x="5273458" y="241234"/>
            <a:ext cx="4058433" cy="3187766"/>
          </a:xfrm>
          <a:prstGeom prst="rect">
            <a:avLst/>
          </a:prstGeom>
        </p:spPr>
      </p:pic>
      <p:sp>
        <p:nvSpPr>
          <p:cNvPr id="4" name="Metin Yer Tutucusu 3">
            <a:extLst>
              <a:ext uri="{FF2B5EF4-FFF2-40B4-BE49-F238E27FC236}">
                <a16:creationId xmlns:a16="http://schemas.microsoft.com/office/drawing/2014/main" id="{5DAE4D4C-717D-4F8F-AE84-D36EFF31F50E}"/>
              </a:ext>
            </a:extLst>
          </p:cNvPr>
          <p:cNvSpPr>
            <a:spLocks noGrp="1"/>
          </p:cNvSpPr>
          <p:nvPr>
            <p:ph type="body" sz="half" idx="2"/>
          </p:nvPr>
        </p:nvSpPr>
        <p:spPr>
          <a:xfrm>
            <a:off x="413359" y="350729"/>
            <a:ext cx="4747363" cy="6507271"/>
          </a:xfrm>
        </p:spPr>
        <p:txBody>
          <a:bodyPr/>
          <a:lstStyle/>
          <a:p>
            <a:r>
              <a:rPr lang="tr-TR" sz="2400" b="1" dirty="0">
                <a:solidFill>
                  <a:srgbClr val="FF0000"/>
                </a:solidFill>
              </a:rPr>
              <a:t>Çarık Model Sayada </a:t>
            </a:r>
            <a:r>
              <a:rPr lang="tr-TR" sz="2400" b="1" dirty="0" err="1">
                <a:solidFill>
                  <a:srgbClr val="FF0000"/>
                </a:solidFill>
              </a:rPr>
              <a:t>Regola</a:t>
            </a:r>
            <a:endParaRPr lang="tr-TR" sz="2400" b="1" dirty="0">
              <a:solidFill>
                <a:srgbClr val="FF0000"/>
              </a:solidFill>
            </a:endParaRPr>
          </a:p>
          <a:p>
            <a:r>
              <a:rPr lang="tr-TR" sz="2400" b="1" dirty="0"/>
              <a:t>Sayanın montaja hazır duruma getirilmesi için kesilmiş ve gerekli işlemleri bitmiş saya elemanlarının, birbiri ile ilgili olarak bir araya getirilmesine “</a:t>
            </a:r>
            <a:r>
              <a:rPr lang="tr-TR" sz="2400" b="1" dirty="0" err="1"/>
              <a:t>regola</a:t>
            </a:r>
            <a:r>
              <a:rPr lang="tr-TR" sz="2400" b="1" dirty="0"/>
              <a:t>” (toplama) denir.</a:t>
            </a:r>
          </a:p>
          <a:p>
            <a:r>
              <a:rPr lang="tr-TR" sz="2400" b="1" dirty="0" err="1"/>
              <a:t>Regola</a:t>
            </a:r>
            <a:r>
              <a:rPr lang="tr-TR" sz="2400" b="1" dirty="0"/>
              <a:t> her zaman sayacı tezgâhında yapılır.</a:t>
            </a:r>
          </a:p>
          <a:p>
            <a:r>
              <a:rPr lang="tr-TR" sz="2400" b="1" dirty="0" err="1"/>
              <a:t>Regola</a:t>
            </a:r>
            <a:r>
              <a:rPr lang="tr-TR" sz="2400" b="1" dirty="0"/>
              <a:t> masasında yapıştırıcılar mermer, sayacı çekici, makas, çeşitli bantlar, yapıştırıcı fırçası gibi çeşitli takımlar bulunur.</a:t>
            </a:r>
          </a:p>
          <a:p>
            <a:endParaRPr lang="tr-TR" dirty="0"/>
          </a:p>
        </p:txBody>
      </p:sp>
      <p:pic>
        <p:nvPicPr>
          <p:cNvPr id="6" name="Resim 5">
            <a:extLst>
              <a:ext uri="{FF2B5EF4-FFF2-40B4-BE49-F238E27FC236}">
                <a16:creationId xmlns:a16="http://schemas.microsoft.com/office/drawing/2014/main" id="{98F5802E-5ADC-4151-B9CD-5F63CF79B85E}"/>
              </a:ext>
            </a:extLst>
          </p:cNvPr>
          <p:cNvPicPr>
            <a:picLocks noChangeAspect="1"/>
          </p:cNvPicPr>
          <p:nvPr/>
        </p:nvPicPr>
        <p:blipFill rotWithShape="1">
          <a:blip r:embed="rId3"/>
          <a:srcRect l="-1" t="36610" r="1532"/>
          <a:stretch/>
        </p:blipFill>
        <p:spPr>
          <a:xfrm>
            <a:off x="6863890" y="3532340"/>
            <a:ext cx="5111524" cy="1789762"/>
          </a:xfrm>
          <a:prstGeom prst="rect">
            <a:avLst/>
          </a:prstGeom>
        </p:spPr>
      </p:pic>
    </p:spTree>
    <p:extLst>
      <p:ext uri="{BB962C8B-B14F-4D97-AF65-F5344CB8AC3E}">
        <p14:creationId xmlns:p14="http://schemas.microsoft.com/office/powerpoint/2010/main" val="283102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555D6EF-6993-44AC-8ECF-854344ABD343}"/>
              </a:ext>
            </a:extLst>
          </p:cNvPr>
          <p:cNvPicPr>
            <a:picLocks noGrp="1" noChangeAspect="1"/>
          </p:cNvPicPr>
          <p:nvPr>
            <p:ph idx="1"/>
          </p:nvPr>
        </p:nvPicPr>
        <p:blipFill rotWithShape="1">
          <a:blip r:embed="rId2"/>
          <a:srcRect l="6227" t="9775" r="1561" b="7673"/>
          <a:stretch/>
        </p:blipFill>
        <p:spPr>
          <a:xfrm>
            <a:off x="7623396" y="2254685"/>
            <a:ext cx="4120194" cy="2534465"/>
          </a:xfrm>
          <a:prstGeom prst="rect">
            <a:avLst/>
          </a:prstGeom>
        </p:spPr>
      </p:pic>
      <p:sp>
        <p:nvSpPr>
          <p:cNvPr id="4" name="Metin Yer Tutucusu 3">
            <a:extLst>
              <a:ext uri="{FF2B5EF4-FFF2-40B4-BE49-F238E27FC236}">
                <a16:creationId xmlns:a16="http://schemas.microsoft.com/office/drawing/2014/main" id="{07BF6B8C-DBFE-4019-987C-8FF67F723EAD}"/>
              </a:ext>
            </a:extLst>
          </p:cNvPr>
          <p:cNvSpPr>
            <a:spLocks noGrp="1"/>
          </p:cNvSpPr>
          <p:nvPr>
            <p:ph type="body" sz="half" idx="2"/>
          </p:nvPr>
        </p:nvSpPr>
        <p:spPr>
          <a:xfrm>
            <a:off x="175364" y="292049"/>
            <a:ext cx="5160723" cy="6565951"/>
          </a:xfrm>
        </p:spPr>
        <p:txBody>
          <a:bodyPr>
            <a:normAutofit/>
          </a:bodyPr>
          <a:lstStyle/>
          <a:p>
            <a:r>
              <a:rPr lang="tr-TR" sz="2400" b="1" dirty="0">
                <a:solidFill>
                  <a:srgbClr val="FF0000"/>
                </a:solidFill>
              </a:rPr>
              <a:t>Çarık Model Sayanın Dikiminde Dikkat Edilecek Noktalar</a:t>
            </a:r>
          </a:p>
          <a:p>
            <a:r>
              <a:rPr lang="tr-TR" sz="2000" b="1" dirty="0"/>
              <a:t>Yüz dikiminde dikkat edilecek noktalar şunlardır;</a:t>
            </a:r>
          </a:p>
          <a:p>
            <a:r>
              <a:rPr lang="tr-TR" sz="2000" b="1" dirty="0"/>
              <a:t>Yüz parçasının üzerindeki referans noktalarının dış kısımlarına fırça ile yapıştırıcı sürülürken referans noktalarının dış kısmına taşırmamaya dikkat ediniz.</a:t>
            </a:r>
          </a:p>
          <a:p>
            <a:r>
              <a:rPr lang="tr-TR" sz="2000" b="1" dirty="0"/>
              <a:t>Yüz parçasının üzerindeki referans noktalarına dikkat ederek gambaları yüze yapıştırınız.</a:t>
            </a:r>
          </a:p>
          <a:p>
            <a:r>
              <a:rPr lang="tr-TR" sz="2000" b="1" dirty="0"/>
              <a:t>Gambaların uç kısımlarının birbiri üzerine çıkmayacak şekilde yüz ortasında birleştiriniz.</a:t>
            </a:r>
          </a:p>
          <a:p>
            <a:r>
              <a:rPr lang="tr-TR" sz="2000" b="1" dirty="0"/>
              <a:t>Sayanın iç tarafını çevirerek çekiç darbeleri ile yapışmasını sağlayınız.</a:t>
            </a:r>
          </a:p>
          <a:p>
            <a:r>
              <a:rPr lang="tr-TR" sz="2000" b="1" dirty="0"/>
              <a:t>Roda dikilecek parçanın üzerinde olacak şekilde dikiş pozisyonu alınız.</a:t>
            </a:r>
          </a:p>
          <a:p>
            <a:r>
              <a:rPr lang="tr-TR" sz="2000" b="1" dirty="0"/>
              <a:t>Sayanın dış tarafından montaj kenarından dikişe başlayınız.</a:t>
            </a:r>
          </a:p>
          <a:p>
            <a:endParaRPr lang="tr-TR" dirty="0"/>
          </a:p>
        </p:txBody>
      </p:sp>
      <p:pic>
        <p:nvPicPr>
          <p:cNvPr id="6" name="Resim 5">
            <a:extLst>
              <a:ext uri="{FF2B5EF4-FFF2-40B4-BE49-F238E27FC236}">
                <a16:creationId xmlns:a16="http://schemas.microsoft.com/office/drawing/2014/main" id="{5E24210A-DC2C-40B9-8F23-134F640D8356}"/>
              </a:ext>
            </a:extLst>
          </p:cNvPr>
          <p:cNvPicPr>
            <a:picLocks noChangeAspect="1"/>
          </p:cNvPicPr>
          <p:nvPr/>
        </p:nvPicPr>
        <p:blipFill>
          <a:blip r:embed="rId3"/>
          <a:stretch>
            <a:fillRect/>
          </a:stretch>
        </p:blipFill>
        <p:spPr>
          <a:xfrm>
            <a:off x="5477827" y="292049"/>
            <a:ext cx="3390600" cy="2668014"/>
          </a:xfrm>
          <a:prstGeom prst="rect">
            <a:avLst/>
          </a:prstGeom>
        </p:spPr>
      </p:pic>
    </p:spTree>
    <p:extLst>
      <p:ext uri="{BB962C8B-B14F-4D97-AF65-F5344CB8AC3E}">
        <p14:creationId xmlns:p14="http://schemas.microsoft.com/office/powerpoint/2010/main" val="419516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8EF25A5-5CB4-4C4C-B310-404371DA90DF}"/>
              </a:ext>
            </a:extLst>
          </p:cNvPr>
          <p:cNvPicPr>
            <a:picLocks noGrp="1" noChangeAspect="1"/>
          </p:cNvPicPr>
          <p:nvPr>
            <p:ph idx="1"/>
          </p:nvPr>
        </p:nvPicPr>
        <p:blipFill rotWithShape="1">
          <a:blip r:embed="rId2"/>
          <a:srcRect l="9325" t="9113" r="1240" b="6394"/>
          <a:stretch/>
        </p:blipFill>
        <p:spPr>
          <a:xfrm>
            <a:off x="6237961" y="3294047"/>
            <a:ext cx="4684734" cy="1741417"/>
          </a:xfrm>
          <a:prstGeom prst="rect">
            <a:avLst/>
          </a:prstGeom>
        </p:spPr>
      </p:pic>
      <p:sp>
        <p:nvSpPr>
          <p:cNvPr id="4" name="Metin Yer Tutucusu 3">
            <a:extLst>
              <a:ext uri="{FF2B5EF4-FFF2-40B4-BE49-F238E27FC236}">
                <a16:creationId xmlns:a16="http://schemas.microsoft.com/office/drawing/2014/main" id="{FDCE9246-72ED-4CAF-9C5A-89A3DA3AE6E3}"/>
              </a:ext>
            </a:extLst>
          </p:cNvPr>
          <p:cNvSpPr>
            <a:spLocks noGrp="1"/>
          </p:cNvSpPr>
          <p:nvPr>
            <p:ph type="body" sz="half" idx="2"/>
          </p:nvPr>
        </p:nvSpPr>
        <p:spPr>
          <a:xfrm>
            <a:off x="826718" y="313151"/>
            <a:ext cx="5215396" cy="6544849"/>
          </a:xfrm>
        </p:spPr>
        <p:txBody>
          <a:bodyPr>
            <a:normAutofit fontScale="92500"/>
          </a:bodyPr>
          <a:lstStyle/>
          <a:p>
            <a:r>
              <a:rPr lang="tr-TR" sz="2400" b="1" dirty="0">
                <a:solidFill>
                  <a:srgbClr val="FF0000"/>
                </a:solidFill>
              </a:rPr>
              <a:t>Referans çizgilerine dikkat ederek üste atınız.</a:t>
            </a:r>
          </a:p>
          <a:p>
            <a:r>
              <a:rPr lang="tr-TR" sz="2400" b="1" dirty="0"/>
              <a:t>Astarın üzerindeki </a:t>
            </a:r>
            <a:r>
              <a:rPr lang="tr-TR" sz="2400" b="1" dirty="0" err="1"/>
              <a:t>çoraplığın</a:t>
            </a:r>
            <a:r>
              <a:rPr lang="tr-TR" sz="2400" b="1" dirty="0"/>
              <a:t> ikiye katlayarak </a:t>
            </a:r>
            <a:r>
              <a:rPr lang="tr-TR" sz="2400" b="1" dirty="0" err="1"/>
              <a:t>çoraplık</a:t>
            </a:r>
            <a:r>
              <a:rPr lang="tr-TR" sz="2400" b="1" dirty="0"/>
              <a:t> orta noktasını bulunuz. </a:t>
            </a:r>
            <a:r>
              <a:rPr lang="tr-TR" sz="2400" b="1" dirty="0" err="1"/>
              <a:t>Çoraplık</a:t>
            </a:r>
            <a:r>
              <a:rPr lang="tr-TR" sz="2400" b="1" dirty="0"/>
              <a:t> orta noktasını makas ile çentik atarak işaretleyiniz </a:t>
            </a:r>
            <a:r>
              <a:rPr lang="tr-TR" sz="2400" b="1" dirty="0" err="1"/>
              <a:t>Çoraplığın</a:t>
            </a:r>
            <a:r>
              <a:rPr lang="tr-TR" sz="2400" b="1" dirty="0"/>
              <a:t> makas ile işaretlenmesi Yüz ile yüz astarını birleştiriniz. Yüz ile astarın arka merkez noktalarından  Yüz ile astarın arkadan birleştirilmesi</a:t>
            </a:r>
          </a:p>
          <a:p>
            <a:r>
              <a:rPr lang="tr-TR" sz="2400" b="1" dirty="0"/>
              <a:t>Astar fazlalık payını (kırpma payı) yüzün üst kısmından görünecek şekilde birleştirme yapınız</a:t>
            </a:r>
          </a:p>
          <a:p>
            <a:r>
              <a:rPr lang="tr-TR" sz="2400" b="1" dirty="0"/>
              <a:t> </a:t>
            </a:r>
            <a:r>
              <a:rPr lang="tr-TR" sz="2400" b="1" dirty="0">
                <a:solidFill>
                  <a:srgbClr val="FF0000"/>
                </a:solidFill>
              </a:rPr>
              <a:t>Yüzün astar dikilmesi</a:t>
            </a:r>
          </a:p>
          <a:p>
            <a:r>
              <a:rPr lang="tr-TR" sz="2400" b="1" dirty="0"/>
              <a:t>Dikişi destek parçasının altında bitiriniz.</a:t>
            </a:r>
          </a:p>
          <a:p>
            <a:r>
              <a:rPr lang="tr-TR" sz="2400" b="1" dirty="0"/>
              <a:t>Astar fazlalıklarını kesiniz. gambaların üst tarafındaki astar fazlalıklarını kesiniz. Gamba astar   dili her iki gambayı </a:t>
            </a:r>
            <a:r>
              <a:rPr lang="tr-TR" sz="2400" b="1" dirty="0" err="1"/>
              <a:t>merkezleyecek</a:t>
            </a:r>
            <a:r>
              <a:rPr lang="tr-TR" sz="2400" b="1" dirty="0"/>
              <a:t> şekilde yapıştırınız.</a:t>
            </a:r>
          </a:p>
          <a:p>
            <a:endParaRPr lang="tr-TR" dirty="0"/>
          </a:p>
        </p:txBody>
      </p:sp>
      <p:pic>
        <p:nvPicPr>
          <p:cNvPr id="6" name="Resim 5">
            <a:extLst>
              <a:ext uri="{FF2B5EF4-FFF2-40B4-BE49-F238E27FC236}">
                <a16:creationId xmlns:a16="http://schemas.microsoft.com/office/drawing/2014/main" id="{7C5D7166-C3D2-4D42-81B0-DB1C951E38BA}"/>
              </a:ext>
            </a:extLst>
          </p:cNvPr>
          <p:cNvPicPr>
            <a:picLocks noChangeAspect="1"/>
          </p:cNvPicPr>
          <p:nvPr/>
        </p:nvPicPr>
        <p:blipFill rotWithShape="1">
          <a:blip r:embed="rId3"/>
          <a:srcRect l="7220" t="16020" r="11963" b="11560"/>
          <a:stretch/>
        </p:blipFill>
        <p:spPr>
          <a:xfrm>
            <a:off x="7094300" y="1653136"/>
            <a:ext cx="2776209" cy="1741417"/>
          </a:xfrm>
          <a:prstGeom prst="rect">
            <a:avLst/>
          </a:prstGeom>
        </p:spPr>
      </p:pic>
    </p:spTree>
    <p:extLst>
      <p:ext uri="{BB962C8B-B14F-4D97-AF65-F5344CB8AC3E}">
        <p14:creationId xmlns:p14="http://schemas.microsoft.com/office/powerpoint/2010/main" val="3682634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438C98C-3245-4BE2-B738-897BA437FC55}"/>
              </a:ext>
            </a:extLst>
          </p:cNvPr>
          <p:cNvPicPr>
            <a:picLocks noGrp="1" noChangeAspect="1"/>
          </p:cNvPicPr>
          <p:nvPr>
            <p:ph idx="1"/>
          </p:nvPr>
        </p:nvPicPr>
        <p:blipFill>
          <a:blip r:embed="rId2"/>
          <a:stretch>
            <a:fillRect/>
          </a:stretch>
        </p:blipFill>
        <p:spPr>
          <a:xfrm>
            <a:off x="7394395" y="549772"/>
            <a:ext cx="3858248" cy="3080841"/>
          </a:xfrm>
          <a:prstGeom prst="rect">
            <a:avLst/>
          </a:prstGeom>
        </p:spPr>
      </p:pic>
      <p:sp>
        <p:nvSpPr>
          <p:cNvPr id="4" name="Metin Yer Tutucusu 3">
            <a:extLst>
              <a:ext uri="{FF2B5EF4-FFF2-40B4-BE49-F238E27FC236}">
                <a16:creationId xmlns:a16="http://schemas.microsoft.com/office/drawing/2014/main" id="{26647E2A-644A-43E6-8137-490BAD8DE4F3}"/>
              </a:ext>
            </a:extLst>
          </p:cNvPr>
          <p:cNvSpPr>
            <a:spLocks noGrp="1"/>
          </p:cNvSpPr>
          <p:nvPr>
            <p:ph type="body" sz="half" idx="2"/>
          </p:nvPr>
        </p:nvSpPr>
        <p:spPr>
          <a:xfrm>
            <a:off x="417095" y="465221"/>
            <a:ext cx="6977299" cy="6015790"/>
          </a:xfrm>
        </p:spPr>
        <p:txBody>
          <a:bodyPr/>
          <a:lstStyle/>
          <a:p>
            <a:r>
              <a:rPr lang="tr-TR" sz="2800" b="1" dirty="0">
                <a:solidFill>
                  <a:srgbClr val="FF0000"/>
                </a:solidFill>
              </a:rPr>
              <a:t>Sayanın ağız dikişi yapılması</a:t>
            </a:r>
          </a:p>
          <a:p>
            <a:r>
              <a:rPr lang="tr-TR" sz="2800" b="1" dirty="0"/>
              <a:t>Saya makinesinde çarık sayamızın ağız dikişini yapmak için, sayamızı makineye yerleştirerek sayamızın ağız kısmından 1.5 mm. İçeriden olmak şartı ile dikişimizi geçekleştiririz.</a:t>
            </a:r>
          </a:p>
          <a:p>
            <a:r>
              <a:rPr lang="tr-TR" sz="2800" b="1" dirty="0"/>
              <a:t>Dikiş işlemimizi bitirerek, makas yardımı ile ara işini yaparız.</a:t>
            </a:r>
          </a:p>
        </p:txBody>
      </p:sp>
      <p:pic>
        <p:nvPicPr>
          <p:cNvPr id="6" name="Resim 5">
            <a:extLst>
              <a:ext uri="{FF2B5EF4-FFF2-40B4-BE49-F238E27FC236}">
                <a16:creationId xmlns:a16="http://schemas.microsoft.com/office/drawing/2014/main" id="{DF0814CF-1CCF-4AB0-8A69-C70303DE90F4}"/>
              </a:ext>
            </a:extLst>
          </p:cNvPr>
          <p:cNvPicPr>
            <a:picLocks noChangeAspect="1"/>
          </p:cNvPicPr>
          <p:nvPr/>
        </p:nvPicPr>
        <p:blipFill>
          <a:blip r:embed="rId3"/>
          <a:stretch>
            <a:fillRect/>
          </a:stretch>
        </p:blipFill>
        <p:spPr>
          <a:xfrm>
            <a:off x="8637201" y="3777158"/>
            <a:ext cx="3424388" cy="3080842"/>
          </a:xfrm>
          <a:prstGeom prst="rect">
            <a:avLst/>
          </a:prstGeom>
        </p:spPr>
      </p:pic>
    </p:spTree>
    <p:extLst>
      <p:ext uri="{BB962C8B-B14F-4D97-AF65-F5344CB8AC3E}">
        <p14:creationId xmlns:p14="http://schemas.microsoft.com/office/powerpoint/2010/main" val="35035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58E34B6-BCC6-4EF2-9321-B2CA3CAAFBBF}"/>
              </a:ext>
            </a:extLst>
          </p:cNvPr>
          <p:cNvPicPr>
            <a:picLocks noGrp="1" noChangeAspect="1"/>
          </p:cNvPicPr>
          <p:nvPr>
            <p:ph idx="1"/>
          </p:nvPr>
        </p:nvPicPr>
        <p:blipFill rotWithShape="1">
          <a:blip r:embed="rId2"/>
          <a:srcRect l="8546" b="3458"/>
          <a:stretch/>
        </p:blipFill>
        <p:spPr>
          <a:xfrm>
            <a:off x="6482288" y="1945410"/>
            <a:ext cx="5555224" cy="3852187"/>
          </a:xfrm>
          <a:prstGeom prst="rect">
            <a:avLst/>
          </a:prstGeom>
        </p:spPr>
      </p:pic>
      <p:sp>
        <p:nvSpPr>
          <p:cNvPr id="4" name="Metin Yer Tutucusu 3">
            <a:extLst>
              <a:ext uri="{FF2B5EF4-FFF2-40B4-BE49-F238E27FC236}">
                <a16:creationId xmlns:a16="http://schemas.microsoft.com/office/drawing/2014/main" id="{97AFF419-F8C7-4C24-8BB8-1429869E77BB}"/>
              </a:ext>
            </a:extLst>
          </p:cNvPr>
          <p:cNvSpPr>
            <a:spLocks noGrp="1"/>
          </p:cNvSpPr>
          <p:nvPr>
            <p:ph type="body" sz="half" idx="2"/>
          </p:nvPr>
        </p:nvSpPr>
        <p:spPr>
          <a:xfrm>
            <a:off x="551145" y="676405"/>
            <a:ext cx="5837129" cy="6181595"/>
          </a:xfrm>
        </p:spPr>
        <p:txBody>
          <a:bodyPr>
            <a:normAutofit/>
          </a:bodyPr>
          <a:lstStyle/>
          <a:p>
            <a:r>
              <a:rPr lang="tr-TR" sz="2400" b="1" dirty="0">
                <a:solidFill>
                  <a:srgbClr val="FF0000"/>
                </a:solidFill>
              </a:rPr>
              <a:t>Dil parçasının dikilmesi</a:t>
            </a:r>
          </a:p>
          <a:p>
            <a:r>
              <a:rPr lang="tr-TR" sz="2400" b="1" dirty="0"/>
              <a:t>Dil parçası yapıştırma işlemini yaparız. Birleştirilen saya parçalarının dikişi yapılır.</a:t>
            </a:r>
          </a:p>
          <a:p>
            <a:r>
              <a:rPr lang="tr-TR" sz="2400" b="1" dirty="0"/>
              <a:t>Fazla iplikleri kesilmesi</a:t>
            </a:r>
          </a:p>
          <a:p>
            <a:r>
              <a:rPr lang="tr-TR" sz="2400" b="1" dirty="0"/>
              <a:t>Dikiş diktikten sonraki fazla iplikleri kesilir. İplik önce sayanın üst kısmından kesilir.  Ucu kesilen ipliği sayanın astar kısmından çekilerek kesilir</a:t>
            </a:r>
            <a:r>
              <a:rPr lang="tr-TR" sz="2400" b="1"/>
              <a:t>. </a:t>
            </a:r>
            <a:endParaRPr lang="tr-TR" sz="2400" b="1" dirty="0"/>
          </a:p>
        </p:txBody>
      </p:sp>
    </p:spTree>
    <p:extLst>
      <p:ext uri="{BB962C8B-B14F-4D97-AF65-F5344CB8AC3E}">
        <p14:creationId xmlns:p14="http://schemas.microsoft.com/office/powerpoint/2010/main" val="76184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893B150-BF7B-4067-9F5A-D470C11E86D9}"/>
              </a:ext>
            </a:extLst>
          </p:cNvPr>
          <p:cNvPicPr>
            <a:picLocks noGrp="1" noChangeAspect="1"/>
          </p:cNvPicPr>
          <p:nvPr>
            <p:ph idx="1"/>
          </p:nvPr>
        </p:nvPicPr>
        <p:blipFill rotWithShape="1">
          <a:blip r:embed="rId2"/>
          <a:srcRect t="8928" r="1429" b="21875"/>
          <a:stretch/>
        </p:blipFill>
        <p:spPr>
          <a:xfrm>
            <a:off x="5793920" y="3653618"/>
            <a:ext cx="6398079" cy="2158460"/>
          </a:xfrm>
          <a:prstGeom prst="rect">
            <a:avLst/>
          </a:prstGeom>
        </p:spPr>
      </p:pic>
      <p:sp>
        <p:nvSpPr>
          <p:cNvPr id="4" name="Metin Yer Tutucusu 3">
            <a:extLst>
              <a:ext uri="{FF2B5EF4-FFF2-40B4-BE49-F238E27FC236}">
                <a16:creationId xmlns:a16="http://schemas.microsoft.com/office/drawing/2014/main" id="{F448409B-2476-463E-AFA9-8357E89361D1}"/>
              </a:ext>
            </a:extLst>
          </p:cNvPr>
          <p:cNvSpPr>
            <a:spLocks noGrp="1"/>
          </p:cNvSpPr>
          <p:nvPr>
            <p:ph type="body" sz="half" idx="2"/>
          </p:nvPr>
        </p:nvSpPr>
        <p:spPr>
          <a:xfrm>
            <a:off x="839788" y="713985"/>
            <a:ext cx="5256212" cy="6025018"/>
          </a:xfrm>
        </p:spPr>
        <p:txBody>
          <a:bodyPr>
            <a:normAutofit/>
          </a:bodyPr>
          <a:lstStyle/>
          <a:p>
            <a:r>
              <a:rPr lang="tr-TR" dirty="0"/>
              <a:t>Bildiğimiz gibi ayakkabı taban ve saya olarak iki ana bölümden oluşmaktadır.</a:t>
            </a:r>
          </a:p>
          <a:p>
            <a:r>
              <a:rPr lang="tr-TR" dirty="0"/>
              <a:t>Ayakkabı üretimin en önemli bölümünü saya kısmı oluşturur. Saya, modelinin farklılaşması</a:t>
            </a:r>
          </a:p>
          <a:p>
            <a:r>
              <a:rPr lang="tr-TR" dirty="0"/>
              <a:t>üretimde uygulama yöntemlerini çeşitlendirir. Çarık model ayakkabı bölümlerinin isimleri</a:t>
            </a:r>
          </a:p>
          <a:p>
            <a:r>
              <a:rPr lang="tr-TR" dirty="0"/>
              <a:t>Ayakkabının ilk basamağını tasarım ve model çıkarma oluşturur. Model çıkarmada</a:t>
            </a:r>
          </a:p>
          <a:p>
            <a:r>
              <a:rPr lang="tr-TR" dirty="0"/>
              <a:t>ayakkabının üretim boyutundaki aşamaları belirleyen temel de oluşturulmuş olur. Sayanın</a:t>
            </a:r>
          </a:p>
          <a:p>
            <a:r>
              <a:rPr lang="tr-TR" dirty="0"/>
              <a:t>kesilecek olan parçaları </a:t>
            </a:r>
            <a:r>
              <a:rPr lang="tr-TR" dirty="0" err="1"/>
              <a:t>modelhanede</a:t>
            </a:r>
            <a:r>
              <a:rPr lang="tr-TR" dirty="0"/>
              <a:t> hazırlanarak saya bölümüne gönderilir. Saya</a:t>
            </a:r>
          </a:p>
          <a:p>
            <a:r>
              <a:rPr lang="tr-TR" dirty="0"/>
              <a:t>bölümünde dikimin planlaması yapılarak üretim yapılır.</a:t>
            </a:r>
          </a:p>
          <a:p>
            <a:endParaRPr lang="tr-TR" dirty="0"/>
          </a:p>
        </p:txBody>
      </p:sp>
    </p:spTree>
    <p:extLst>
      <p:ext uri="{BB962C8B-B14F-4D97-AF65-F5344CB8AC3E}">
        <p14:creationId xmlns:p14="http://schemas.microsoft.com/office/powerpoint/2010/main" val="306867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04FD98E3-2007-4618-91F4-08105A914393}"/>
              </a:ext>
            </a:extLst>
          </p:cNvPr>
          <p:cNvSpPr>
            <a:spLocks noGrp="1"/>
          </p:cNvSpPr>
          <p:nvPr>
            <p:ph type="body" sz="half" idx="2"/>
          </p:nvPr>
        </p:nvSpPr>
        <p:spPr>
          <a:xfrm>
            <a:off x="112294" y="192506"/>
            <a:ext cx="4219073" cy="6529136"/>
          </a:xfrm>
        </p:spPr>
        <p:txBody>
          <a:bodyPr vert="horz" lIns="91440" tIns="45720" rIns="91440" bIns="45720" rtlCol="0">
            <a:normAutofit/>
          </a:bodyPr>
          <a:lstStyle/>
          <a:p>
            <a:pPr indent="-228600">
              <a:buFont typeface="Arial" panose="020B0604020202020204" pitchFamily="34" charset="0"/>
              <a:buChar char="•"/>
            </a:pPr>
            <a:r>
              <a:rPr lang="en-US" sz="2400" b="1" dirty="0" err="1">
                <a:solidFill>
                  <a:srgbClr val="FF0000"/>
                </a:solidFill>
              </a:rPr>
              <a:t>Çarık</a:t>
            </a:r>
            <a:r>
              <a:rPr lang="en-US" sz="2400" b="1" dirty="0">
                <a:solidFill>
                  <a:srgbClr val="FF0000"/>
                </a:solidFill>
              </a:rPr>
              <a:t> Model </a:t>
            </a:r>
            <a:r>
              <a:rPr lang="en-US" sz="2400" b="1" dirty="0" err="1">
                <a:solidFill>
                  <a:srgbClr val="FF0000"/>
                </a:solidFill>
              </a:rPr>
              <a:t>Sayanın</a:t>
            </a:r>
            <a:r>
              <a:rPr lang="en-US" sz="2400" b="1" dirty="0">
                <a:solidFill>
                  <a:srgbClr val="FF0000"/>
                </a:solidFill>
              </a:rPr>
              <a:t> </a:t>
            </a:r>
            <a:r>
              <a:rPr lang="en-US" sz="2400" b="1" dirty="0" err="1">
                <a:solidFill>
                  <a:srgbClr val="FF0000"/>
                </a:solidFill>
              </a:rPr>
              <a:t>Kesimi</a:t>
            </a:r>
            <a:endParaRPr lang="en-US" sz="2400" b="1" dirty="0">
              <a:solidFill>
                <a:srgbClr val="FF0000"/>
              </a:solidFill>
            </a:endParaRPr>
          </a:p>
          <a:p>
            <a:pPr indent="-228600">
              <a:buFont typeface="Arial" panose="020B0604020202020204" pitchFamily="34" charset="0"/>
              <a:buChar char="•"/>
            </a:pPr>
            <a:r>
              <a:rPr lang="en-US" sz="2400" b="1" dirty="0" err="1"/>
              <a:t>Kesim</a:t>
            </a:r>
            <a:r>
              <a:rPr lang="en-US" sz="2400" b="1" dirty="0"/>
              <a:t> </a:t>
            </a:r>
            <a:r>
              <a:rPr lang="en-US" sz="2400" b="1" dirty="0" err="1"/>
              <a:t>işlemlerini</a:t>
            </a:r>
            <a:r>
              <a:rPr lang="en-US" sz="2400" b="1" dirty="0"/>
              <a:t> </a:t>
            </a:r>
            <a:r>
              <a:rPr lang="en-US" sz="2400" b="1" dirty="0" err="1"/>
              <a:t>yapabilmek</a:t>
            </a:r>
            <a:r>
              <a:rPr lang="en-US" sz="2400" b="1" dirty="0"/>
              <a:t> </a:t>
            </a:r>
            <a:r>
              <a:rPr lang="en-US" sz="2400" b="1" dirty="0" err="1"/>
              <a:t>için</a:t>
            </a:r>
            <a:r>
              <a:rPr lang="en-US" sz="2400" b="1" dirty="0"/>
              <a:t> </a:t>
            </a:r>
            <a:r>
              <a:rPr lang="en-US" sz="2400" b="1" dirty="0" err="1"/>
              <a:t>Kesim</a:t>
            </a:r>
            <a:r>
              <a:rPr lang="en-US" sz="2400" b="1" dirty="0"/>
              <a:t> </a:t>
            </a:r>
            <a:r>
              <a:rPr lang="en-US" sz="2400" b="1" dirty="0" err="1"/>
              <a:t>Modülü’nde</a:t>
            </a:r>
            <a:r>
              <a:rPr lang="en-US" sz="2400" b="1" dirty="0"/>
              <a:t> </a:t>
            </a:r>
            <a:r>
              <a:rPr lang="en-US" sz="2400" b="1" dirty="0" err="1"/>
              <a:t>anlatılan</a:t>
            </a:r>
            <a:r>
              <a:rPr lang="en-US" sz="2400" b="1" dirty="0"/>
              <a:t> </a:t>
            </a:r>
            <a:r>
              <a:rPr lang="en-US" sz="2400" b="1" dirty="0" err="1"/>
              <a:t>deri</a:t>
            </a:r>
            <a:r>
              <a:rPr lang="en-US" sz="2400" b="1" dirty="0"/>
              <a:t> </a:t>
            </a:r>
            <a:r>
              <a:rPr lang="en-US" sz="2400" b="1" dirty="0" err="1"/>
              <a:t>sıkılık</a:t>
            </a:r>
            <a:r>
              <a:rPr lang="en-US" sz="2400" b="1" dirty="0"/>
              <a:t> </a:t>
            </a:r>
            <a:r>
              <a:rPr lang="en-US" sz="2400" b="1" dirty="0" err="1"/>
              <a:t>yönlerini</a:t>
            </a:r>
            <a:r>
              <a:rPr lang="en-US" sz="2400" b="1" dirty="0"/>
              <a:t> </a:t>
            </a:r>
            <a:r>
              <a:rPr lang="en-US" sz="2400" b="1" dirty="0" err="1"/>
              <a:t>hatırlayınız</a:t>
            </a:r>
            <a:r>
              <a:rPr lang="en-US" sz="2400" b="1" dirty="0"/>
              <a:t>. </a:t>
            </a:r>
            <a:r>
              <a:rPr lang="en-US" sz="2400" b="1" dirty="0" err="1"/>
              <a:t>Kesim</a:t>
            </a:r>
            <a:r>
              <a:rPr lang="en-US" sz="2400" b="1" dirty="0"/>
              <a:t> </a:t>
            </a:r>
            <a:r>
              <a:rPr lang="en-US" sz="2400" b="1" dirty="0" err="1"/>
              <a:t>öncesinde</a:t>
            </a:r>
            <a:r>
              <a:rPr lang="en-US" sz="2400" b="1" dirty="0"/>
              <a:t> </a:t>
            </a:r>
            <a:r>
              <a:rPr lang="en-US" sz="2400" b="1" dirty="0" err="1"/>
              <a:t>malzeme</a:t>
            </a:r>
            <a:r>
              <a:rPr lang="en-US" sz="2400" b="1" dirty="0"/>
              <a:t> </a:t>
            </a:r>
            <a:r>
              <a:rPr lang="en-US" sz="2400" b="1" dirty="0" err="1"/>
              <a:t>seçimi</a:t>
            </a:r>
            <a:r>
              <a:rPr lang="en-US" sz="2400" b="1" dirty="0"/>
              <a:t> </a:t>
            </a:r>
            <a:r>
              <a:rPr lang="en-US" sz="2400" b="1" dirty="0" err="1"/>
              <a:t>ve</a:t>
            </a:r>
            <a:r>
              <a:rPr lang="en-US" sz="2400" b="1" dirty="0"/>
              <a:t> </a:t>
            </a:r>
            <a:r>
              <a:rPr lang="en-US" sz="2400" b="1" dirty="0" err="1"/>
              <a:t>kontrolü</a:t>
            </a:r>
            <a:r>
              <a:rPr lang="en-US" sz="2400" b="1" dirty="0"/>
              <a:t> </a:t>
            </a:r>
            <a:r>
              <a:rPr lang="en-US" sz="2400" b="1" dirty="0" err="1"/>
              <a:t>yapılmalıdır</a:t>
            </a:r>
            <a:r>
              <a:rPr lang="en-US" sz="2400" b="1" dirty="0"/>
              <a:t>. </a:t>
            </a:r>
            <a:r>
              <a:rPr lang="en-US" sz="2400" b="1" dirty="0" err="1"/>
              <a:t>Kesilecek</a:t>
            </a:r>
            <a:r>
              <a:rPr lang="en-US" sz="2400" b="1" dirty="0"/>
              <a:t> </a:t>
            </a:r>
            <a:r>
              <a:rPr lang="en-US" sz="2400" b="1" dirty="0" err="1"/>
              <a:t>parçaların</a:t>
            </a:r>
            <a:endParaRPr lang="en-US" sz="2400" b="1" dirty="0"/>
          </a:p>
          <a:p>
            <a:pPr indent="-228600">
              <a:buFont typeface="Arial" panose="020B0604020202020204" pitchFamily="34" charset="0"/>
              <a:buChar char="•"/>
            </a:pPr>
            <a:r>
              <a:rPr lang="en-US" sz="2400" b="1" dirty="0" err="1"/>
              <a:t>ıstampaları</a:t>
            </a:r>
            <a:r>
              <a:rPr lang="en-US" sz="2400" b="1" dirty="0"/>
              <a:t> </a:t>
            </a:r>
            <a:r>
              <a:rPr lang="en-US" sz="2400" b="1" dirty="0" err="1"/>
              <a:t>hazırlanarak</a:t>
            </a:r>
            <a:r>
              <a:rPr lang="en-US" sz="2400" b="1" dirty="0"/>
              <a:t> </a:t>
            </a:r>
            <a:r>
              <a:rPr lang="en-US" sz="2400" b="1" dirty="0" err="1"/>
              <a:t>kontrolü</a:t>
            </a:r>
            <a:r>
              <a:rPr lang="en-US" sz="2400" b="1" dirty="0"/>
              <a:t> </a:t>
            </a:r>
            <a:r>
              <a:rPr lang="en-US" sz="2400" b="1" dirty="0" err="1"/>
              <a:t>yapılmalıdır</a:t>
            </a:r>
            <a:r>
              <a:rPr lang="en-US" sz="2400" b="1" dirty="0"/>
              <a:t>. </a:t>
            </a:r>
            <a:r>
              <a:rPr lang="en-US" sz="2400" b="1" dirty="0" err="1"/>
              <a:t>Malzemeyi</a:t>
            </a:r>
            <a:r>
              <a:rPr lang="en-US" sz="2400" b="1" dirty="0"/>
              <a:t> </a:t>
            </a:r>
            <a:r>
              <a:rPr lang="en-US" sz="2400" b="1" dirty="0" err="1"/>
              <a:t>doğru</a:t>
            </a:r>
            <a:r>
              <a:rPr lang="en-US" sz="2400" b="1" dirty="0"/>
              <a:t> </a:t>
            </a:r>
            <a:r>
              <a:rPr lang="en-US" sz="2400" b="1" dirty="0" err="1"/>
              <a:t>ve</a:t>
            </a:r>
            <a:r>
              <a:rPr lang="en-US" sz="2400" b="1" dirty="0"/>
              <a:t> </a:t>
            </a:r>
            <a:r>
              <a:rPr lang="en-US" sz="2400" b="1" dirty="0" err="1"/>
              <a:t>ekonomik</a:t>
            </a:r>
            <a:r>
              <a:rPr lang="en-US" sz="2400" b="1" dirty="0"/>
              <a:t> </a:t>
            </a:r>
            <a:r>
              <a:rPr lang="en-US" sz="2400" b="1" dirty="0" err="1"/>
              <a:t>kullanmanın</a:t>
            </a:r>
            <a:r>
              <a:rPr lang="tr-TR" sz="2400" b="1" dirty="0"/>
              <a:t> </a:t>
            </a:r>
            <a:r>
              <a:rPr lang="en-US" sz="2400" b="1" dirty="0" err="1"/>
              <a:t>önemi</a:t>
            </a:r>
            <a:r>
              <a:rPr lang="en-US" sz="2400" b="1" dirty="0"/>
              <a:t> </a:t>
            </a:r>
            <a:r>
              <a:rPr lang="en-US" sz="2400" b="1" dirty="0" err="1"/>
              <a:t>unutulmamalıdır</a:t>
            </a:r>
            <a:r>
              <a:rPr lang="en-US" sz="2400" b="1" dirty="0"/>
              <a:t>.</a:t>
            </a:r>
          </a:p>
          <a:p>
            <a:pPr indent="-228600">
              <a:buFont typeface="Arial" panose="020B0604020202020204" pitchFamily="34" charset="0"/>
              <a:buChar char="•"/>
            </a:pPr>
            <a:r>
              <a:rPr lang="en-US" sz="2400" b="1" dirty="0" err="1"/>
              <a:t>Yüz</a:t>
            </a:r>
            <a:r>
              <a:rPr lang="en-US" sz="2400" b="1" dirty="0"/>
              <a:t> </a:t>
            </a:r>
            <a:r>
              <a:rPr lang="en-US" sz="2400" b="1" dirty="0" err="1"/>
              <a:t>kesimi</a:t>
            </a:r>
            <a:r>
              <a:rPr lang="en-US" sz="2400" b="1" dirty="0"/>
              <a:t> </a:t>
            </a:r>
            <a:r>
              <a:rPr lang="en-US" sz="2400" b="1" dirty="0" err="1"/>
              <a:t>tamamlandıktan</a:t>
            </a:r>
            <a:r>
              <a:rPr lang="en-US" sz="2400" b="1" dirty="0"/>
              <a:t> </a:t>
            </a:r>
            <a:r>
              <a:rPr lang="en-US" sz="2400" b="1" dirty="0" err="1"/>
              <a:t>sonra</a:t>
            </a:r>
            <a:r>
              <a:rPr lang="en-US" sz="2400" b="1" dirty="0"/>
              <a:t> </a:t>
            </a:r>
            <a:r>
              <a:rPr lang="en-US" sz="2400" b="1" dirty="0" err="1"/>
              <a:t>gümüş</a:t>
            </a:r>
            <a:r>
              <a:rPr lang="en-US" sz="2400" b="1" dirty="0"/>
              <a:t> </a:t>
            </a:r>
            <a:r>
              <a:rPr lang="en-US" sz="2400" b="1" dirty="0" err="1"/>
              <a:t>kalem</a:t>
            </a:r>
            <a:r>
              <a:rPr lang="en-US" sz="2400" b="1" dirty="0"/>
              <a:t> </a:t>
            </a:r>
            <a:r>
              <a:rPr lang="en-US" sz="2400" b="1" dirty="0" err="1"/>
              <a:t>ile</a:t>
            </a:r>
            <a:r>
              <a:rPr lang="en-US" sz="2400" b="1" dirty="0"/>
              <a:t> </a:t>
            </a:r>
            <a:r>
              <a:rPr lang="en-US" sz="2400" b="1" dirty="0" err="1"/>
              <a:t>markalama</a:t>
            </a:r>
            <a:r>
              <a:rPr lang="en-US" sz="2400" b="1" dirty="0"/>
              <a:t> </a:t>
            </a:r>
            <a:r>
              <a:rPr lang="en-US" sz="2400" b="1" dirty="0" err="1"/>
              <a:t>çizgileri</a:t>
            </a:r>
            <a:r>
              <a:rPr lang="en-US" sz="2400" b="1" dirty="0"/>
              <a:t> </a:t>
            </a:r>
            <a:r>
              <a:rPr lang="en-US" sz="2400" b="1" dirty="0" err="1"/>
              <a:t>çizilir</a:t>
            </a:r>
            <a:r>
              <a:rPr lang="en-US" sz="2400" b="1" dirty="0"/>
              <a:t>.</a:t>
            </a:r>
          </a:p>
          <a:p>
            <a:pPr indent="-228600">
              <a:buFont typeface="Arial" panose="020B0604020202020204" pitchFamily="34" charset="0"/>
              <a:buChar char="•"/>
            </a:pPr>
            <a:endParaRPr lang="en-US" sz="1700" dirty="0"/>
          </a:p>
        </p:txBody>
      </p:sp>
      <p:pic>
        <p:nvPicPr>
          <p:cNvPr id="5" name="İçerik Yer Tutucusu 4">
            <a:extLst>
              <a:ext uri="{FF2B5EF4-FFF2-40B4-BE49-F238E27FC236}">
                <a16:creationId xmlns:a16="http://schemas.microsoft.com/office/drawing/2014/main" id="{B47CC8A2-1F3D-4E87-95F4-4A94EEABD582}"/>
              </a:ext>
            </a:extLst>
          </p:cNvPr>
          <p:cNvPicPr>
            <a:picLocks noGrp="1" noChangeAspect="1"/>
          </p:cNvPicPr>
          <p:nvPr>
            <p:ph idx="1"/>
          </p:nvPr>
        </p:nvPicPr>
        <p:blipFill rotWithShape="1">
          <a:blip r:embed="rId2"/>
          <a:srcRect l="12707" r="11680" b="8292"/>
          <a:stretch/>
        </p:blipFill>
        <p:spPr>
          <a:xfrm>
            <a:off x="5005140" y="68184"/>
            <a:ext cx="7459576" cy="6789816"/>
          </a:xfrm>
          <a:prstGeom prst="rect">
            <a:avLst/>
          </a:prstGeom>
          <a:effectLst/>
        </p:spPr>
      </p:pic>
    </p:spTree>
    <p:extLst>
      <p:ext uri="{BB962C8B-B14F-4D97-AF65-F5344CB8AC3E}">
        <p14:creationId xmlns:p14="http://schemas.microsoft.com/office/powerpoint/2010/main" val="193863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64CE164-C2B6-4852-B407-F43E31A0B1A2}"/>
              </a:ext>
            </a:extLst>
          </p:cNvPr>
          <p:cNvPicPr>
            <a:picLocks noGrp="1" noChangeAspect="1"/>
          </p:cNvPicPr>
          <p:nvPr>
            <p:ph idx="1"/>
          </p:nvPr>
        </p:nvPicPr>
        <p:blipFill rotWithShape="1">
          <a:blip r:embed="rId2"/>
          <a:srcRect l="14742" t="50264" r="17672" b="5683"/>
          <a:stretch/>
        </p:blipFill>
        <p:spPr>
          <a:xfrm>
            <a:off x="6288957" y="1615858"/>
            <a:ext cx="5446097" cy="3444657"/>
          </a:xfrm>
          <a:prstGeom prst="rect">
            <a:avLst/>
          </a:prstGeom>
        </p:spPr>
      </p:pic>
      <p:sp>
        <p:nvSpPr>
          <p:cNvPr id="4" name="Metin Yer Tutucusu 3">
            <a:extLst>
              <a:ext uri="{FF2B5EF4-FFF2-40B4-BE49-F238E27FC236}">
                <a16:creationId xmlns:a16="http://schemas.microsoft.com/office/drawing/2014/main" id="{6C7F9FF1-C907-405A-BA45-ABF067A4758E}"/>
              </a:ext>
            </a:extLst>
          </p:cNvPr>
          <p:cNvSpPr>
            <a:spLocks noGrp="1"/>
          </p:cNvSpPr>
          <p:nvPr>
            <p:ph type="body" sz="half" idx="2"/>
          </p:nvPr>
        </p:nvSpPr>
        <p:spPr>
          <a:xfrm>
            <a:off x="256674" y="338861"/>
            <a:ext cx="5839326" cy="6851079"/>
          </a:xfrm>
        </p:spPr>
        <p:txBody>
          <a:bodyPr>
            <a:normAutofit/>
          </a:bodyPr>
          <a:lstStyle/>
          <a:p>
            <a:r>
              <a:rPr lang="tr-TR" sz="2000" b="1" dirty="0" err="1">
                <a:solidFill>
                  <a:srgbClr val="FF0000"/>
                </a:solidFill>
              </a:rPr>
              <a:t>Maskaret</a:t>
            </a:r>
            <a:endParaRPr lang="tr-TR" sz="2000" b="1" dirty="0">
              <a:solidFill>
                <a:srgbClr val="FF0000"/>
              </a:solidFill>
            </a:endParaRPr>
          </a:p>
          <a:p>
            <a:r>
              <a:rPr lang="tr-TR" sz="1800" b="1" dirty="0"/>
              <a:t>Sayanın veya ayakkabının ön uç kısmına burun (</a:t>
            </a:r>
            <a:r>
              <a:rPr lang="tr-TR" sz="1800" b="1" dirty="0" err="1"/>
              <a:t>maskaret</a:t>
            </a:r>
            <a:r>
              <a:rPr lang="tr-TR" sz="1800" b="1" dirty="0"/>
              <a:t>) denir. </a:t>
            </a:r>
            <a:r>
              <a:rPr lang="tr-TR" sz="1800" b="1" dirty="0" err="1"/>
              <a:t>Maskaretin</a:t>
            </a:r>
            <a:r>
              <a:rPr lang="tr-TR" sz="1800" b="1" dirty="0"/>
              <a:t> biçimi değişik şekillerde olabilir. Genellikle </a:t>
            </a:r>
            <a:r>
              <a:rPr lang="tr-TR" sz="1800" b="1" dirty="0" err="1"/>
              <a:t>maskaret</a:t>
            </a:r>
            <a:r>
              <a:rPr lang="tr-TR" sz="1800" b="1" dirty="0"/>
              <a:t> ayakkabıya bir güzellik ve albeni vermek amacıyla konur. </a:t>
            </a:r>
            <a:r>
              <a:rPr lang="tr-TR" sz="1800" b="1" dirty="0" err="1"/>
              <a:t>Maskaret</a:t>
            </a:r>
            <a:r>
              <a:rPr lang="tr-TR" sz="1800" b="1" dirty="0"/>
              <a:t> kesimi tamamlandıktan sonra gümüş kalem ile referans  çizgilerini çizeriz.</a:t>
            </a:r>
          </a:p>
          <a:p>
            <a:r>
              <a:rPr lang="tr-TR" sz="2000" b="1" dirty="0">
                <a:solidFill>
                  <a:srgbClr val="FF0000"/>
                </a:solidFill>
              </a:rPr>
              <a:t>Yüz</a:t>
            </a:r>
          </a:p>
          <a:p>
            <a:r>
              <a:rPr lang="tr-TR" sz="1800" b="1" dirty="0" err="1"/>
              <a:t>Maskaret</a:t>
            </a:r>
            <a:r>
              <a:rPr lang="tr-TR" sz="1800" b="1" dirty="0"/>
              <a:t> ve gambalar arasında kalan saya elemanıdır. Ayakkabının üstünde devamlı göründüğünden dolayı sayanın en önemli elemanlarından biridir. Derinin sık olduğu yöne doğru ok yönünde yerleştirilmelidir. Derinin en kaliteli yerlerinden kesilmelidir. Yüz kesimi tamamlandıktan sonra gümüş kalem ile referans  çizgilerini çizeriz.</a:t>
            </a:r>
          </a:p>
          <a:p>
            <a:r>
              <a:rPr lang="tr-TR" sz="2000" b="1" dirty="0">
                <a:solidFill>
                  <a:srgbClr val="FF0000"/>
                </a:solidFill>
              </a:rPr>
              <a:t>Dil</a:t>
            </a:r>
          </a:p>
          <a:p>
            <a:r>
              <a:rPr lang="tr-TR" sz="1800" b="1" dirty="0"/>
              <a:t>Ayakkabı bağlarının ayağı rahatsız etmemesi için bağcık bölgesi altına konan saya elemanıdır. Dil saya ön yüzü ile beraber tek parça olarak yapıldığı gibi ayrı bir parça olarak da kesilip yüze dikilir. Dil ayakkabının modeline göre değişik biçimlerde yapılabilir. Dilin en çok kullanıldığı modellerden birisi de çarık model ayakkabılardır. Çarık ayakkabıda dil ayrı bir parça olarak ön saya yüzüne dikişle eklenir. Oxford ayakkabı kapalı bir ayakkabı olduğundan dil dikişi görünmez</a:t>
            </a:r>
          </a:p>
          <a:p>
            <a:endParaRPr lang="tr-TR" dirty="0"/>
          </a:p>
        </p:txBody>
      </p:sp>
    </p:spTree>
    <p:extLst>
      <p:ext uri="{BB962C8B-B14F-4D97-AF65-F5344CB8AC3E}">
        <p14:creationId xmlns:p14="http://schemas.microsoft.com/office/powerpoint/2010/main" val="380214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486A9042-29F1-49D6-B237-C0FC11CE4FC5}"/>
              </a:ext>
            </a:extLst>
          </p:cNvPr>
          <p:cNvSpPr>
            <a:spLocks noGrp="1"/>
          </p:cNvSpPr>
          <p:nvPr>
            <p:ph type="body" sz="half" idx="2"/>
          </p:nvPr>
        </p:nvSpPr>
        <p:spPr>
          <a:xfrm>
            <a:off x="417096" y="320842"/>
            <a:ext cx="11774904" cy="6537158"/>
          </a:xfrm>
        </p:spPr>
        <p:txBody>
          <a:bodyPr>
            <a:normAutofit fontScale="92500" lnSpcReduction="20000"/>
          </a:bodyPr>
          <a:lstStyle/>
          <a:p>
            <a:r>
              <a:rPr lang="tr-TR" sz="2400" b="1" dirty="0">
                <a:solidFill>
                  <a:srgbClr val="FF0000"/>
                </a:solidFill>
              </a:rPr>
              <a:t>Gambalar</a:t>
            </a:r>
          </a:p>
          <a:p>
            <a:r>
              <a:rPr lang="tr-TR" sz="2400" b="1" dirty="0"/>
              <a:t>Ayakkabının arka ve yan kısımlarını kaplayan veya tamamlayan saya elemanlarıdır.</a:t>
            </a:r>
          </a:p>
          <a:p>
            <a:r>
              <a:rPr lang="tr-TR" sz="2400" b="1" dirty="0"/>
              <a:t>Gambaların tek parçadan meydana gelmiş basit şekilleri olduğu gibi iki veya üç parçaya bölünmüş olanları da vardır.</a:t>
            </a:r>
          </a:p>
          <a:p>
            <a:r>
              <a:rPr lang="tr-TR" sz="2400" b="1" dirty="0"/>
              <a:t>Çarık ayakkabıda sağ ve sol olmak üzere birbirine simetrik iki adet gamba kullanılmaktadır. Derinin sıkı olduğu tarafa doğru ok yönünde yerleştirilmelidir. Kesim esnasında deriden kazanmak için gambaları hafifçe sağa veya sola çevirebiliriz. Derinin omuz ve sırt kısımlarına esnemeyen yöne doğru uzunlamasına yerleştirilir. Gamba kesimi tamamlandıktan sonra gümüş kalem ile markalama çizgileri çizilir. Markalama çizgisi, bindirme ve kıvırma olacak kısımların işaretlenmesidir. </a:t>
            </a:r>
            <a:r>
              <a:rPr lang="tr-TR" sz="2400" b="1" dirty="0" err="1"/>
              <a:t>Fortluk</a:t>
            </a:r>
            <a:r>
              <a:rPr lang="tr-TR" sz="2400" b="1" dirty="0"/>
              <a:t> (Arka Eleman)</a:t>
            </a:r>
          </a:p>
          <a:p>
            <a:r>
              <a:rPr lang="tr-TR" sz="2400" b="1" dirty="0"/>
              <a:t>Parçalı gambaların bir elemanıdır. Ayakkabının arka kısmında yer alır. Arka elemanı (</a:t>
            </a:r>
            <a:r>
              <a:rPr lang="tr-TR" sz="2400" b="1" dirty="0" err="1"/>
              <a:t>fortluk</a:t>
            </a:r>
            <a:r>
              <a:rPr lang="tr-TR" sz="2400" b="1" dirty="0"/>
              <a:t>) gambanın bir parçasıdır. Ayağı rahat ettirir. Ayakkabıyı sağlamlaştırır. Montajı kolaylaştırır. Fakat saya işçiliğini arttırır.</a:t>
            </a:r>
          </a:p>
          <a:p>
            <a:r>
              <a:rPr lang="tr-TR" sz="2400" b="1" dirty="0"/>
              <a:t>Arka elemanı (</a:t>
            </a:r>
            <a:r>
              <a:rPr lang="tr-TR" sz="2400" b="1" dirty="0" err="1"/>
              <a:t>fortluk</a:t>
            </a:r>
            <a:r>
              <a:rPr lang="tr-TR" sz="2400" b="1" dirty="0"/>
              <a:t>) ayakkabıda çeşitli genişliklerde veya uzunluklarda ayakkabı modeline göre yapılabilir. Arka elemanın kesimi tamamlandıktan sonra gümüş kalem ile markalama çizgileri çizilir. Derinin sık olduğu tarafa doğru ok yönünde yerleştirip kesilmesi önerilir. Derinin omuz kısmından kesilebilir.</a:t>
            </a:r>
          </a:p>
          <a:p>
            <a:r>
              <a:rPr lang="tr-TR" sz="2400" b="1" dirty="0" err="1"/>
              <a:t>ford</a:t>
            </a:r>
            <a:r>
              <a:rPr lang="tr-TR" sz="2400" b="1" dirty="0"/>
              <a:t> ayakkabı kapalı bir ayakkabı olduğundan dil dikişi görünmez</a:t>
            </a:r>
          </a:p>
          <a:p>
            <a:r>
              <a:rPr lang="tr-TR" sz="2400" b="1" dirty="0"/>
              <a:t> Destek Elemanı</a:t>
            </a:r>
          </a:p>
          <a:p>
            <a:r>
              <a:rPr lang="tr-TR" sz="2400" b="1" dirty="0"/>
              <a:t>Bağcık bölgesinin hemen altındaki kısımda, </a:t>
            </a:r>
            <a:r>
              <a:rPr lang="tr-TR" sz="2400" b="1" dirty="0" err="1"/>
              <a:t>ponteriz</a:t>
            </a:r>
            <a:r>
              <a:rPr lang="tr-TR" sz="2400" b="1" dirty="0"/>
              <a:t> anlamında takviye amaçlı kullanılır. Ön saya yüzüne dikilen küçük ayakkabı elemanı kaliteli Oxford modellerde </a:t>
            </a:r>
            <a:r>
              <a:rPr lang="tr-TR" sz="2400" b="1" dirty="0" err="1"/>
              <a:t>Ponteriz</a:t>
            </a:r>
            <a:r>
              <a:rPr lang="tr-TR" sz="2400" b="1" dirty="0"/>
              <a:t> dikişi destek parçasının olduğu kısımdan yapılır</a:t>
            </a:r>
          </a:p>
          <a:p>
            <a:endParaRPr lang="tr-TR" dirty="0"/>
          </a:p>
        </p:txBody>
      </p:sp>
    </p:spTree>
    <p:extLst>
      <p:ext uri="{BB962C8B-B14F-4D97-AF65-F5344CB8AC3E}">
        <p14:creationId xmlns:p14="http://schemas.microsoft.com/office/powerpoint/2010/main" val="296696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A53D4CD2-9610-4545-9250-52BAF4116A3B}"/>
              </a:ext>
            </a:extLst>
          </p:cNvPr>
          <p:cNvSpPr>
            <a:spLocks noGrp="1"/>
          </p:cNvSpPr>
          <p:nvPr>
            <p:ph type="body" sz="half" idx="2"/>
          </p:nvPr>
        </p:nvSpPr>
        <p:spPr>
          <a:xfrm>
            <a:off x="425885" y="438411"/>
            <a:ext cx="11386159" cy="6137753"/>
          </a:xfrm>
        </p:spPr>
        <p:txBody>
          <a:bodyPr/>
          <a:lstStyle/>
          <a:p>
            <a:r>
              <a:rPr lang="tr-TR" sz="2800" b="1" dirty="0">
                <a:solidFill>
                  <a:srgbClr val="FF0000"/>
                </a:solidFill>
              </a:rPr>
              <a:t>Çarık Model Ayakkabının Saya (Astar) Parçaları</a:t>
            </a:r>
          </a:p>
          <a:p>
            <a:r>
              <a:rPr lang="tr-TR" sz="2800" b="1" dirty="0"/>
              <a:t>Ayakkabının iç kısmının, yüz ve gamba parçalarının birbirlerine eklenmesinden kaynaklanan ve güzel olmayan görüntüsünün kapatılması, ayakkabı içine giren ayağın rahat etmesi ve arkaya fort, öne bombe konabilmesi için sayanın içine konan malzemeye astar denir. Çok kalın derilerden yapılan ayakkabıların astarsız olarak kullanılma olanağı olduğu gibi yazın hafif ayakkabılarda da astar kullanılmayabilir. Astar parçaları kesildikten sonra kesinlikle gümüş kalem veya nokta ile işaretlemeler yapılmalıdır.</a:t>
            </a:r>
          </a:p>
          <a:p>
            <a:endParaRPr lang="tr-TR" dirty="0"/>
          </a:p>
        </p:txBody>
      </p:sp>
    </p:spTree>
    <p:extLst>
      <p:ext uri="{BB962C8B-B14F-4D97-AF65-F5344CB8AC3E}">
        <p14:creationId xmlns:p14="http://schemas.microsoft.com/office/powerpoint/2010/main" val="398378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73291A6-88F6-4735-828B-3E16DDD337F6}"/>
              </a:ext>
            </a:extLst>
          </p:cNvPr>
          <p:cNvPicPr>
            <a:picLocks noGrp="1" noChangeAspect="1"/>
          </p:cNvPicPr>
          <p:nvPr>
            <p:ph idx="1"/>
          </p:nvPr>
        </p:nvPicPr>
        <p:blipFill rotWithShape="1">
          <a:blip r:embed="rId2"/>
          <a:srcRect l="8543" r="7322" b="5996"/>
          <a:stretch/>
        </p:blipFill>
        <p:spPr>
          <a:xfrm>
            <a:off x="8058803" y="1080913"/>
            <a:ext cx="3920294" cy="4033381"/>
          </a:xfrm>
          <a:prstGeom prst="rect">
            <a:avLst/>
          </a:prstGeom>
        </p:spPr>
      </p:pic>
      <p:sp>
        <p:nvSpPr>
          <p:cNvPr id="4" name="Metin Yer Tutucusu 3">
            <a:extLst>
              <a:ext uri="{FF2B5EF4-FFF2-40B4-BE49-F238E27FC236}">
                <a16:creationId xmlns:a16="http://schemas.microsoft.com/office/drawing/2014/main" id="{D614708E-E271-4505-9B3C-53FC59F46658}"/>
              </a:ext>
            </a:extLst>
          </p:cNvPr>
          <p:cNvSpPr>
            <a:spLocks noGrp="1"/>
          </p:cNvSpPr>
          <p:nvPr>
            <p:ph type="body" sz="half" idx="2"/>
          </p:nvPr>
        </p:nvSpPr>
        <p:spPr>
          <a:xfrm>
            <a:off x="363256" y="363255"/>
            <a:ext cx="7503090" cy="6075123"/>
          </a:xfrm>
        </p:spPr>
        <p:txBody>
          <a:bodyPr>
            <a:normAutofit fontScale="92500" lnSpcReduction="20000"/>
          </a:bodyPr>
          <a:lstStyle/>
          <a:p>
            <a:r>
              <a:rPr lang="tr-TR" sz="1900" b="1" dirty="0">
                <a:solidFill>
                  <a:srgbClr val="FF0000"/>
                </a:solidFill>
              </a:rPr>
              <a:t>Yüz Astarı</a:t>
            </a:r>
          </a:p>
          <a:p>
            <a:r>
              <a:rPr lang="tr-TR" sz="2000" b="1" dirty="0"/>
              <a:t>Ayakkabının yüz kısmının altına gelen elemandır. Derinin sıkı olduğu tarafa doğru ok yönünde yerleştirip kesilmesi önerilir. Yüz astar parçaları kesildikten sonra gümüş kalem ile dil astarının binecek kısmını işaretlenir. Dil Astarı</a:t>
            </a:r>
          </a:p>
          <a:p>
            <a:r>
              <a:rPr lang="tr-TR" sz="2000" b="1" dirty="0"/>
              <a:t>Genel olarak yüz astarına bağlı ve yüz astarı ile birlikte kesilir. Ayakkabı modeline göre yüz astarından ayrı kesilenleri de vardır. Dil astarını yüz astarına dikerken dil astarının yüz astarı üzerine binmesine dikkat edilmelidir. Ayakkabının dili, ayakkabıyı giyen kişi tarafından devamlı çekildiği için dil sayasının yönü kadar astarın yönü de önemlidir. Derinin sık olduğu tarafa doğru ok yönünde yerleştirilip kesilmelidir. Dil, astar parçaları kesildikten sonra gümüş kalem ile dil astarının astar fazlalık kısımlarını işaretlenmelidir.</a:t>
            </a:r>
          </a:p>
          <a:p>
            <a:r>
              <a:rPr lang="tr-TR" sz="2000" b="1" dirty="0">
                <a:solidFill>
                  <a:srgbClr val="FF0000"/>
                </a:solidFill>
              </a:rPr>
              <a:t>Gamba Astarları</a:t>
            </a:r>
          </a:p>
          <a:p>
            <a:r>
              <a:rPr lang="tr-TR" sz="2000" b="1" dirty="0"/>
              <a:t>Gamba astarları, gambaların altına yerleştirilen malzemelerdir. Gamba astarları ayakkabının iç kısmından göründüğü için görünüşü de en az kesildiği yönü kadar önemlidir. Gamba astarları da gambalar gibi iki parçadan oluşur. Derinin sıkı olduğu tarafa doğru ok yönünde yerleştirilip kesilmelidir.</a:t>
            </a:r>
          </a:p>
          <a:p>
            <a:r>
              <a:rPr lang="tr-TR" sz="2000" b="1" dirty="0" err="1">
                <a:solidFill>
                  <a:srgbClr val="FF0000"/>
                </a:solidFill>
              </a:rPr>
              <a:t>Çoraplık</a:t>
            </a:r>
            <a:endParaRPr lang="tr-TR" sz="2000" b="1" dirty="0">
              <a:solidFill>
                <a:srgbClr val="FF0000"/>
              </a:solidFill>
            </a:endParaRPr>
          </a:p>
          <a:p>
            <a:r>
              <a:rPr lang="tr-TR" sz="2000" b="1" dirty="0" err="1"/>
              <a:t>Çoraplık</a:t>
            </a:r>
            <a:r>
              <a:rPr lang="tr-TR" sz="2000" b="1" dirty="0"/>
              <a:t> sayanın arka kısmında bulunur. Genellikle; burada kullanılan malzemenin pürüzlü yüzeyi ayak tarafına bakacak şekilde yerleştirilir. Ayağın topuğu tutması için yapılır. Bu parçada da sıklık yönü pek fark etmese de derinin sık olduğu tarafa doğru ok yönünde kesilmesi tavsiye edilir.</a:t>
            </a:r>
          </a:p>
          <a:p>
            <a:endParaRPr lang="tr-TR" dirty="0"/>
          </a:p>
        </p:txBody>
      </p:sp>
    </p:spTree>
    <p:extLst>
      <p:ext uri="{BB962C8B-B14F-4D97-AF65-F5344CB8AC3E}">
        <p14:creationId xmlns:p14="http://schemas.microsoft.com/office/powerpoint/2010/main" val="89577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4EA853C-A37B-4823-A25E-04B7DB357A6F}"/>
              </a:ext>
            </a:extLst>
          </p:cNvPr>
          <p:cNvPicPr>
            <a:picLocks noGrp="1" noChangeAspect="1"/>
          </p:cNvPicPr>
          <p:nvPr>
            <p:ph idx="1"/>
          </p:nvPr>
        </p:nvPicPr>
        <p:blipFill rotWithShape="1">
          <a:blip r:embed="rId2"/>
          <a:srcRect t="26307" r="29246" b="3922"/>
          <a:stretch/>
        </p:blipFill>
        <p:spPr>
          <a:xfrm>
            <a:off x="5182618" y="162837"/>
            <a:ext cx="4836472" cy="3102781"/>
          </a:xfrm>
          <a:prstGeom prst="rect">
            <a:avLst/>
          </a:prstGeom>
        </p:spPr>
      </p:pic>
      <p:sp>
        <p:nvSpPr>
          <p:cNvPr id="4" name="Metin Yer Tutucusu 3">
            <a:extLst>
              <a:ext uri="{FF2B5EF4-FFF2-40B4-BE49-F238E27FC236}">
                <a16:creationId xmlns:a16="http://schemas.microsoft.com/office/drawing/2014/main" id="{47114874-C30E-4634-97C3-70351E022342}"/>
              </a:ext>
            </a:extLst>
          </p:cNvPr>
          <p:cNvSpPr>
            <a:spLocks noGrp="1"/>
          </p:cNvSpPr>
          <p:nvPr>
            <p:ph type="body" sz="half" idx="2"/>
          </p:nvPr>
        </p:nvSpPr>
        <p:spPr>
          <a:xfrm>
            <a:off x="241928" y="162837"/>
            <a:ext cx="4940690" cy="6695161"/>
          </a:xfrm>
        </p:spPr>
        <p:txBody>
          <a:bodyPr>
            <a:normAutofit/>
          </a:bodyPr>
          <a:lstStyle/>
          <a:p>
            <a:r>
              <a:rPr lang="tr-TR" sz="2000" b="1" dirty="0">
                <a:solidFill>
                  <a:srgbClr val="FF0000"/>
                </a:solidFill>
              </a:rPr>
              <a:t>Astar </a:t>
            </a:r>
            <a:r>
              <a:rPr lang="tr-TR" sz="2000" b="1" dirty="0" err="1">
                <a:solidFill>
                  <a:srgbClr val="FF0000"/>
                </a:solidFill>
              </a:rPr>
              <a:t>birleitirmesinde</a:t>
            </a:r>
            <a:r>
              <a:rPr lang="tr-TR" sz="2000" b="1" dirty="0">
                <a:solidFill>
                  <a:srgbClr val="FF0000"/>
                </a:solidFill>
              </a:rPr>
              <a:t> dikkat edilecek noktalar  şunlardır.</a:t>
            </a:r>
          </a:p>
          <a:p>
            <a:r>
              <a:rPr lang="tr-TR" sz="2000" b="1" dirty="0"/>
              <a:t>Yüz astarında sağ ve sol saya dış çentikle ayrılır. Gamba astarlarını yüz astarına merkezlenmelidir.  Gamba astarı iki gamba astarı ve bir </a:t>
            </a:r>
            <a:r>
              <a:rPr lang="tr-TR" sz="2000" b="1" dirty="0" err="1"/>
              <a:t>çoraplıktan</a:t>
            </a:r>
            <a:r>
              <a:rPr lang="tr-TR" sz="2000" b="1" dirty="0"/>
              <a:t> oluşmaktadır. </a:t>
            </a:r>
            <a:r>
              <a:rPr lang="tr-TR" sz="2000" b="1" dirty="0" err="1"/>
              <a:t>Çoraplık</a:t>
            </a:r>
            <a:r>
              <a:rPr lang="tr-TR" sz="2000" b="1" dirty="0"/>
              <a:t> yapıştırırken dikkat edilecek en önemli özellik, </a:t>
            </a:r>
            <a:r>
              <a:rPr lang="tr-TR" sz="2000" b="1" dirty="0" err="1"/>
              <a:t>çoraplığın</a:t>
            </a:r>
            <a:r>
              <a:rPr lang="tr-TR" sz="2000" b="1" dirty="0"/>
              <a:t> ters tarafının yapıştırılacağıdır. Ayak ayakkabıdan çıkmasın; ayağı sarsın diye </a:t>
            </a:r>
            <a:r>
              <a:rPr lang="tr-TR" sz="2000" b="1" dirty="0" err="1"/>
              <a:t>çoraplık</a:t>
            </a:r>
            <a:r>
              <a:rPr lang="tr-TR" sz="2000" b="1" dirty="0"/>
              <a:t> sırça tarafı değil de iç tarafı ayağa gelecek şekilde yapıştırılmalıdır. </a:t>
            </a:r>
            <a:r>
              <a:rPr lang="tr-TR" sz="2000" b="1" dirty="0" err="1"/>
              <a:t>Çoraplıkta</a:t>
            </a:r>
            <a:r>
              <a:rPr lang="tr-TR" sz="2000" b="1" dirty="0"/>
              <a:t> yapıştırıcı sırça tarafına değil de diğer tarafına (Deride et tarafı, suni deride kumaş tarafına) sürülür. Gamba astarlarına yapıştırıcı sürülür ve kurumalarını beklenir. Yapıştırıcının kuruması için gereken süreyi beklememiz gerekir. Bu süre oda şartlarına göre on dakika ile on beş dakika arası değişebilir. Çarık model sayanın astar parçaları yüz astar parçası, iki adet (sağ ve sol) gamba astar parçaları ve </a:t>
            </a:r>
            <a:r>
              <a:rPr lang="tr-TR" sz="2000" b="1" dirty="0" err="1"/>
              <a:t>çoraplıktan</a:t>
            </a:r>
            <a:r>
              <a:rPr lang="tr-TR" sz="2000" b="1" dirty="0"/>
              <a:t> oluşur. </a:t>
            </a:r>
          </a:p>
        </p:txBody>
      </p:sp>
      <p:pic>
        <p:nvPicPr>
          <p:cNvPr id="6" name="Resim 5">
            <a:extLst>
              <a:ext uri="{FF2B5EF4-FFF2-40B4-BE49-F238E27FC236}">
                <a16:creationId xmlns:a16="http://schemas.microsoft.com/office/drawing/2014/main" id="{520BBA3F-93CD-46AA-B72B-84359E373B10}"/>
              </a:ext>
            </a:extLst>
          </p:cNvPr>
          <p:cNvPicPr>
            <a:picLocks noChangeAspect="1"/>
          </p:cNvPicPr>
          <p:nvPr/>
        </p:nvPicPr>
        <p:blipFill>
          <a:blip r:embed="rId3"/>
          <a:stretch>
            <a:fillRect/>
          </a:stretch>
        </p:blipFill>
        <p:spPr>
          <a:xfrm>
            <a:off x="7683023" y="3265618"/>
            <a:ext cx="4530098" cy="3592382"/>
          </a:xfrm>
          <a:prstGeom prst="rect">
            <a:avLst/>
          </a:prstGeom>
        </p:spPr>
      </p:pic>
    </p:spTree>
    <p:extLst>
      <p:ext uri="{BB962C8B-B14F-4D97-AF65-F5344CB8AC3E}">
        <p14:creationId xmlns:p14="http://schemas.microsoft.com/office/powerpoint/2010/main" val="126098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B8CF876-AEFF-4EDA-B469-7E0B6F1E35D5}"/>
              </a:ext>
            </a:extLst>
          </p:cNvPr>
          <p:cNvPicPr>
            <a:picLocks noGrp="1" noChangeAspect="1"/>
          </p:cNvPicPr>
          <p:nvPr>
            <p:ph idx="1"/>
          </p:nvPr>
        </p:nvPicPr>
        <p:blipFill rotWithShape="1">
          <a:blip r:embed="rId2"/>
          <a:srcRect r="6188" b="4903"/>
          <a:stretch/>
        </p:blipFill>
        <p:spPr>
          <a:xfrm>
            <a:off x="7105436" y="1891431"/>
            <a:ext cx="3651757" cy="1784961"/>
          </a:xfrm>
          <a:prstGeom prst="rect">
            <a:avLst/>
          </a:prstGeom>
        </p:spPr>
      </p:pic>
      <p:pic>
        <p:nvPicPr>
          <p:cNvPr id="6" name="Resim 5">
            <a:extLst>
              <a:ext uri="{FF2B5EF4-FFF2-40B4-BE49-F238E27FC236}">
                <a16:creationId xmlns:a16="http://schemas.microsoft.com/office/drawing/2014/main" id="{3765D1FD-F271-4E70-A0D4-50587D8CAED0}"/>
              </a:ext>
            </a:extLst>
          </p:cNvPr>
          <p:cNvPicPr>
            <a:picLocks noChangeAspect="1"/>
          </p:cNvPicPr>
          <p:nvPr/>
        </p:nvPicPr>
        <p:blipFill rotWithShape="1">
          <a:blip r:embed="rId3"/>
          <a:srcRect l="8047" t="6525" r="3848" b="8646"/>
          <a:stretch/>
        </p:blipFill>
        <p:spPr>
          <a:xfrm>
            <a:off x="5461347" y="1"/>
            <a:ext cx="3288179" cy="1891430"/>
          </a:xfrm>
          <a:prstGeom prst="rect">
            <a:avLst/>
          </a:prstGeom>
        </p:spPr>
      </p:pic>
      <p:pic>
        <p:nvPicPr>
          <p:cNvPr id="7" name="Resim 6">
            <a:extLst>
              <a:ext uri="{FF2B5EF4-FFF2-40B4-BE49-F238E27FC236}">
                <a16:creationId xmlns:a16="http://schemas.microsoft.com/office/drawing/2014/main" id="{C97CC160-2E1A-4827-8128-2AE5D0B911BC}"/>
              </a:ext>
            </a:extLst>
          </p:cNvPr>
          <p:cNvPicPr>
            <a:picLocks noChangeAspect="1"/>
          </p:cNvPicPr>
          <p:nvPr/>
        </p:nvPicPr>
        <p:blipFill rotWithShape="1">
          <a:blip r:embed="rId4"/>
          <a:srcRect t="8255" r="8956" b="13251"/>
          <a:stretch/>
        </p:blipFill>
        <p:spPr>
          <a:xfrm>
            <a:off x="8557583" y="3782862"/>
            <a:ext cx="3657160" cy="2292262"/>
          </a:xfrm>
          <a:prstGeom prst="rect">
            <a:avLst/>
          </a:prstGeom>
        </p:spPr>
      </p:pic>
      <p:sp>
        <p:nvSpPr>
          <p:cNvPr id="8" name="Metin Yer Tutucusu 7">
            <a:extLst>
              <a:ext uri="{FF2B5EF4-FFF2-40B4-BE49-F238E27FC236}">
                <a16:creationId xmlns:a16="http://schemas.microsoft.com/office/drawing/2014/main" id="{57296ABC-1310-44BF-9470-CBA6B8143CCA}"/>
              </a:ext>
            </a:extLst>
          </p:cNvPr>
          <p:cNvSpPr>
            <a:spLocks noGrp="1"/>
          </p:cNvSpPr>
          <p:nvPr>
            <p:ph type="body" sz="half" idx="2"/>
          </p:nvPr>
        </p:nvSpPr>
        <p:spPr>
          <a:xfrm>
            <a:off x="237995" y="112734"/>
            <a:ext cx="5223351" cy="6538587"/>
          </a:xfrm>
        </p:spPr>
        <p:txBody>
          <a:bodyPr>
            <a:normAutofit fontScale="92500" lnSpcReduction="10000"/>
          </a:bodyPr>
          <a:lstStyle/>
          <a:p>
            <a:r>
              <a:rPr lang="tr-TR" sz="2400" b="1" dirty="0">
                <a:highlight>
                  <a:srgbClr val="FFFF00"/>
                </a:highlight>
              </a:rPr>
              <a:t>Kıvırma Tıraşı</a:t>
            </a:r>
          </a:p>
          <a:p>
            <a:r>
              <a:rPr lang="tr-TR" sz="2400" b="1" dirty="0"/>
              <a:t>Yapılacak çevirmenin şekline göre çevirme boyunun iki katı uzunluğunda tıraş yapılır.</a:t>
            </a:r>
          </a:p>
          <a:p>
            <a:r>
              <a:rPr lang="tr-TR" sz="2400" b="1" dirty="0"/>
              <a:t>Kıvırma tıraşında tıraşlanan uç kısmı sıfıra yakın tıraşlanır. Kıvırma tıraşı 8 mm. Olarak yapılır.</a:t>
            </a:r>
          </a:p>
          <a:p>
            <a:r>
              <a:rPr lang="tr-TR" sz="2400" b="1" dirty="0">
                <a:highlight>
                  <a:srgbClr val="FFFF00"/>
                </a:highlight>
              </a:rPr>
              <a:t>Bindirme Tıraşı</a:t>
            </a:r>
          </a:p>
          <a:p>
            <a:r>
              <a:rPr lang="tr-TR" sz="2400" b="1" dirty="0"/>
              <a:t>Birbiri üzerine gelecek parçaların, binme yerinin tıraşlanmasıdır. Sayanın ek yerlerindeki ve ayağa değecek kısımlardaki deri fazlalığını gidermek için yapılan tıraştır.</a:t>
            </a:r>
          </a:p>
          <a:p>
            <a:r>
              <a:rPr lang="tr-TR" sz="2400" b="1" dirty="0"/>
              <a:t>Istampacı tarafından farklı bir şekilde belirtilmemiş ise 8 mm olarak yapılır.</a:t>
            </a:r>
          </a:p>
          <a:p>
            <a:r>
              <a:rPr lang="tr-TR" sz="2400" b="1" dirty="0">
                <a:highlight>
                  <a:srgbClr val="FFFF00"/>
                </a:highlight>
              </a:rPr>
              <a:t>Kenar Tıraşı (Çatı Tıraşı)</a:t>
            </a:r>
          </a:p>
          <a:p>
            <a:r>
              <a:rPr lang="tr-TR" sz="2400" b="1" dirty="0"/>
              <a:t>Temiz bir kenar oluşturularak yapışma kolaylığı sağlamak, ağız derisine eşit kalınlık sağlamak ve kapalı (çatı) dikişlerde deri kalınlığını azaltmak için yapılan tıraştır. Çatı tıraşının genişliği 2 mm olarak alınabilir.</a:t>
            </a:r>
          </a:p>
          <a:p>
            <a:endParaRPr lang="tr-TR" dirty="0"/>
          </a:p>
        </p:txBody>
      </p:sp>
    </p:spTree>
    <p:extLst>
      <p:ext uri="{BB962C8B-B14F-4D97-AF65-F5344CB8AC3E}">
        <p14:creationId xmlns:p14="http://schemas.microsoft.com/office/powerpoint/2010/main" val="7099174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1518</Words>
  <Application>Microsoft Office PowerPoint</Application>
  <PresentationFormat>Geniş ekran</PresentationFormat>
  <Paragraphs>77</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Oxford model yüz ve astar parçalarının kesimi, inceltme, kıvırma, regola, astar parçalarının hazırlanması, kalite kontrolü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model yüz ve astar parçalarının kesimi, inceltme, kıvırma, regola, astar parçalarının hazırlanması, kalite kontrolü</dc:title>
  <dc:creator>selami özal</dc:creator>
  <cp:lastModifiedBy>selami özal</cp:lastModifiedBy>
  <cp:revision>4</cp:revision>
  <dcterms:created xsi:type="dcterms:W3CDTF">2020-04-28T11:16:49Z</dcterms:created>
  <dcterms:modified xsi:type="dcterms:W3CDTF">2020-04-28T11:47:21Z</dcterms:modified>
</cp:coreProperties>
</file>