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sldIdLst>
    <p:sldId id="256" r:id="rId2"/>
    <p:sldId id="302" r:id="rId3"/>
    <p:sldId id="329" r:id="rId4"/>
    <p:sldId id="279" r:id="rId5"/>
    <p:sldId id="303"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7" autoAdjust="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48" y="2909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8EF183-30B2-4D56-9087-1157ABD1D579}" type="datetimeFigureOut">
              <a:rPr lang="tr-TR" smtClean="0"/>
              <a:pPr/>
              <a:t>11.10.2021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EB1C9E-7F70-4EA8-AD18-7BDA257D533D}"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561E7A-355C-4EE3-84BA-77BF70298D2C}" type="slidenum">
              <a:rPr lang="en-US"/>
              <a:pPr/>
              <a:t>2</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F08897A-9B01-48B9-8E83-206C745380A7}"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88D7232-89E8-4767-AFCA-D5CBBA1C3F17}"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7E72D2A-E6E7-4123-8BD6-64BBEAB0D5C8}"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C9FF-D2B6-47F0-9E18-3681B0D9466B}"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F8885FE-9D4D-422C-B89B-6F6465E1BC2E}" type="datetime1">
              <a:rPr lang="tr-TR" smtClean="0"/>
              <a:pPr/>
              <a:t>11.10.2021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D452200-EC03-44DA-AC4A-089533E493BC}"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168FA3C-7339-4E32-A34C-CABD09119570}" type="datetime1">
              <a:rPr lang="tr-TR" smtClean="0"/>
              <a:pPr/>
              <a:t>11.10.2021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2F08146-70EA-455F-902C-F910EE5F4539}" type="datetime1">
              <a:rPr lang="tr-TR" smtClean="0"/>
              <a:pPr/>
              <a:t>11.10.2021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F3BA334-102A-463D-A81F-7D05EC13D3E3}" type="datetime1">
              <a:rPr lang="tr-TR" smtClean="0"/>
              <a:pPr/>
              <a:t>11.10.2021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0358DF4-5C5C-4850-8A65-FF02A54FD23D}"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DDC2FAB-34E9-4A99-8A94-9A3141A067FB}" type="datetime1">
              <a:rPr lang="tr-TR" smtClean="0"/>
              <a:pPr/>
              <a:t>11.10.2021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68F74-F7A1-4B61-AB48-13F93E75CB42}" type="datetime1">
              <a:rPr lang="tr-TR" smtClean="0"/>
              <a:pPr/>
              <a:t>11.10.2021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ARZU\Desktop\Adsız.jpg"/>
          <p:cNvPicPr>
            <a:picLocks noChangeAspect="1" noChangeArrowheads="1"/>
          </p:cNvPicPr>
          <p:nvPr/>
        </p:nvPicPr>
        <p:blipFill>
          <a:blip r:embed="rId2" cstate="print"/>
          <a:srcRect/>
          <a:stretch>
            <a:fillRect/>
          </a:stretch>
        </p:blipFill>
        <p:spPr bwMode="auto">
          <a:xfrm>
            <a:off x="4644008" y="764704"/>
            <a:ext cx="4323047" cy="5309006"/>
          </a:xfrm>
          <a:prstGeom prst="rect">
            <a:avLst/>
          </a:prstGeom>
          <a:noFill/>
        </p:spPr>
      </p:pic>
      <p:sp>
        <p:nvSpPr>
          <p:cNvPr id="6" name="2 Alt Başlık"/>
          <p:cNvSpPr>
            <a:spLocks noGrp="1"/>
          </p:cNvSpPr>
          <p:nvPr>
            <p:ph type="subTitle" idx="1"/>
          </p:nvPr>
        </p:nvSpPr>
        <p:spPr>
          <a:xfrm>
            <a:off x="395536" y="4077072"/>
            <a:ext cx="3920480" cy="1752600"/>
          </a:xfrm>
        </p:spPr>
        <p:txBody>
          <a:bodyPr>
            <a:normAutofit fontScale="92500" lnSpcReduction="20000"/>
          </a:bodyPr>
          <a:lstStyle/>
          <a:p>
            <a:r>
              <a:rPr lang="tr-TR" b="1" dirty="0" smtClean="0">
                <a:solidFill>
                  <a:schemeClr val="tx1"/>
                </a:solidFill>
              </a:rPr>
              <a:t>Dr. Arzu GÜRSOY ERGEN</a:t>
            </a:r>
          </a:p>
          <a:p>
            <a:r>
              <a:rPr lang="tr-TR" b="1" dirty="0" smtClean="0">
                <a:solidFill>
                  <a:schemeClr val="tx1"/>
                </a:solidFill>
              </a:rPr>
              <a:t>Fen Fakültesi Biyoloji Bölümü</a:t>
            </a:r>
            <a:endParaRPr lang="tr-TR" b="1" dirty="0">
              <a:solidFill>
                <a:schemeClr val="tx1"/>
              </a:solidFill>
            </a:endParaRPr>
          </a:p>
        </p:txBody>
      </p:sp>
      <p:sp>
        <p:nvSpPr>
          <p:cNvPr id="8" name="1 Başlık"/>
          <p:cNvSpPr>
            <a:spLocks noGrp="1"/>
          </p:cNvSpPr>
          <p:nvPr>
            <p:ph type="ctrTitle"/>
          </p:nvPr>
        </p:nvSpPr>
        <p:spPr>
          <a:xfrm>
            <a:off x="251520" y="2204864"/>
            <a:ext cx="4174232" cy="1470025"/>
          </a:xfrm>
        </p:spPr>
        <p:txBody>
          <a:bodyPr>
            <a:normAutofit/>
          </a:bodyPr>
          <a:lstStyle/>
          <a:p>
            <a:r>
              <a:rPr lang="tr-TR" sz="3200" b="1" dirty="0" smtClean="0"/>
              <a:t>Life </a:t>
            </a:r>
            <a:r>
              <a:rPr lang="tr-TR" sz="3200" b="1" dirty="0" err="1" smtClean="0"/>
              <a:t>Principles</a:t>
            </a:r>
            <a:endParaRPr lang="tr-TR" sz="3200" b="1" dirty="0"/>
          </a:p>
        </p:txBody>
      </p:sp>
      <p:sp>
        <p:nvSpPr>
          <p:cNvPr id="9" name="8 Dikdörtgen"/>
          <p:cNvSpPr/>
          <p:nvPr/>
        </p:nvSpPr>
        <p:spPr>
          <a:xfrm>
            <a:off x="4788024" y="5085184"/>
            <a:ext cx="4067944" cy="923330"/>
          </a:xfrm>
          <a:prstGeom prst="rect">
            <a:avLst/>
          </a:prstGeom>
        </p:spPr>
        <p:txBody>
          <a:bodyPr wrap="square">
            <a:spAutoFit/>
          </a:bodyPr>
          <a:lstStyle/>
          <a:p>
            <a:r>
              <a:rPr lang="en-US" dirty="0" smtClean="0">
                <a:solidFill>
                  <a:schemeClr val="bg1"/>
                </a:solidFill>
              </a:rPr>
              <a:t>“I think the biggest innovations of the 21st century will be at the intersection of biology and technology.” ----Steve Jobs </a:t>
            </a:r>
            <a:endParaRPr lang="tr-TR"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228600" y="1905000"/>
            <a:ext cx="3352800" cy="4495800"/>
          </a:xfrm>
        </p:spPr>
        <p:txBody>
          <a:bodyPr/>
          <a:lstStyle/>
          <a:p>
            <a:endParaRPr lang="en-US"/>
          </a:p>
          <a:p>
            <a:pPr>
              <a:buFont typeface="Wingdings" pitchFamily="2" charset="2"/>
              <a:buNone/>
            </a:pPr>
            <a:r>
              <a:rPr lang="en-US"/>
              <a:t>						</a:t>
            </a:r>
          </a:p>
          <a:p>
            <a:endParaRPr lang="en-US"/>
          </a:p>
        </p:txBody>
      </p:sp>
      <p:pic>
        <p:nvPicPr>
          <p:cNvPr id="24580" name="Picture 4" descr="MPj04372740000[1]"/>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4581" name="Text Box 5"/>
          <p:cNvSpPr txBox="1">
            <a:spLocks noChangeArrowheads="1"/>
          </p:cNvSpPr>
          <p:nvPr/>
        </p:nvSpPr>
        <p:spPr bwMode="auto">
          <a:xfrm>
            <a:off x="5292080" y="1484784"/>
            <a:ext cx="3851920" cy="3477875"/>
          </a:xfrm>
          <a:prstGeom prst="rect">
            <a:avLst/>
          </a:prstGeom>
          <a:noFill/>
          <a:ln w="9525">
            <a:noFill/>
            <a:miter lim="800000"/>
            <a:headEnd/>
            <a:tailEnd/>
          </a:ln>
          <a:effectLst/>
        </p:spPr>
        <p:txBody>
          <a:bodyPr wrap="square">
            <a:spAutoFit/>
          </a:bodyPr>
          <a:lstStyle/>
          <a:p>
            <a:pPr>
              <a:buNone/>
            </a:pPr>
            <a:r>
              <a:rPr lang="tr-TR" sz="2000" b="1" dirty="0" smtClean="0">
                <a:solidFill>
                  <a:schemeClr val="bg1"/>
                </a:solidFill>
              </a:rPr>
              <a:t>1. </a:t>
            </a:r>
            <a:r>
              <a:rPr lang="tr-TR" sz="2000" b="1" dirty="0" err="1" smtClean="0">
                <a:solidFill>
                  <a:schemeClr val="bg1"/>
                </a:solidFill>
              </a:rPr>
              <a:t>Nature</a:t>
            </a:r>
            <a:r>
              <a:rPr lang="tr-TR" sz="2000" b="1" dirty="0" smtClean="0">
                <a:solidFill>
                  <a:schemeClr val="bg1"/>
                </a:solidFill>
              </a:rPr>
              <a:t> </a:t>
            </a:r>
            <a:r>
              <a:rPr lang="tr-TR" sz="2000" b="1" dirty="0" err="1" smtClean="0">
                <a:solidFill>
                  <a:schemeClr val="bg1"/>
                </a:solidFill>
              </a:rPr>
              <a:t>runs</a:t>
            </a:r>
            <a:r>
              <a:rPr lang="tr-TR" sz="2000" b="1" dirty="0" smtClean="0">
                <a:solidFill>
                  <a:schemeClr val="bg1"/>
                </a:solidFill>
              </a:rPr>
              <a:t> on </a:t>
            </a:r>
            <a:r>
              <a:rPr lang="tr-TR" sz="2000" b="1" dirty="0" err="1" smtClean="0">
                <a:solidFill>
                  <a:schemeClr val="bg1"/>
                </a:solidFill>
              </a:rPr>
              <a:t>sunlight</a:t>
            </a:r>
            <a:endParaRPr lang="tr-TR" sz="2000" b="1" dirty="0" smtClean="0">
              <a:solidFill>
                <a:schemeClr val="bg1"/>
              </a:solidFill>
            </a:endParaRPr>
          </a:p>
          <a:p>
            <a:pPr>
              <a:buNone/>
            </a:pPr>
            <a:r>
              <a:rPr lang="en-US" sz="2000" b="1" dirty="0" smtClean="0">
                <a:solidFill>
                  <a:schemeClr val="bg1"/>
                </a:solidFill>
              </a:rPr>
              <a:t>2. Nature uses only the energy it needs</a:t>
            </a:r>
          </a:p>
          <a:p>
            <a:pPr>
              <a:buNone/>
            </a:pPr>
            <a:r>
              <a:rPr lang="en-US" sz="2000" b="1" dirty="0" smtClean="0">
                <a:solidFill>
                  <a:schemeClr val="bg1"/>
                </a:solidFill>
              </a:rPr>
              <a:t>3. Nature fits form to function</a:t>
            </a:r>
          </a:p>
          <a:p>
            <a:pPr>
              <a:buNone/>
            </a:pPr>
            <a:r>
              <a:rPr lang="tr-TR" sz="2000" b="1" dirty="0" smtClean="0">
                <a:solidFill>
                  <a:schemeClr val="bg1"/>
                </a:solidFill>
              </a:rPr>
              <a:t>4. </a:t>
            </a:r>
            <a:r>
              <a:rPr lang="tr-TR" sz="2000" b="1" dirty="0" err="1" smtClean="0">
                <a:solidFill>
                  <a:schemeClr val="bg1"/>
                </a:solidFill>
              </a:rPr>
              <a:t>Nature</a:t>
            </a:r>
            <a:r>
              <a:rPr lang="tr-TR" sz="2000" b="1" dirty="0" smtClean="0">
                <a:solidFill>
                  <a:schemeClr val="bg1"/>
                </a:solidFill>
              </a:rPr>
              <a:t> </a:t>
            </a:r>
            <a:r>
              <a:rPr lang="tr-TR" sz="2000" b="1" dirty="0" err="1" smtClean="0">
                <a:solidFill>
                  <a:schemeClr val="bg1"/>
                </a:solidFill>
              </a:rPr>
              <a:t>recycles</a:t>
            </a:r>
            <a:r>
              <a:rPr lang="tr-TR" sz="2000" b="1" dirty="0" smtClean="0">
                <a:solidFill>
                  <a:schemeClr val="bg1"/>
                </a:solidFill>
              </a:rPr>
              <a:t> </a:t>
            </a:r>
            <a:r>
              <a:rPr lang="tr-TR" sz="2000" b="1" dirty="0" err="1" smtClean="0">
                <a:solidFill>
                  <a:schemeClr val="bg1"/>
                </a:solidFill>
              </a:rPr>
              <a:t>everything</a:t>
            </a:r>
            <a:endParaRPr lang="tr-TR" sz="2000" b="1" dirty="0" smtClean="0">
              <a:solidFill>
                <a:schemeClr val="bg1"/>
              </a:solidFill>
            </a:endParaRPr>
          </a:p>
          <a:p>
            <a:pPr>
              <a:buNone/>
            </a:pPr>
            <a:r>
              <a:rPr lang="tr-TR" sz="2000" b="1" dirty="0" smtClean="0">
                <a:solidFill>
                  <a:schemeClr val="bg1"/>
                </a:solidFill>
              </a:rPr>
              <a:t>5. </a:t>
            </a:r>
            <a:r>
              <a:rPr lang="tr-TR" sz="2000" b="1" dirty="0" err="1" smtClean="0">
                <a:solidFill>
                  <a:schemeClr val="bg1"/>
                </a:solidFill>
              </a:rPr>
              <a:t>Nature</a:t>
            </a:r>
            <a:r>
              <a:rPr lang="tr-TR" sz="2000" b="1" dirty="0" smtClean="0">
                <a:solidFill>
                  <a:schemeClr val="bg1"/>
                </a:solidFill>
              </a:rPr>
              <a:t> </a:t>
            </a:r>
            <a:r>
              <a:rPr lang="tr-TR" sz="2000" b="1" dirty="0" err="1" smtClean="0">
                <a:solidFill>
                  <a:schemeClr val="bg1"/>
                </a:solidFill>
              </a:rPr>
              <a:t>rewards</a:t>
            </a:r>
            <a:r>
              <a:rPr lang="tr-TR" sz="2000" b="1" dirty="0" smtClean="0">
                <a:solidFill>
                  <a:schemeClr val="bg1"/>
                </a:solidFill>
              </a:rPr>
              <a:t> </a:t>
            </a:r>
            <a:r>
              <a:rPr lang="tr-TR" sz="2000" b="1" dirty="0" err="1" smtClean="0">
                <a:solidFill>
                  <a:schemeClr val="bg1"/>
                </a:solidFill>
              </a:rPr>
              <a:t>cooperation</a:t>
            </a:r>
            <a:endParaRPr lang="tr-TR" sz="2000" b="1" dirty="0" smtClean="0">
              <a:solidFill>
                <a:schemeClr val="bg1"/>
              </a:solidFill>
            </a:endParaRPr>
          </a:p>
          <a:p>
            <a:pPr>
              <a:buNone/>
            </a:pPr>
            <a:r>
              <a:rPr lang="en-US" sz="2000" b="1" dirty="0" smtClean="0">
                <a:solidFill>
                  <a:schemeClr val="bg1"/>
                </a:solidFill>
              </a:rPr>
              <a:t>6. Nature banks on diversity</a:t>
            </a:r>
          </a:p>
          <a:p>
            <a:pPr>
              <a:buNone/>
            </a:pPr>
            <a:r>
              <a:rPr lang="fr-FR" sz="2000" b="1" dirty="0" smtClean="0">
                <a:solidFill>
                  <a:schemeClr val="bg1"/>
                </a:solidFill>
              </a:rPr>
              <a:t>7. Nature </a:t>
            </a:r>
            <a:r>
              <a:rPr lang="fr-FR" sz="2000" b="1" dirty="0" err="1" smtClean="0">
                <a:solidFill>
                  <a:schemeClr val="bg1"/>
                </a:solidFill>
              </a:rPr>
              <a:t>demands</a:t>
            </a:r>
            <a:r>
              <a:rPr lang="fr-FR" sz="2000" b="1" dirty="0" smtClean="0">
                <a:solidFill>
                  <a:schemeClr val="bg1"/>
                </a:solidFill>
              </a:rPr>
              <a:t> local expertise</a:t>
            </a:r>
          </a:p>
          <a:p>
            <a:pPr>
              <a:buNone/>
            </a:pPr>
            <a:r>
              <a:rPr lang="en-US" sz="2000" b="1" dirty="0" smtClean="0">
                <a:solidFill>
                  <a:schemeClr val="bg1"/>
                </a:solidFill>
              </a:rPr>
              <a:t>8. Nature curbs excesses from within</a:t>
            </a:r>
          </a:p>
          <a:p>
            <a:pPr>
              <a:buNone/>
            </a:pPr>
            <a:r>
              <a:rPr lang="en-US" sz="2000" b="1" dirty="0" smtClean="0">
                <a:solidFill>
                  <a:schemeClr val="bg1"/>
                </a:solidFill>
              </a:rPr>
              <a:t>9. Nature taps the power of limits.</a:t>
            </a:r>
            <a:endParaRPr lang="en-US" sz="2000" b="1" dirty="0"/>
          </a:p>
        </p:txBody>
      </p:sp>
      <p:sp>
        <p:nvSpPr>
          <p:cNvPr id="7" name="6 Dikdörtgen"/>
          <p:cNvSpPr/>
          <p:nvPr/>
        </p:nvSpPr>
        <p:spPr>
          <a:xfrm>
            <a:off x="3851920" y="332656"/>
            <a:ext cx="4879862" cy="523220"/>
          </a:xfrm>
          <a:prstGeom prst="rect">
            <a:avLst/>
          </a:prstGeom>
        </p:spPr>
        <p:txBody>
          <a:bodyPr wrap="none">
            <a:spAutoFit/>
          </a:bodyPr>
          <a:lstStyle/>
          <a:p>
            <a:r>
              <a:rPr lang="tr-TR" sz="2800" b="1" dirty="0" smtClean="0">
                <a:solidFill>
                  <a:schemeClr val="bg1"/>
                </a:solidFill>
              </a:rPr>
              <a:t>9 </a:t>
            </a:r>
            <a:r>
              <a:rPr lang="tr-TR" sz="2800" b="1" dirty="0" err="1" smtClean="0">
                <a:solidFill>
                  <a:schemeClr val="bg1"/>
                </a:solidFill>
              </a:rPr>
              <a:t>bacis</a:t>
            </a:r>
            <a:r>
              <a:rPr lang="tr-TR" sz="2800" b="1" dirty="0" smtClean="0">
                <a:solidFill>
                  <a:schemeClr val="bg1"/>
                </a:solidFill>
              </a:rPr>
              <a:t> </a:t>
            </a:r>
            <a:r>
              <a:rPr lang="tr-TR" sz="2800" b="1" dirty="0" err="1" smtClean="0">
                <a:solidFill>
                  <a:schemeClr val="bg1"/>
                </a:solidFill>
              </a:rPr>
              <a:t>principles</a:t>
            </a:r>
            <a:r>
              <a:rPr lang="tr-TR" sz="2800" b="1" dirty="0" smtClean="0">
                <a:solidFill>
                  <a:schemeClr val="bg1"/>
                </a:solidFill>
              </a:rPr>
              <a:t> of </a:t>
            </a:r>
            <a:r>
              <a:rPr lang="tr-TR" sz="2800" b="1" dirty="0" err="1" smtClean="0">
                <a:solidFill>
                  <a:schemeClr val="bg1"/>
                </a:solidFill>
              </a:rPr>
              <a:t>biomimicry</a:t>
            </a:r>
            <a:endParaRPr lang="tr-TR" sz="2800" dirty="0">
              <a:solidFill>
                <a:schemeClr val="bg1"/>
              </a:solidFill>
            </a:endParaRPr>
          </a:p>
        </p:txBody>
      </p:sp>
      <p:sp>
        <p:nvSpPr>
          <p:cNvPr id="8" name="7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a:bodyPr>
          <a:lstStyle/>
          <a:p>
            <a:r>
              <a:rPr lang="tr-TR" sz="2800" b="1" dirty="0" smtClean="0"/>
              <a:t>1. </a:t>
            </a:r>
            <a:r>
              <a:rPr lang="tr-TR" sz="2800" b="1" dirty="0" err="1" smtClean="0"/>
              <a:t>Nature</a:t>
            </a:r>
            <a:r>
              <a:rPr lang="tr-TR" sz="2800" b="1" dirty="0" smtClean="0"/>
              <a:t> </a:t>
            </a:r>
            <a:r>
              <a:rPr lang="tr-TR" sz="2800" b="1" dirty="0" err="1" smtClean="0"/>
              <a:t>runs</a:t>
            </a:r>
            <a:r>
              <a:rPr lang="tr-TR" sz="2800" b="1" dirty="0" smtClean="0"/>
              <a:t> on </a:t>
            </a:r>
            <a:r>
              <a:rPr lang="tr-TR" sz="2800" b="1" dirty="0" err="1" smtClean="0"/>
              <a:t>sunlight</a:t>
            </a:r>
            <a:endParaRPr lang="tr-TR" sz="2800" b="1" dirty="0"/>
          </a:p>
        </p:txBody>
      </p:sp>
      <p:sp>
        <p:nvSpPr>
          <p:cNvPr id="4" name="3 İçerik Yer Tutucusu"/>
          <p:cNvSpPr>
            <a:spLocks noGrp="1"/>
          </p:cNvSpPr>
          <p:nvPr>
            <p:ph sz="half" idx="2"/>
          </p:nvPr>
        </p:nvSpPr>
        <p:spPr>
          <a:xfrm>
            <a:off x="251520" y="4149080"/>
            <a:ext cx="8568952" cy="2304256"/>
          </a:xfrm>
        </p:spPr>
        <p:txBody>
          <a:bodyPr>
            <a:noAutofit/>
          </a:bodyPr>
          <a:lstStyle/>
          <a:p>
            <a:pPr>
              <a:buFont typeface="Wingdings" pitchFamily="2" charset="2"/>
              <a:buChar char="v"/>
            </a:pPr>
            <a:r>
              <a:rPr lang="tr-TR" sz="1700" dirty="0" smtClean="0"/>
              <a:t>N</a:t>
            </a:r>
            <a:r>
              <a:rPr lang="en-US" sz="1700" dirty="0" err="1" smtClean="0"/>
              <a:t>ature</a:t>
            </a:r>
            <a:r>
              <a:rPr lang="en-US" sz="1700" dirty="0" smtClean="0"/>
              <a:t> is powered by the renewable energy of the sun</a:t>
            </a:r>
            <a:r>
              <a:rPr lang="tr-TR" sz="1700" dirty="0" smtClean="0"/>
              <a:t>.</a:t>
            </a:r>
          </a:p>
          <a:p>
            <a:pPr>
              <a:buFont typeface="Wingdings" pitchFamily="2" charset="2"/>
              <a:buChar char="v"/>
            </a:pPr>
            <a:r>
              <a:rPr lang="en-US" sz="1700" dirty="0" smtClean="0"/>
              <a:t>The sun warms our earth, powering the water cycle, climate and weather. </a:t>
            </a:r>
            <a:endParaRPr lang="tr-TR" sz="1700" dirty="0" smtClean="0"/>
          </a:p>
          <a:p>
            <a:pPr>
              <a:buFont typeface="Wingdings" pitchFamily="2" charset="2"/>
              <a:buChar char="v"/>
            </a:pPr>
            <a:r>
              <a:rPr lang="en-US" sz="1700" dirty="0" smtClean="0"/>
              <a:t>In the presence of sunlight, green plants produce their own food through photosynthesis, and this in turn fuels the web of life. </a:t>
            </a:r>
            <a:endParaRPr lang="tr-TR" sz="1700" dirty="0" smtClean="0"/>
          </a:p>
          <a:p>
            <a:pPr>
              <a:buFont typeface="Wingdings" pitchFamily="2" charset="2"/>
              <a:buChar char="v"/>
            </a:pPr>
            <a:r>
              <a:rPr lang="en-US" sz="1700" dirty="0" smtClean="0"/>
              <a:t>Humans are mimicking how plants process sunlight in order to one day split water into clean-burning fuels. </a:t>
            </a:r>
            <a:endParaRPr lang="tr-TR" sz="1700" dirty="0" smtClean="0"/>
          </a:p>
          <a:p>
            <a:pPr>
              <a:buFont typeface="Wingdings" pitchFamily="2" charset="2"/>
              <a:buChar char="v"/>
            </a:pPr>
            <a:r>
              <a:rPr lang="en-US" sz="1700" dirty="0" smtClean="0"/>
              <a:t>This helps eliminate the problem of pollution-causing energy production.</a:t>
            </a:r>
            <a:endParaRPr lang="tr-TR" sz="1700" dirty="0" smtClean="0"/>
          </a:p>
          <a:p>
            <a:pPr>
              <a:buFont typeface="Wingdings" pitchFamily="2" charset="2"/>
              <a:buChar char="v"/>
            </a:pPr>
            <a:r>
              <a:rPr lang="en-US" sz="1700" dirty="0" smtClean="0"/>
              <a:t>If we were to consistently mimic the ways of nature, we would rely solely on renewable pow</a:t>
            </a:r>
            <a:r>
              <a:rPr lang="en-US" sz="1600" dirty="0" smtClean="0"/>
              <a:t>er.</a:t>
            </a:r>
            <a:endParaRPr lang="tr-TR" sz="1600" dirty="0"/>
          </a:p>
        </p:txBody>
      </p:sp>
      <p:pic>
        <p:nvPicPr>
          <p:cNvPr id="26626" name="Picture 2" descr="C:\Users\ARZU\Desktop\Adsız8.jpg"/>
          <p:cNvPicPr>
            <a:picLocks noGrp="1" noChangeAspect="1" noChangeArrowheads="1"/>
          </p:cNvPicPr>
          <p:nvPr>
            <p:ph sz="half" idx="1"/>
          </p:nvPr>
        </p:nvPicPr>
        <p:blipFill>
          <a:blip r:embed="rId2" cstate="print"/>
          <a:srcRect/>
          <a:stretch>
            <a:fillRect/>
          </a:stretch>
        </p:blipFill>
        <p:spPr bwMode="auto">
          <a:xfrm>
            <a:off x="2123728" y="980728"/>
            <a:ext cx="5040560" cy="3097443"/>
          </a:xfrm>
          <a:prstGeom prst="rect">
            <a:avLst/>
          </a:prstGeom>
          <a:noFill/>
        </p:spPr>
      </p:pic>
      <p:sp>
        <p:nvSpPr>
          <p:cNvPr id="6" name="5 Slayt Numarası Yer Tutucusu"/>
          <p:cNvSpPr>
            <a:spLocks noGrp="1"/>
          </p:cNvSpPr>
          <p:nvPr>
            <p:ph type="sldNum" sz="quarter" idx="12"/>
          </p:nvPr>
        </p:nvSpPr>
        <p:spPr/>
        <p:txBody>
          <a:bodyPr/>
          <a:lstStyle/>
          <a:p>
            <a:fld id="{B1DEFA8C-F947-479F-BE07-76B6B3F80BF1}" type="slidenum">
              <a:rPr lang="tr-TR" smtClean="0"/>
              <a:pPr/>
              <a:t>3</a:t>
            </a:fld>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en-US" sz="2800" b="1" dirty="0" smtClean="0"/>
              <a:t>2. Nature uses only the energy it needs</a:t>
            </a:r>
            <a:endParaRPr lang="tr-TR" sz="2800" b="1" dirty="0"/>
          </a:p>
        </p:txBody>
      </p:sp>
      <p:sp>
        <p:nvSpPr>
          <p:cNvPr id="3" name="2 İçerik Yer Tutucusu"/>
          <p:cNvSpPr>
            <a:spLocks noGrp="1"/>
          </p:cNvSpPr>
          <p:nvPr>
            <p:ph idx="1"/>
          </p:nvPr>
        </p:nvSpPr>
        <p:spPr>
          <a:xfrm>
            <a:off x="539552" y="1268760"/>
            <a:ext cx="8229600" cy="3312368"/>
          </a:xfrm>
        </p:spPr>
        <p:txBody>
          <a:bodyPr>
            <a:noAutofit/>
          </a:bodyPr>
          <a:lstStyle/>
          <a:p>
            <a:pPr algn="just">
              <a:buFont typeface="Wingdings" pitchFamily="2" charset="2"/>
              <a:buChar char="v"/>
            </a:pPr>
            <a:r>
              <a:rPr lang="en-US" sz="2000" dirty="0" smtClean="0"/>
              <a:t>Nature uses only the energy it needs and relies on freely available energy. </a:t>
            </a:r>
            <a:endParaRPr lang="tr-TR" sz="2000" dirty="0" smtClean="0"/>
          </a:p>
          <a:p>
            <a:pPr algn="just">
              <a:buFont typeface="Wingdings" pitchFamily="2" charset="2"/>
              <a:buChar char="v"/>
            </a:pPr>
            <a:r>
              <a:rPr lang="en-US" sz="2000" dirty="0" smtClean="0"/>
              <a:t>Freely available energy includes sources such as electrons from sunlight used by plants for photosynthesis, rising air currents, wind, dissolved minerals from deep sea vents, decomposing organic materials, and nutrients from plants and animals that organisms feed upon.</a:t>
            </a:r>
            <a:endParaRPr lang="tr-TR" sz="2000" dirty="0" smtClean="0"/>
          </a:p>
          <a:p>
            <a:pPr algn="just">
              <a:buFont typeface="Wingdings" pitchFamily="2" charset="2"/>
              <a:buChar char="v"/>
            </a:pPr>
            <a:r>
              <a:rPr lang="en-US" sz="2000" dirty="0" smtClean="0"/>
              <a:t>Two major energy expenditures for organisms are obtaining the energy (e.g., through photosynthesis or finding and capturing food) and growing materials that make up their bodies and homes. </a:t>
            </a:r>
            <a:endParaRPr lang="tr-TR" sz="2000" dirty="0" smtClean="0"/>
          </a:p>
          <a:p>
            <a:pPr algn="just">
              <a:buFont typeface="Wingdings" pitchFamily="2" charset="2"/>
              <a:buChar char="v"/>
            </a:pPr>
            <a:r>
              <a:rPr lang="en-US" sz="2000" dirty="0" smtClean="0"/>
              <a:t>Organisms use low-energy processes to reduce the amount of energy they need. </a:t>
            </a:r>
            <a:endParaRPr lang="tr-TR" sz="2000" dirty="0" smtClean="0"/>
          </a:p>
          <a:p>
            <a:pPr algn="just">
              <a:buFont typeface="Wingdings" pitchFamily="2" charset="2"/>
              <a:buChar char="v"/>
            </a:pPr>
            <a:r>
              <a:rPr lang="en-US" sz="2000" dirty="0" smtClean="0"/>
              <a:t>Those processes usually involve self-assembly, building from the bottom-up (small elements to large), using modular or nested structures, building at ambient temperatures and pressures, and making use of multi-functional design.</a:t>
            </a:r>
            <a:endParaRPr lang="tr-TR" sz="2000"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err="1" smtClean="0"/>
              <a:t>Biology</a:t>
            </a:r>
            <a:r>
              <a:rPr lang="tr-TR" sz="2800" b="1" dirty="0" smtClean="0"/>
              <a:t> </a:t>
            </a:r>
            <a:r>
              <a:rPr lang="tr-TR" sz="2800" b="1" dirty="0" err="1" smtClean="0"/>
              <a:t>Examples</a:t>
            </a:r>
            <a:r>
              <a:rPr lang="tr-TR" sz="2800" b="1" dirty="0" smtClean="0"/>
              <a:t/>
            </a:r>
            <a:br>
              <a:rPr lang="tr-TR" sz="2800" b="1" dirty="0" smtClean="0"/>
            </a:br>
            <a:r>
              <a:rPr lang="tr-TR" sz="2800" b="1" dirty="0" err="1" smtClean="0"/>
              <a:t>Emperor</a:t>
            </a:r>
            <a:r>
              <a:rPr lang="tr-TR" sz="2800" b="1" dirty="0" smtClean="0"/>
              <a:t> </a:t>
            </a:r>
            <a:r>
              <a:rPr lang="tr-TR" sz="2800" b="1" dirty="0" err="1" smtClean="0"/>
              <a:t>Penguin</a:t>
            </a:r>
            <a:endParaRPr lang="tr-TR" sz="2800" dirty="0"/>
          </a:p>
        </p:txBody>
      </p:sp>
      <p:sp>
        <p:nvSpPr>
          <p:cNvPr id="3" name="2 İçerik Yer Tutucusu"/>
          <p:cNvSpPr>
            <a:spLocks noGrp="1"/>
          </p:cNvSpPr>
          <p:nvPr>
            <p:ph sz="half" idx="1"/>
          </p:nvPr>
        </p:nvSpPr>
        <p:spPr/>
        <p:txBody>
          <a:bodyPr>
            <a:normAutofit fontScale="70000" lnSpcReduction="20000"/>
          </a:bodyPr>
          <a:lstStyle/>
          <a:p>
            <a:pPr>
              <a:buFont typeface="Wingdings" pitchFamily="2" charset="2"/>
              <a:buChar char="v"/>
            </a:pPr>
            <a:r>
              <a:rPr lang="en-US" dirty="0" smtClean="0"/>
              <a:t>Emperor penguins have many bodily structures that help them maintain body heat, such as special feathers that provide a lot of insulation. </a:t>
            </a:r>
            <a:endParaRPr lang="tr-TR" dirty="0" smtClean="0"/>
          </a:p>
          <a:p>
            <a:pPr>
              <a:buFont typeface="Wingdings" pitchFamily="2" charset="2"/>
              <a:buChar char="v"/>
            </a:pPr>
            <a:r>
              <a:rPr lang="en-US" dirty="0" smtClean="0"/>
              <a:t>However, in their Antarctic home they need extra help staying warm, and they get that from each other by huddling together to maintain their body heat. </a:t>
            </a:r>
            <a:endParaRPr lang="tr-TR" dirty="0" smtClean="0"/>
          </a:p>
          <a:p>
            <a:pPr>
              <a:buFont typeface="Wingdings" pitchFamily="2" charset="2"/>
              <a:buChar char="v"/>
            </a:pPr>
            <a:r>
              <a:rPr lang="en-US" dirty="0" smtClean="0"/>
              <a:t>Given this huddling arrangement, the outermost penguins in the huddle will inevitably get cold.</a:t>
            </a:r>
            <a:endParaRPr lang="tr-TR" dirty="0" smtClean="0"/>
          </a:p>
          <a:p>
            <a:pPr>
              <a:buFont typeface="Wingdings" pitchFamily="2" charset="2"/>
              <a:buChar char="v"/>
            </a:pPr>
            <a:r>
              <a:rPr lang="en-US" dirty="0" smtClean="0"/>
              <a:t> Thus, they take turns entering the center so that everyone can have a chance to stay warm.</a:t>
            </a:r>
            <a:endParaRPr lang="tr-TR" dirty="0"/>
          </a:p>
        </p:txBody>
      </p:sp>
      <p:pic>
        <p:nvPicPr>
          <p:cNvPr id="5" name="Picture 2" descr="C:\Users\ARZU\Desktop\Adsız4.jpg"/>
          <p:cNvPicPr>
            <a:picLocks noGrp="1" noChangeAspect="1" noChangeArrowheads="1"/>
          </p:cNvPicPr>
          <p:nvPr>
            <p:ph sz="half" idx="2"/>
          </p:nvPr>
        </p:nvPicPr>
        <p:blipFill>
          <a:blip r:embed="rId2" cstate="print"/>
          <a:srcRect/>
          <a:stretch>
            <a:fillRect/>
          </a:stretch>
        </p:blipFill>
        <p:spPr bwMode="auto">
          <a:xfrm>
            <a:off x="4860032" y="1484784"/>
            <a:ext cx="3562350" cy="2362200"/>
          </a:xfrm>
          <a:prstGeom prst="rect">
            <a:avLst/>
          </a:prstGeom>
          <a:noFill/>
        </p:spPr>
      </p:pic>
      <p:pic>
        <p:nvPicPr>
          <p:cNvPr id="7" name="Picture 3" descr="C:\Users\ARZU\Desktop\Adsız1.jpg"/>
          <p:cNvPicPr>
            <a:picLocks noChangeAspect="1" noChangeArrowheads="1"/>
          </p:cNvPicPr>
          <p:nvPr/>
        </p:nvPicPr>
        <p:blipFill>
          <a:blip r:embed="rId3" cstate="print"/>
          <a:srcRect/>
          <a:stretch>
            <a:fillRect/>
          </a:stretch>
        </p:blipFill>
        <p:spPr bwMode="auto">
          <a:xfrm>
            <a:off x="4716016" y="4005064"/>
            <a:ext cx="4115429" cy="2460501"/>
          </a:xfrm>
          <a:prstGeom prst="rect">
            <a:avLst/>
          </a:prstGeom>
          <a:noFill/>
        </p:spPr>
      </p:pic>
      <p:sp>
        <p:nvSpPr>
          <p:cNvPr id="8" name="7 Dikdörtgen"/>
          <p:cNvSpPr/>
          <p:nvPr/>
        </p:nvSpPr>
        <p:spPr>
          <a:xfrm>
            <a:off x="4860032" y="3212976"/>
            <a:ext cx="2592288" cy="646331"/>
          </a:xfrm>
          <a:prstGeom prst="rect">
            <a:avLst/>
          </a:prstGeom>
        </p:spPr>
        <p:txBody>
          <a:bodyPr wrap="square">
            <a:spAutoFit/>
          </a:bodyPr>
          <a:lstStyle/>
          <a:p>
            <a:r>
              <a:rPr lang="tr-TR" dirty="0" err="1" smtClean="0"/>
              <a:t>Thermoregulation</a:t>
            </a:r>
            <a:r>
              <a:rPr lang="tr-TR" dirty="0" smtClean="0"/>
              <a:t> of </a:t>
            </a:r>
            <a:r>
              <a:rPr lang="tr-TR" dirty="0" err="1" smtClean="0"/>
              <a:t>penguin</a:t>
            </a:r>
            <a:r>
              <a:rPr lang="tr-TR" dirty="0" smtClean="0"/>
              <a:t> </a:t>
            </a:r>
            <a:r>
              <a:rPr lang="tr-TR" dirty="0" err="1" smtClean="0"/>
              <a:t>colony</a:t>
            </a:r>
            <a:endParaRPr lang="tr-TR" dirty="0"/>
          </a:p>
        </p:txBody>
      </p:sp>
      <p:sp>
        <p:nvSpPr>
          <p:cNvPr id="10" name="9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1080</TotalTime>
  <Words>464</Words>
  <Application>Microsoft Office PowerPoint</Application>
  <PresentationFormat>Ekran Gösterisi (4:3)</PresentationFormat>
  <Paragraphs>40</Paragraphs>
  <Slides>5</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Wingdings</vt:lpstr>
      <vt:lpstr>Ofis Teması</vt:lpstr>
      <vt:lpstr>Life Principles</vt:lpstr>
      <vt:lpstr>PowerPoint Sunusu</vt:lpstr>
      <vt:lpstr>1. Nature runs on sunlight</vt:lpstr>
      <vt:lpstr>2. Nature uses only the energy it needs</vt:lpstr>
      <vt:lpstr>Biology Examples Emperor Penguin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Principles</dc:title>
  <dc:creator>ARZU</dc:creator>
  <cp:lastModifiedBy>ARZU</cp:lastModifiedBy>
  <cp:revision>124</cp:revision>
  <dcterms:created xsi:type="dcterms:W3CDTF">2020-11-12T18:06:44Z</dcterms:created>
  <dcterms:modified xsi:type="dcterms:W3CDTF">2021-10-11T13:41:43Z</dcterms:modified>
</cp:coreProperties>
</file>