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handoutMasters/handoutMaster1.xml" ContentType="application/vnd.openxmlformats-officedocument.presentationml.handoutMaster+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handoutMasterIdLst>
    <p:handoutMasterId r:id="rId23"/>
  </p:handoutMasterIdLst>
  <p:sldIdLst>
    <p:sldId id="283" r:id="rId3"/>
    <p:sldId id="257" r:id="rId4"/>
    <p:sldId id="258" r:id="rId5"/>
    <p:sldId id="259" r:id="rId6"/>
    <p:sldId id="260" r:id="rId7"/>
    <p:sldId id="262" r:id="rId8"/>
    <p:sldId id="261" r:id="rId9"/>
    <p:sldId id="263" r:id="rId10"/>
    <p:sldId id="264" r:id="rId11"/>
    <p:sldId id="265" r:id="rId12"/>
    <p:sldId id="266" r:id="rId13"/>
    <p:sldId id="267" r:id="rId14"/>
    <p:sldId id="268" r:id="rId15"/>
    <p:sldId id="269" r:id="rId16"/>
    <p:sldId id="274" r:id="rId17"/>
    <p:sldId id="271" r:id="rId18"/>
    <p:sldId id="272" r:id="rId19"/>
    <p:sldId id="273" r:id="rId20"/>
    <p:sldId id="276" r:id="rId21"/>
    <p:sldId id="275" r:id="rId22"/>
  </p:sldIdLst>
  <p:sldSz cx="9144000" cy="6858000" type="screen4x3"/>
  <p:notesSz cx="6797675" cy="9928225"/>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3" d="100"/>
          <a:sy n="83" d="100"/>
        </p:scale>
        <p:origin x="-1098"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6" Type="http://schemas.openxmlformats.org/officeDocument/2006/relationships/tableStyles" Target="tableStyles.xml"/><Relationship Id="rId25" Type="http://schemas.openxmlformats.org/officeDocument/2006/relationships/viewProps" Target="viewProps.xml"/><Relationship Id="rId24" Type="http://schemas.openxmlformats.org/officeDocument/2006/relationships/presProps" Target="presProps.xml"/><Relationship Id="rId23" Type="http://schemas.openxmlformats.org/officeDocument/2006/relationships/handoutMaster" Target="handoutMasters/handoutMaster1.xml"/><Relationship Id="rId22" Type="http://schemas.openxmlformats.org/officeDocument/2006/relationships/slide" Target="slides/slide20.xml"/><Relationship Id="rId21" Type="http://schemas.openxmlformats.org/officeDocument/2006/relationships/slide" Target="slides/slide19.xml"/><Relationship Id="rId20" Type="http://schemas.openxmlformats.org/officeDocument/2006/relationships/slide" Target="slides/slide18.xml"/><Relationship Id="rId2" Type="http://schemas.openxmlformats.org/officeDocument/2006/relationships/theme" Target="theme/theme1.xml"/><Relationship Id="rId19" Type="http://schemas.openxmlformats.org/officeDocument/2006/relationships/slide" Target="slides/slide17.xml"/><Relationship Id="rId18" Type="http://schemas.openxmlformats.org/officeDocument/2006/relationships/slide" Target="slides/slide16.xml"/><Relationship Id="rId17" Type="http://schemas.openxmlformats.org/officeDocument/2006/relationships/slide" Target="slides/slide15.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45659" cy="496411"/>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sz="quarter" idx="1"/>
          </p:nvPr>
        </p:nvSpPr>
        <p:spPr>
          <a:xfrm>
            <a:off x="3850443" y="0"/>
            <a:ext cx="2945659" cy="496411"/>
          </a:xfrm>
          <a:prstGeom prst="rect">
            <a:avLst/>
          </a:prstGeom>
        </p:spPr>
        <p:txBody>
          <a:bodyPr vert="horz" lIns="91440" tIns="45720" rIns="91440" bIns="45720" rtlCol="0"/>
          <a:lstStyle>
            <a:lvl1pPr algn="r">
              <a:defRPr sz="1200"/>
            </a:lvl1pPr>
          </a:lstStyle>
          <a:p>
            <a:fld id="{49071C2B-9C36-4A33-9EAB-955D7490BBCB}" type="datetimeFigureOut">
              <a:rPr lang="tr-TR" smtClean="0"/>
            </a:fld>
            <a:endParaRPr lang="tr-TR"/>
          </a:p>
        </p:txBody>
      </p:sp>
      <p:sp>
        <p:nvSpPr>
          <p:cNvPr id="4" name="Altbilgi Yer Tutucusu 3"/>
          <p:cNvSpPr>
            <a:spLocks noGrp="1"/>
          </p:cNvSpPr>
          <p:nvPr>
            <p:ph type="ftr" sz="quarter" idx="2"/>
          </p:nvPr>
        </p:nvSpPr>
        <p:spPr>
          <a:xfrm>
            <a:off x="0" y="9430091"/>
            <a:ext cx="2945659" cy="496411"/>
          </a:xfrm>
          <a:prstGeom prst="rect">
            <a:avLst/>
          </a:prstGeom>
        </p:spPr>
        <p:txBody>
          <a:bodyPr vert="horz" lIns="91440" tIns="45720" rIns="91440" bIns="45720" rtlCol="0" anchor="b"/>
          <a:lstStyle>
            <a:lvl1pPr algn="l">
              <a:defRPr sz="1200"/>
            </a:lvl1pPr>
          </a:lstStyle>
          <a:p>
            <a:endParaRPr lang="tr-TR"/>
          </a:p>
        </p:txBody>
      </p:sp>
      <p:sp>
        <p:nvSpPr>
          <p:cNvPr id="5" name="Slayt Numarası Yer Tutucusu 4"/>
          <p:cNvSpPr>
            <a:spLocks noGrp="1"/>
          </p:cNvSpPr>
          <p:nvPr>
            <p:ph type="sldNum" sz="quarter" idx="3"/>
          </p:nvPr>
        </p:nvSpPr>
        <p:spPr>
          <a:xfrm>
            <a:off x="3850443" y="9430091"/>
            <a:ext cx="2945659" cy="496411"/>
          </a:xfrm>
          <a:prstGeom prst="rect">
            <a:avLst/>
          </a:prstGeom>
        </p:spPr>
        <p:txBody>
          <a:bodyPr vert="horz" lIns="91440" tIns="45720" rIns="91440" bIns="45720" rtlCol="0" anchor="b"/>
          <a:lstStyle>
            <a:lvl1pPr algn="r">
              <a:defRPr sz="1200"/>
            </a:lvl1pPr>
          </a:lstStyle>
          <a:p>
            <a:fld id="{56FC621E-7F64-4DE5-9E48-93A01D8249CE}" type="slidenum">
              <a:rPr lang="tr-TR" smtClean="0"/>
            </a:fld>
            <a:endParaRPr lang="tr-TR"/>
          </a:p>
        </p:txBody>
      </p:sp>
    </p:spTree>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4500"/>
            </a:lvl1pPr>
          </a:lstStyle>
          <a:p>
            <a:r>
              <a:rPr lang="en-US" smtClean="0"/>
              <a:t>Click to edit Master title style</a:t>
            </a:r>
            <a:endParaRPr lang="en-US"/>
          </a:p>
        </p:txBody>
      </p:sp>
      <p:sp>
        <p:nvSpPr>
          <p:cNvPr id="3" name="Subtitle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76F2C83-9A0C-45C1-9FCB-723A9462CE1B}" type="datetimeFigureOut">
              <a:rPr lang="tr-TR" smtClean="0"/>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0C6E5B48-B17D-4E61-AA68-D7AAE4B9E9DF}" type="slidenum">
              <a:rPr lang="tr-TR" smtClean="0"/>
            </a:fld>
            <a:endParaRPr lang="tr-TR"/>
          </a:p>
        </p:txBody>
      </p:sp>
    </p:spTree>
  </p:cSld>
  <p:clrMapOvr>
    <a:masterClrMapping/>
  </p:clrMapOvr>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lstStyle/>
          <a:p>
            <a:fld id="{F76F2C83-9A0C-45C1-9FCB-723A9462CE1B}" type="datetimeFigureOut">
              <a:rPr lang="tr-TR" smtClean="0"/>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0C6E5B48-B17D-4E61-AA68-D7AAE4B9E9DF}" type="slidenum">
              <a:rPr lang="tr-TR" smtClean="0"/>
            </a:fld>
            <a:endParaRPr lang="tr-TR"/>
          </a:p>
        </p:txBody>
      </p:sp>
    </p:spTree>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52930" cy="5851525"/>
          </a:xfrm>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lstStyle/>
          <a:p>
            <a:fld id="{F76F2C83-9A0C-45C1-9FCB-723A9462CE1B}" type="datetimeFigureOut">
              <a:rPr lang="tr-TR" smtClean="0"/>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0C6E5B48-B17D-4E61-AA68-D7AAE4B9E9DF}" type="slidenum">
              <a:rPr lang="tr-TR" smtClean="0"/>
            </a:fld>
            <a:endParaRPr lang="tr-TR"/>
          </a:p>
        </p:txBody>
      </p:sp>
    </p:spTree>
  </p:cSld>
  <p:clrMapOvr>
    <a:masterClrMapping/>
  </p:clrMapOvr>
  <p:hf sldNum="0"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lstStyle/>
          <a:p>
            <a:fld id="{F76F2C83-9A0C-45C1-9FCB-723A9462CE1B}" type="datetimeFigureOut">
              <a:rPr lang="tr-TR" smtClean="0"/>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0C6E5B48-B17D-4E61-AA68-D7AAE4B9E9DF}" type="slidenum">
              <a:rPr lang="tr-TR" smtClean="0"/>
            </a:fld>
            <a:endParaRPr lang="tr-TR"/>
          </a:p>
        </p:txBody>
      </p:sp>
    </p:spTree>
  </p:cSld>
  <p:clrMapOvr>
    <a:masterClrMapping/>
  </p:clrMapOvr>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4500"/>
            </a:lvl1pPr>
          </a:lstStyle>
          <a:p>
            <a:r>
              <a:rPr lang="en-US" smtClean="0"/>
              <a:t>Click to edit Master title style</a:t>
            </a:r>
            <a:endParaRPr lang="en-US"/>
          </a:p>
        </p:txBody>
      </p:sp>
      <p:sp>
        <p:nvSpPr>
          <p:cNvPr id="3" name="Text Placeholder 2"/>
          <p:cNvSpPr>
            <a:spLocks noGrp="1"/>
          </p:cNvSpPr>
          <p:nvPr>
            <p:ph type="body" idx="1"/>
          </p:nvPr>
        </p:nvSpPr>
        <p:spPr>
          <a:xfrm>
            <a:off x="623888" y="4589463"/>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smtClean="0"/>
              <a:t>Click to edit Master text styles</a:t>
            </a:r>
            <a:endParaRPr lang="en-US" smtClean="0"/>
          </a:p>
        </p:txBody>
      </p:sp>
      <p:sp>
        <p:nvSpPr>
          <p:cNvPr id="4" name="Date Placeholder 3"/>
          <p:cNvSpPr>
            <a:spLocks noGrp="1"/>
          </p:cNvSpPr>
          <p:nvPr>
            <p:ph type="dt" sz="half" idx="10"/>
          </p:nvPr>
        </p:nvSpPr>
        <p:spPr/>
        <p:txBody>
          <a:bodyPr/>
          <a:lstStyle/>
          <a:p>
            <a:fld id="{F76F2C83-9A0C-45C1-9FCB-723A9462CE1B}" type="datetimeFigureOut">
              <a:rPr lang="tr-TR" smtClean="0"/>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0C6E5B48-B17D-4E61-AA68-D7AAE4B9E9DF}" type="slidenum">
              <a:rPr lang="tr-TR" smtClean="0"/>
            </a:fld>
            <a:endParaRPr lang="tr-TR"/>
          </a:p>
        </p:txBody>
      </p:sp>
    </p:spTree>
  </p:cSld>
  <p:clrMapOvr>
    <a:masterClrMapping/>
  </p:clrMapOvr>
  <p:hf sldNum="0"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2504" cy="4525963"/>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Content Placeholder 3"/>
          <p:cNvSpPr>
            <a:spLocks noGrp="1"/>
          </p:cNvSpPr>
          <p:nvPr>
            <p:ph sz="half" idx="2"/>
          </p:nvPr>
        </p:nvSpPr>
        <p:spPr>
          <a:xfrm>
            <a:off x="4654296" y="1600200"/>
            <a:ext cx="4032504" cy="4525963"/>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5" name="Date Placeholder 4"/>
          <p:cNvSpPr>
            <a:spLocks noGrp="1"/>
          </p:cNvSpPr>
          <p:nvPr>
            <p:ph type="dt" sz="half" idx="10"/>
          </p:nvPr>
        </p:nvSpPr>
        <p:spPr/>
        <p:txBody>
          <a:bodyPr/>
          <a:lstStyle/>
          <a:p>
            <a:fld id="{F76F2C83-9A0C-45C1-9FCB-723A9462CE1B}" type="datetimeFigureOut">
              <a:rPr lang="tr-TR" smtClean="0"/>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0C6E5B48-B17D-4E61-AA68-D7AAE4B9E9DF}" type="slidenum">
              <a:rPr lang="tr-TR" smtClean="0"/>
            </a:fld>
            <a:endParaRPr lang="tr-TR"/>
          </a:p>
        </p:txBody>
      </p:sp>
    </p:spTree>
  </p:cSld>
  <p:clrMapOvr>
    <a:masterClrMapping/>
  </p:clrMapOvr>
  <p:hf sldNum="0"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5"/>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29841"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endParaRPr lang="en-US" smtClean="0"/>
          </a:p>
        </p:txBody>
      </p:sp>
      <p:sp>
        <p:nvSpPr>
          <p:cNvPr id="4" name="Content Placeholder 3"/>
          <p:cNvSpPr>
            <a:spLocks noGrp="1"/>
          </p:cNvSpPr>
          <p:nvPr>
            <p:ph sz="half" idx="2"/>
          </p:nvPr>
        </p:nvSpPr>
        <p:spPr>
          <a:xfrm>
            <a:off x="629841" y="2505075"/>
            <a:ext cx="3868340" cy="368458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endParaRPr lang="en-US" smtClean="0"/>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7" name="Date Placeholder 6"/>
          <p:cNvSpPr>
            <a:spLocks noGrp="1"/>
          </p:cNvSpPr>
          <p:nvPr>
            <p:ph type="dt" sz="half" idx="10"/>
          </p:nvPr>
        </p:nvSpPr>
        <p:spPr/>
        <p:txBody>
          <a:bodyPr/>
          <a:lstStyle/>
          <a:p>
            <a:fld id="{F76F2C83-9A0C-45C1-9FCB-723A9462CE1B}" type="datetimeFigureOut">
              <a:rPr lang="tr-TR" smtClean="0"/>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0C6E5B48-B17D-4E61-AA68-D7AAE4B9E9DF}" type="slidenum">
              <a:rPr lang="tr-TR" smtClean="0"/>
            </a:fld>
            <a:endParaRPr lang="tr-TR"/>
          </a:p>
        </p:txBody>
      </p:sp>
    </p:spTree>
  </p:cSld>
  <p:clrMapOvr>
    <a:masterClrMapping/>
  </p:clrMapOvr>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76F2C83-9A0C-45C1-9FCB-723A9462CE1B}" type="datetimeFigureOut">
              <a:rPr lang="tr-TR" smtClean="0"/>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0C6E5B48-B17D-4E61-AA68-D7AAE4B9E9DF}" type="slidenum">
              <a:rPr lang="tr-TR" smtClean="0"/>
            </a:fld>
            <a:endParaRPr lang="tr-TR"/>
          </a:p>
        </p:txBody>
      </p:sp>
    </p:spTree>
  </p:cSld>
  <p:clrMapOvr>
    <a:masterClrMapping/>
  </p:clrMapOvr>
  <p:hf sldNum="0"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76F2C83-9A0C-45C1-9FCB-723A9462CE1B}" type="datetimeFigureOut">
              <a:rPr lang="tr-TR" smtClean="0"/>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0C6E5B48-B17D-4E61-AA68-D7AAE4B9E9DF}" type="slidenum">
              <a:rPr lang="tr-TR" smtClean="0"/>
            </a:fld>
            <a:endParaRPr lang="tr-TR"/>
          </a:p>
        </p:txBody>
      </p:sp>
    </p:spTree>
  </p:cSld>
  <p:clrMapOvr>
    <a:masterClrMapping/>
  </p:clrMapOvr>
  <p:hf sldNum="0"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smtClean="0"/>
              <a:t>Click to edit Master title style</a:t>
            </a:r>
            <a:endParaRPr lang="en-US"/>
          </a:p>
        </p:txBody>
      </p:sp>
      <p:sp>
        <p:nvSpPr>
          <p:cNvPr id="3" name="Content Placeholder 2"/>
          <p:cNvSpPr>
            <a:spLocks noGrp="1"/>
          </p:cNvSpPr>
          <p:nvPr>
            <p:ph idx="1"/>
          </p:nvPr>
        </p:nvSpPr>
        <p:spPr>
          <a:xfrm>
            <a:off x="3887391" y="987425"/>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lstStyle/>
          <a:p>
            <a:fld id="{F76F2C83-9A0C-45C1-9FCB-723A9462CE1B}" type="datetimeFigureOut">
              <a:rPr lang="tr-TR" smtClean="0"/>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0C6E5B48-B17D-4E61-AA68-D7AAE4B9E9DF}" type="slidenum">
              <a:rPr lang="tr-TR" smtClean="0"/>
            </a:fld>
            <a:endParaRPr lang="tr-TR"/>
          </a:p>
        </p:txBody>
      </p:sp>
    </p:spTree>
  </p:cSld>
  <p:clrMapOvr>
    <a:masterClrMapping/>
  </p:clrMapOvr>
  <p:hf sldNum="0"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smtClean="0"/>
              <a:t>Click to edit Master title style</a:t>
            </a:r>
            <a:endParaRPr lang="en-US"/>
          </a:p>
        </p:txBody>
      </p:sp>
      <p:sp>
        <p:nvSpPr>
          <p:cNvPr id="3" name="Picture Placeholder 2"/>
          <p:cNvSpPr>
            <a:spLocks noGrp="1"/>
          </p:cNvSpPr>
          <p:nvPr>
            <p:ph type="pic" idx="1"/>
          </p:nvPr>
        </p:nvSpPr>
        <p:spPr>
          <a:xfrm>
            <a:off x="3887391" y="987425"/>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US"/>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lstStyle/>
          <a:p>
            <a:fld id="{F76F2C83-9A0C-45C1-9FCB-723A9462CE1B}" type="datetimeFigureOut">
              <a:rPr lang="tr-TR" smtClean="0"/>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0C6E5B48-B17D-4E61-AA68-D7AAE4B9E9DF}" type="slidenum">
              <a:rPr lang="tr-TR" smtClean="0"/>
            </a:fld>
            <a:endParaRPr lang="tr-TR"/>
          </a:p>
        </p:txBody>
      </p:sp>
    </p:spTree>
  </p:cSld>
  <p:clrMapOvr>
    <a:masterClrMapping/>
  </p:clrMapOvr>
  <p:timing>
    <p:tnLst>
      <p:par>
        <p:cTn id="1" dur="indefinite" restart="never" nodeType="tmRoot"/>
      </p:par>
    </p:tnLst>
  </p:timing>
  <p:hf sldNum="0" hdr="0" ftr="0" dt="0"/>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alpha val="100000"/>
          </a:schemeClr>
        </a:solidFill>
        <a:effectLst/>
      </p:bgPr>
    </p:bg>
    <p:spTree>
      <p:nvGrpSpPr>
        <p:cNvPr id="1" name=""/>
        <p:cNvGrpSpPr/>
        <p:nvPr/>
      </p:nvGrpSpPr>
      <p:grpSpPr/>
      <p:sp>
        <p:nvSpPr>
          <p:cNvPr id="1026" name="Title 1025"/>
          <p:cNvSpPr/>
          <p:nvPr>
            <p:ph type="title"/>
          </p:nvPr>
        </p:nvSpPr>
        <p:spPr>
          <a:xfrm>
            <a:off x="457200" y="274638"/>
            <a:ext cx="8229600" cy="1143000"/>
          </a:xfrm>
          <a:prstGeom prst="rect">
            <a:avLst/>
          </a:prstGeom>
          <a:noFill/>
          <a:ln w="9525">
            <a:noFill/>
          </a:ln>
        </p:spPr>
        <p:txBody>
          <a:bodyPr anchor="ctr"/>
          <a:p>
            <a:pPr lvl="0"/>
            <a:r>
              <a:t>Click to edit Master title style</a:t>
            </a:r>
          </a:p>
        </p:txBody>
      </p:sp>
      <p:sp>
        <p:nvSpPr>
          <p:cNvPr id="1027" name="Text Placeholder 1026"/>
          <p:cNvSpPr/>
          <p:nvPr>
            <p:ph type="body" idx="1"/>
          </p:nvPr>
        </p:nvSpPr>
        <p:spPr>
          <a:xfrm>
            <a:off x="457200" y="1600200"/>
            <a:ext cx="8229600" cy="4525963"/>
          </a:xfrm>
          <a:prstGeom prst="rect">
            <a:avLst/>
          </a:prstGeom>
          <a:noFill/>
          <a:ln w="9525">
            <a:noFill/>
          </a:ln>
        </p:spPr>
        <p:txBody>
          <a:bodyPr/>
          <a:p>
            <a:pPr lvl="0"/>
            <a:r>
              <a:t>Click to edit Master text styles</a:t>
            </a:r>
          </a:p>
          <a:p>
            <a:pPr lvl="1"/>
            <a:r>
              <a:t>Second level</a:t>
            </a:r>
          </a:p>
          <a:p>
            <a:pPr lvl="2"/>
            <a:r>
              <a:t>Third level</a:t>
            </a:r>
          </a:p>
          <a:p>
            <a:pPr lvl="3"/>
            <a:r>
              <a:t>Fourth level</a:t>
            </a:r>
          </a:p>
          <a:p>
            <a:pPr lvl="4"/>
            <a:r>
              <a:t>Fifth level</a:t>
            </a:r>
          </a:p>
        </p:txBody>
      </p:sp>
      <p:sp>
        <p:nvSpPr>
          <p:cNvPr id="1028" name="Date Placeholder 1027"/>
          <p:cNvSpPr/>
          <p:nvPr>
            <p:ph type="dt" sz="half" idx="2"/>
          </p:nvPr>
        </p:nvSpPr>
        <p:spPr>
          <a:xfrm>
            <a:off x="457200" y="6245225"/>
            <a:ext cx="2133600" cy="476250"/>
          </a:xfrm>
          <a:prstGeom prst="rect">
            <a:avLst/>
          </a:prstGeom>
          <a:noFill/>
          <a:ln w="9525">
            <a:noFill/>
          </a:ln>
        </p:spPr>
        <p:txBody>
          <a:bodyPr/>
          <a:lstStyle>
            <a:lvl1pPr>
              <a:defRPr sz="1400"/>
            </a:lvl1pPr>
          </a:lstStyle>
          <a:p>
            <a:fld id="{F76F2C83-9A0C-45C1-9FCB-723A9462CE1B}" type="datetimeFigureOut">
              <a:rPr lang="tr-TR" smtClean="0"/>
            </a:fld>
            <a:endParaRPr lang="tr-TR"/>
          </a:p>
        </p:txBody>
      </p:sp>
      <p:sp>
        <p:nvSpPr>
          <p:cNvPr id="1029" name="Footer Placeholder 1028"/>
          <p:cNvSpPr/>
          <p:nvPr>
            <p:ph type="ftr" sz="quarter" idx="3"/>
          </p:nvPr>
        </p:nvSpPr>
        <p:spPr>
          <a:xfrm>
            <a:off x="3124200" y="6245225"/>
            <a:ext cx="2895600" cy="476250"/>
          </a:xfrm>
          <a:prstGeom prst="rect">
            <a:avLst/>
          </a:prstGeom>
          <a:noFill/>
          <a:ln w="9525">
            <a:noFill/>
          </a:ln>
        </p:spPr>
        <p:txBody>
          <a:bodyPr/>
          <a:lstStyle>
            <a:lvl1pPr algn="ctr">
              <a:defRPr sz="1400"/>
            </a:lvl1pPr>
          </a:lstStyle>
          <a:p>
            <a:endParaRPr lang="tr-TR"/>
          </a:p>
        </p:txBody>
      </p:sp>
      <p:sp>
        <p:nvSpPr>
          <p:cNvPr id="1030" name="Slide Number Placeholder 1029"/>
          <p:cNvSpPr/>
          <p:nvPr>
            <p:ph type="sldNum" sz="quarter" idx="4"/>
          </p:nvPr>
        </p:nvSpPr>
        <p:spPr>
          <a:xfrm>
            <a:off x="6553200" y="6245225"/>
            <a:ext cx="2133600" cy="476250"/>
          </a:xfrm>
          <a:prstGeom prst="rect">
            <a:avLst/>
          </a:prstGeom>
          <a:noFill/>
          <a:ln w="9525">
            <a:noFill/>
          </a:ln>
        </p:spPr>
        <p:txBody>
          <a:bodyPr/>
          <a:lstStyle>
            <a:lvl1pPr algn="r">
              <a:defRPr sz="1400"/>
            </a:lvl1pPr>
          </a:lstStyle>
          <a:p>
            <a:fld id="{0C6E5B48-B17D-4E61-AA68-D7AAE4B9E9DF}" type="slidenum">
              <a:rPr lang="tr-TR" smtClean="0"/>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marL="0" lvl="0" indent="0" algn="ctr" defTabSz="914400" eaLnBrk="1" fontAlgn="base" latinLnBrk="0" hangingPunct="1">
        <a:lnSpc>
          <a:spcPct val="100000"/>
        </a:lnSpc>
        <a:spcBef>
          <a:spcPct val="0"/>
        </a:spcBef>
        <a:spcAft>
          <a:spcPct val="0"/>
        </a:spcAft>
        <a:buNone/>
        <a:defRPr sz="4400" b="0" i="0" u="none" kern="1200" baseline="0">
          <a:solidFill>
            <a:schemeClr val="tx2"/>
          </a:solidFill>
          <a:latin typeface="+mj-lt"/>
          <a:ea typeface="+mj-ea"/>
          <a:cs typeface="+mj-cs"/>
        </a:defRPr>
      </a:lvl1pPr>
    </p:titleStyle>
    <p:bodyStyle>
      <a:lvl1pPr marL="342900" lvl="0" indent="-342900" algn="l" defTabSz="914400" eaLnBrk="1" fontAlgn="base" latinLnBrk="0" hangingPunct="1">
        <a:lnSpc>
          <a:spcPct val="100000"/>
        </a:lnSpc>
        <a:spcBef>
          <a:spcPct val="20000"/>
        </a:spcBef>
        <a:spcAft>
          <a:spcPct val="0"/>
        </a:spcAft>
        <a:buChar char="•"/>
        <a:defRPr sz="3200" b="0" i="0" u="none" kern="1200" baseline="0">
          <a:solidFill>
            <a:schemeClr val="tx1"/>
          </a:solidFill>
          <a:latin typeface="+mn-lt"/>
          <a:ea typeface="+mn-ea"/>
          <a:cs typeface="+mn-cs"/>
        </a:defRPr>
      </a:lvl1pPr>
      <a:lvl2pPr marL="742950" lvl="1" indent="-285750" algn="l" defTabSz="914400" eaLnBrk="1" fontAlgn="base" latinLnBrk="0" hangingPunct="1">
        <a:lnSpc>
          <a:spcPct val="100000"/>
        </a:lnSpc>
        <a:spcBef>
          <a:spcPct val="20000"/>
        </a:spcBef>
        <a:spcAft>
          <a:spcPct val="0"/>
        </a:spcAft>
        <a:buChar char="–"/>
        <a:defRPr sz="2800" b="0" i="0" u="none" kern="1200" baseline="0">
          <a:solidFill>
            <a:schemeClr val="tx1"/>
          </a:solidFill>
          <a:latin typeface="+mn-lt"/>
          <a:ea typeface="+mn-ea"/>
          <a:cs typeface="+mn-cs"/>
        </a:defRPr>
      </a:lvl2pPr>
      <a:lvl3pPr marL="1143000" lvl="2" indent="-228600" algn="l" defTabSz="914400" eaLnBrk="1" fontAlgn="base" latinLnBrk="0" hangingPunct="1">
        <a:lnSpc>
          <a:spcPct val="100000"/>
        </a:lnSpc>
        <a:spcBef>
          <a:spcPct val="20000"/>
        </a:spcBef>
        <a:spcAft>
          <a:spcPct val="0"/>
        </a:spcAft>
        <a:buChar char="•"/>
        <a:defRPr sz="2400" b="0" i="0" u="none" kern="1200" baseline="0">
          <a:solidFill>
            <a:schemeClr val="tx1"/>
          </a:solidFill>
          <a:latin typeface="+mn-lt"/>
          <a:ea typeface="+mn-ea"/>
          <a:cs typeface="+mn-cs"/>
        </a:defRPr>
      </a:lvl3pPr>
      <a:lvl4pPr marL="1600200" lvl="3"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4pPr>
      <a:lvl5pPr marL="2057400" lvl="4"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5pPr>
      <a:lvl6pPr marL="2514600" lvl="5"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6pPr>
      <a:lvl7pPr marL="2971800" lvl="6"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7pPr>
      <a:lvl8pPr marL="3429000" lvl="7"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8pPr>
      <a:lvl9pPr marL="3886200" lvl="8"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9pPr>
    </p:bodyStyle>
    <p:otherStyle>
      <a:lvl1pPr marL="0" lvl="0"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1pPr>
      <a:lvl2pPr marL="457200" lvl="1" indent="0" algn="l" defTabSz="91440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mn-ea"/>
          <a:cs typeface="+mn-cs"/>
        </a:defRPr>
      </a:lvl2pPr>
      <a:lvl3pPr marL="914400" lvl="2" indent="0" algn="l" defTabSz="91440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mn-ea"/>
          <a:cs typeface="+mn-cs"/>
        </a:defRPr>
      </a:lvl3pPr>
      <a:lvl4pPr marL="1371600" lvl="3" indent="0" algn="l" defTabSz="91440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mn-ea"/>
          <a:cs typeface="+mn-cs"/>
        </a:defRPr>
      </a:lvl4pPr>
      <a:lvl5pPr marL="1828800" lvl="4" indent="0" algn="l" defTabSz="91440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mn-ea"/>
          <a:cs typeface="+mn-cs"/>
        </a:defRPr>
      </a:lvl5pPr>
      <a:lvl6pPr marL="2286000" lvl="5" indent="0" algn="l" defTabSz="91440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mn-ea"/>
          <a:cs typeface="+mn-cs"/>
        </a:defRPr>
      </a:lvl6pPr>
      <a:lvl7pPr marL="2743200" lvl="6" indent="0" algn="l" defTabSz="91440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mn-ea"/>
          <a:cs typeface="+mn-cs"/>
        </a:defRPr>
      </a:lvl7pPr>
      <a:lvl8pPr marL="3200400" lvl="7" indent="0" algn="l" defTabSz="91440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mn-ea"/>
          <a:cs typeface="+mn-cs"/>
        </a:defRPr>
      </a:lvl8pPr>
      <a:lvl9pPr marL="3657600" lvl="8" indent="0" algn="l" defTabSz="91440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2.png"/></Relationships>
</file>

<file path=ppt/slides/_rels/slide11.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2.png"/></Relationships>
</file>

<file path=ppt/slides/_rels/slide12.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2.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2.png"/></Relationships>
</file>

<file path=ppt/slides/_rels/slide15.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2.png"/></Relationships>
</file>

<file path=ppt/slides/_rels/slide16.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2.png"/></Relationships>
</file>

<file path=ppt/slides/_rels/slide17.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2.png"/></Relationships>
</file>

<file path=ppt/slides/_rels/slide18.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2.png"/></Relationships>
</file>

<file path=ppt/slides/_rels/slide19.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2.png"/></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1.png"/></Relationships>
</file>

<file path=ppt/slides/_rels/slide20.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image" Target="../media/image3.png"/><Relationship Id="rId1" Type="http://schemas.openxmlformats.org/officeDocument/2006/relationships/image" Target="../media/image2.png"/></Relationships>
</file>

<file path=ppt/slides/_rels/slide4.xml.rels><?xml version="1.0" encoding="UTF-8" standalone="yes"?>
<Relationships xmlns="http://schemas.openxmlformats.org/package/2006/relationships"><Relationship Id="rId4" Type="http://schemas.openxmlformats.org/officeDocument/2006/relationships/slideLayout" Target="../slideLayouts/slideLayout7.xml"/><Relationship Id="rId3" Type="http://schemas.openxmlformats.org/officeDocument/2006/relationships/image" Target="../media/image2.png"/><Relationship Id="rId2" Type="http://schemas.openxmlformats.org/officeDocument/2006/relationships/hyperlink" Target="http://tr.wikipedia.org/wiki/1946" TargetMode="External"/><Relationship Id="rId1" Type="http://schemas.openxmlformats.org/officeDocument/2006/relationships/hyperlink" Target="http://tr.wikipedia.org/wiki/22_Temmuz" TargetMode="External"/></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2.png"/></Relationships>
</file>

<file path=ppt/slides/_rels/slide6.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image" Target="../media/image2.png"/><Relationship Id="rId1" Type="http://schemas.openxmlformats.org/officeDocument/2006/relationships/hyperlink" Target="http://tr.wikipedia.org/wiki/7_Nisan" TargetMode="External"/></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2.png"/></Relationships>
</file>

<file path=ppt/slides/_rels/slide8.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2.png"/></Relationships>
</file>

<file path=ppt/slides/_rels/slide9.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628333" y="597218"/>
            <a:ext cx="7886700" cy="2852737"/>
          </a:xfrm>
        </p:spPr>
        <p:txBody>
          <a:bodyPr/>
          <a:lstStyle/>
          <a:p>
            <a:pPr algn="ctr"/>
            <a:r>
              <a:rPr lang="tr-TR" dirty="0" smtClean="0">
                <a:latin typeface="+mn-lt"/>
              </a:rPr>
              <a:t>Uluslararası </a:t>
            </a:r>
            <a:br>
              <a:rPr lang="tr-TR" dirty="0" smtClean="0">
                <a:latin typeface="+mn-lt"/>
              </a:rPr>
            </a:br>
            <a:r>
              <a:rPr lang="tr-TR" dirty="0" smtClean="0">
                <a:latin typeface="+mn-lt"/>
              </a:rPr>
              <a:t>ÇALIŞMA ÖRGÜTLERİ</a:t>
            </a:r>
            <a:endParaRPr lang="tr-TR" dirty="0">
              <a:latin typeface="+mn-lt"/>
            </a:endParaRPr>
          </a:p>
        </p:txBody>
      </p:sp>
      <p:sp>
        <p:nvSpPr>
          <p:cNvPr id="3" name="Metin Yer Tutucusu 2"/>
          <p:cNvSpPr>
            <a:spLocks noGrp="1"/>
          </p:cNvSpPr>
          <p:nvPr>
            <p:ph type="body" idx="1"/>
          </p:nvPr>
        </p:nvSpPr>
        <p:spPr>
          <a:xfrm>
            <a:off x="1485692" y="4656961"/>
            <a:ext cx="6172200" cy="2592288"/>
          </a:xfrm>
        </p:spPr>
        <p:txBody>
          <a:bodyPr>
            <a:normAutofit/>
          </a:bodyPr>
          <a:lstStyle/>
          <a:p>
            <a:pPr lvl="0" algn="ctr">
              <a:spcBef>
                <a:spcPts val="0"/>
              </a:spcBef>
              <a:defRPr/>
            </a:pPr>
            <a:r>
              <a:rPr lang="tr-TR" altLang="tr-TR" b="1" i="0" dirty="0" smtClean="0">
                <a:solidFill>
                  <a:srgbClr val="03070D"/>
                </a:solidFill>
                <a:latin typeface="Calibri" panose="020F0502020204030204"/>
                <a:cs typeface="Arial" panose="020B0604020202020204" pitchFamily="34" charset="0"/>
              </a:rPr>
              <a:t>Nesibe </a:t>
            </a:r>
            <a:r>
              <a:rPr lang="tr-TR" altLang="tr-TR" b="1" i="0" dirty="0" err="1" smtClean="0">
                <a:solidFill>
                  <a:srgbClr val="03070D"/>
                </a:solidFill>
                <a:latin typeface="Calibri" panose="020F0502020204030204"/>
                <a:cs typeface="Arial" panose="020B0604020202020204" pitchFamily="34" charset="0"/>
              </a:rPr>
              <a:t>Üzel</a:t>
            </a:r>
            <a:r>
              <a:rPr lang="tr-TR" altLang="tr-TR" b="1" i="0" dirty="0" smtClean="0">
                <a:solidFill>
                  <a:srgbClr val="03070D"/>
                </a:solidFill>
                <a:latin typeface="Calibri" panose="020F0502020204030204"/>
                <a:cs typeface="Arial" panose="020B0604020202020204" pitchFamily="34" charset="0"/>
              </a:rPr>
              <a:t> </a:t>
            </a:r>
            <a:endParaRPr lang="tr-TR" altLang="tr-TR" b="1" i="0" dirty="0" smtClean="0">
              <a:solidFill>
                <a:srgbClr val="03070D"/>
              </a:solidFill>
              <a:latin typeface="Calibri" panose="020F0502020204030204"/>
              <a:cs typeface="Arial" panose="020B0604020202020204" pitchFamily="34" charset="0"/>
            </a:endParaRPr>
          </a:p>
          <a:p>
            <a:pPr lvl="0" algn="ctr">
              <a:spcBef>
                <a:spcPts val="0"/>
              </a:spcBef>
              <a:defRPr/>
            </a:pPr>
            <a:endParaRPr lang="tr-TR" altLang="tr-TR" b="1" i="0" dirty="0">
              <a:solidFill>
                <a:srgbClr val="1D3641"/>
              </a:solidFill>
              <a:latin typeface="Calibri" panose="020F0502020204030204"/>
              <a:cs typeface="Arial" panose="020B0604020202020204" pitchFamily="34" charset="0"/>
            </a:endParaRPr>
          </a:p>
          <a:p>
            <a:endParaRPr lang="tr-T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275320" y="2204864"/>
            <a:ext cx="8208912" cy="2794996"/>
          </a:xfrm>
          <a:prstGeom prst="rect">
            <a:avLst/>
          </a:prstGeom>
        </p:spPr>
        <p:txBody>
          <a:bodyPr wrap="square">
            <a:spAutoFit/>
          </a:bodyPr>
          <a:lstStyle/>
          <a:p>
            <a:pPr marL="457200" indent="-457200" algn="just">
              <a:lnSpc>
                <a:spcPct val="115000"/>
              </a:lnSpc>
              <a:spcAft>
                <a:spcPts val="1000"/>
              </a:spcAft>
              <a:buFont typeface="Wingdings" panose="05000000000000000000" pitchFamily="2" charset="2"/>
              <a:buChar char="q"/>
            </a:pPr>
            <a:r>
              <a:rPr lang="tr-TR" sz="2800" dirty="0" smtClean="0">
                <a:effectLst/>
                <a:latin typeface="Times New Roman" panose="02020603050405020304"/>
                <a:ea typeface="Calibri" panose="020F0502020204030204"/>
                <a:cs typeface="Times New Roman" panose="02020603050405020304"/>
              </a:rPr>
              <a:t>Dünya Sağlık Asamblesi, </a:t>
            </a:r>
            <a:endParaRPr lang="tr-TR" sz="2800" dirty="0" smtClean="0">
              <a:effectLst/>
              <a:latin typeface="Calibri" panose="020F0502020204030204"/>
              <a:ea typeface="Calibri" panose="020F0502020204030204"/>
              <a:cs typeface="Times New Roman" panose="02020603050405020304"/>
            </a:endParaRPr>
          </a:p>
          <a:p>
            <a:pPr marL="457200" indent="-457200" algn="just">
              <a:lnSpc>
                <a:spcPct val="115000"/>
              </a:lnSpc>
              <a:spcAft>
                <a:spcPts val="1000"/>
              </a:spcAft>
              <a:buFont typeface="Wingdings" panose="05000000000000000000" pitchFamily="2" charset="2"/>
              <a:buChar char="q"/>
            </a:pPr>
            <a:r>
              <a:rPr lang="tr-TR" sz="2800" dirty="0" smtClean="0">
                <a:effectLst/>
                <a:latin typeface="Times New Roman" panose="02020603050405020304"/>
                <a:ea typeface="Calibri" panose="020F0502020204030204"/>
                <a:cs typeface="Times New Roman" panose="02020603050405020304"/>
              </a:rPr>
              <a:t>İcra (Yönetim) Kurulu,</a:t>
            </a:r>
            <a:endParaRPr lang="tr-TR" sz="2800" dirty="0" smtClean="0">
              <a:effectLst/>
              <a:latin typeface="Calibri" panose="020F0502020204030204"/>
              <a:ea typeface="Calibri" panose="020F0502020204030204"/>
              <a:cs typeface="Times New Roman" panose="02020603050405020304"/>
            </a:endParaRPr>
          </a:p>
          <a:p>
            <a:pPr marL="457200" indent="-457200" algn="just">
              <a:lnSpc>
                <a:spcPct val="115000"/>
              </a:lnSpc>
              <a:spcAft>
                <a:spcPts val="1000"/>
              </a:spcAft>
              <a:buFont typeface="Wingdings" panose="05000000000000000000" pitchFamily="2" charset="2"/>
              <a:buChar char="q"/>
            </a:pPr>
            <a:r>
              <a:rPr lang="tr-TR" sz="2800" dirty="0" smtClean="0">
                <a:effectLst/>
                <a:latin typeface="Times New Roman" panose="02020603050405020304"/>
                <a:ea typeface="Calibri" panose="020F0502020204030204"/>
                <a:cs typeface="Times New Roman" panose="02020603050405020304"/>
              </a:rPr>
              <a:t>Sekretarya hizmetleri (Genel Merkez, Bölge Büroları ve Ülke Temsilcilikleri) olarak yürütülmektedir.</a:t>
            </a:r>
            <a:endParaRPr lang="tr-TR" sz="2800" dirty="0">
              <a:effectLst/>
              <a:latin typeface="Calibri" panose="020F0502020204030204"/>
              <a:ea typeface="Calibri" panose="020F0502020204030204"/>
              <a:cs typeface="Times New Roman" panose="02020603050405020304"/>
            </a:endParaRPr>
          </a:p>
        </p:txBody>
      </p:sp>
      <p:pic>
        <p:nvPicPr>
          <p:cNvPr id="3" name="Picture 2"/>
          <p:cNvPicPr>
            <a:picLocks noChangeAspect="1" noChangeArrowheads="1"/>
          </p:cNvPicPr>
          <p:nvPr/>
        </p:nvPicPr>
        <p:blipFill>
          <a:blip r:embed="rId1" cstate="print">
            <a:extLst>
              <a:ext uri="{28A0092B-C50C-407E-A947-70E740481C1C}">
                <a14:useLocalDpi xmlns:a14="http://schemas.microsoft.com/office/drawing/2010/main" val="0"/>
              </a:ext>
            </a:extLst>
          </a:blip>
          <a:srcRect/>
          <a:stretch>
            <a:fillRect/>
          </a:stretch>
        </p:blipFill>
        <p:spPr bwMode="auto">
          <a:xfrm>
            <a:off x="7159095" y="116633"/>
            <a:ext cx="1873954" cy="14401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Metin kutusu 3"/>
          <p:cNvSpPr txBox="1"/>
          <p:nvPr/>
        </p:nvSpPr>
        <p:spPr>
          <a:xfrm>
            <a:off x="204650" y="513546"/>
            <a:ext cx="5739072" cy="646331"/>
          </a:xfrm>
          <a:prstGeom prst="rect">
            <a:avLst/>
          </a:prstGeom>
          <a:noFill/>
        </p:spPr>
        <p:txBody>
          <a:bodyPr wrap="none" rtlCol="0">
            <a:spAutoFit/>
          </a:bodyPr>
          <a:lstStyle/>
          <a:p>
            <a:r>
              <a:rPr lang="tr-TR" sz="3600" b="1" dirty="0" smtClean="0"/>
              <a:t>Dünya Sağlık Örgütü (DSÖ)  </a:t>
            </a:r>
            <a:endParaRPr lang="tr-TR" sz="3600" b="1"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365380" y="2204864"/>
            <a:ext cx="8496944" cy="4512261"/>
          </a:xfrm>
          <a:prstGeom prst="rect">
            <a:avLst/>
          </a:prstGeom>
        </p:spPr>
        <p:txBody>
          <a:bodyPr wrap="square">
            <a:spAutoFit/>
          </a:bodyPr>
          <a:lstStyle/>
          <a:p>
            <a:pPr algn="just">
              <a:lnSpc>
                <a:spcPct val="115000"/>
              </a:lnSpc>
              <a:spcAft>
                <a:spcPts val="0"/>
              </a:spcAft>
            </a:pPr>
            <a:r>
              <a:rPr lang="tr-TR" sz="2800" dirty="0" smtClean="0">
                <a:effectLst/>
                <a:latin typeface="Times New Roman" panose="02020603050405020304"/>
                <a:ea typeface="Calibri" panose="020F0502020204030204"/>
                <a:cs typeface="Times New Roman" panose="02020603050405020304"/>
              </a:rPr>
              <a:t>Her yılın Mayıs ayında Cenevre’de Birleşmiş Milletler Sarayında yapılmaktadır.</a:t>
            </a:r>
            <a:r>
              <a:rPr lang="tr-TR" sz="2800" b="1" dirty="0" smtClean="0">
                <a:effectLst/>
                <a:latin typeface="Times New Roman" panose="02020603050405020304"/>
                <a:ea typeface="Calibri" panose="020F0502020204030204"/>
                <a:cs typeface="Times New Roman" panose="02020603050405020304"/>
              </a:rPr>
              <a:t> </a:t>
            </a:r>
            <a:endParaRPr lang="tr-TR" sz="2800" b="1" dirty="0" smtClean="0">
              <a:effectLst/>
              <a:latin typeface="Times New Roman" panose="02020603050405020304"/>
              <a:ea typeface="Calibri" panose="020F0502020204030204"/>
              <a:cs typeface="Times New Roman" panose="02020603050405020304"/>
            </a:endParaRPr>
          </a:p>
          <a:p>
            <a:pPr algn="just">
              <a:lnSpc>
                <a:spcPct val="115000"/>
              </a:lnSpc>
              <a:spcAft>
                <a:spcPts val="0"/>
              </a:spcAft>
            </a:pPr>
            <a:endParaRPr lang="tr-TR" sz="2800" b="1" dirty="0" smtClean="0">
              <a:effectLst/>
              <a:latin typeface="Times New Roman" panose="02020603050405020304"/>
              <a:ea typeface="Calibri" panose="020F0502020204030204"/>
              <a:cs typeface="Times New Roman" panose="02020603050405020304"/>
            </a:endParaRPr>
          </a:p>
          <a:p>
            <a:pPr algn="just">
              <a:lnSpc>
                <a:spcPct val="115000"/>
              </a:lnSpc>
              <a:spcAft>
                <a:spcPts val="0"/>
              </a:spcAft>
            </a:pPr>
            <a:r>
              <a:rPr lang="tr-TR" sz="2800" dirty="0" smtClean="0">
                <a:effectLst/>
                <a:latin typeface="Times New Roman" panose="02020603050405020304"/>
                <a:ea typeface="Calibri" panose="020F0502020204030204"/>
                <a:cs typeface="Times New Roman" panose="02020603050405020304"/>
              </a:rPr>
              <a:t>Asamble, üye ülkeleri temsil eden delegelerden oluşur.</a:t>
            </a:r>
            <a:endParaRPr lang="tr-TR" sz="2800" dirty="0" smtClean="0">
              <a:effectLst/>
              <a:latin typeface="Times New Roman" panose="02020603050405020304"/>
              <a:ea typeface="Calibri" panose="020F0502020204030204"/>
              <a:cs typeface="Times New Roman" panose="02020603050405020304"/>
            </a:endParaRPr>
          </a:p>
          <a:p>
            <a:pPr algn="just">
              <a:lnSpc>
                <a:spcPct val="115000"/>
              </a:lnSpc>
              <a:spcAft>
                <a:spcPts val="0"/>
              </a:spcAft>
            </a:pPr>
            <a:r>
              <a:rPr lang="tr-TR" sz="2800" dirty="0" smtClean="0">
                <a:effectLst/>
                <a:latin typeface="Times New Roman" panose="02020603050405020304"/>
                <a:ea typeface="Calibri" panose="020F0502020204030204"/>
                <a:cs typeface="Times New Roman" panose="02020603050405020304"/>
              </a:rPr>
              <a:t>Bu </a:t>
            </a:r>
            <a:r>
              <a:rPr lang="tr-TR" sz="2800" dirty="0" smtClean="0">
                <a:effectLst/>
                <a:latin typeface="Times New Roman" panose="02020603050405020304"/>
                <a:ea typeface="Calibri" panose="020F0502020204030204"/>
                <a:cs typeface="Times New Roman" panose="02020603050405020304"/>
              </a:rPr>
              <a:t>delegelerin, sağlık alanında teknik bilgiye sahip, tercihen ülkelerinin ulusal sağlık yönetiminde etkin görev yapan kişiler olmaları gerekir. </a:t>
            </a:r>
            <a:endParaRPr lang="tr-TR" sz="2800" dirty="0" smtClean="0">
              <a:effectLst/>
              <a:latin typeface="Times New Roman" panose="02020603050405020304"/>
              <a:ea typeface="Calibri" panose="020F0502020204030204"/>
              <a:cs typeface="Times New Roman" panose="02020603050405020304"/>
            </a:endParaRPr>
          </a:p>
          <a:p>
            <a:pPr algn="just">
              <a:lnSpc>
                <a:spcPct val="115000"/>
              </a:lnSpc>
              <a:spcAft>
                <a:spcPts val="0"/>
              </a:spcAft>
            </a:pPr>
            <a:endParaRPr lang="tr-TR" sz="2800" dirty="0" smtClean="0">
              <a:effectLst/>
              <a:latin typeface="Times New Roman" panose="02020603050405020304"/>
              <a:ea typeface="Calibri" panose="020F0502020204030204"/>
              <a:cs typeface="Times New Roman" panose="02020603050405020304"/>
            </a:endParaRPr>
          </a:p>
          <a:p>
            <a:pPr algn="just">
              <a:lnSpc>
                <a:spcPct val="115000"/>
              </a:lnSpc>
              <a:spcAft>
                <a:spcPts val="0"/>
              </a:spcAft>
            </a:pPr>
            <a:endParaRPr lang="tr-TR" sz="2800" dirty="0" smtClean="0">
              <a:effectLst/>
              <a:latin typeface="Times New Roman" panose="02020603050405020304"/>
              <a:ea typeface="Calibri" panose="020F0502020204030204"/>
              <a:cs typeface="Times New Roman" panose="02020603050405020304"/>
            </a:endParaRPr>
          </a:p>
        </p:txBody>
      </p:sp>
      <p:sp>
        <p:nvSpPr>
          <p:cNvPr id="3" name="Metin kutusu 2"/>
          <p:cNvSpPr txBox="1"/>
          <p:nvPr/>
        </p:nvSpPr>
        <p:spPr>
          <a:xfrm>
            <a:off x="251520" y="501749"/>
            <a:ext cx="7200800" cy="1111586"/>
          </a:xfrm>
          <a:prstGeom prst="rect">
            <a:avLst/>
          </a:prstGeom>
          <a:noFill/>
          <a:effectLst>
            <a:glow rad="63500">
              <a:schemeClr val="accent6">
                <a:satMod val="175000"/>
                <a:alpha val="40000"/>
              </a:schemeClr>
            </a:glow>
          </a:effectLst>
        </p:spPr>
        <p:txBody>
          <a:bodyPr wrap="square" rtlCol="0">
            <a:spAutoFit/>
          </a:bodyPr>
          <a:lstStyle/>
          <a:p>
            <a:pPr lvl="0" algn="ctr">
              <a:lnSpc>
                <a:spcPct val="115000"/>
              </a:lnSpc>
            </a:pPr>
            <a:r>
              <a:rPr lang="tr-TR" sz="3000" b="1" dirty="0">
                <a:solidFill>
                  <a:srgbClr val="FFFFFF"/>
                </a:solidFill>
                <a:latin typeface="Times New Roman" panose="02020603050405020304"/>
                <a:ea typeface="Calibri" panose="020F0502020204030204"/>
                <a:cs typeface="Times New Roman" panose="02020603050405020304"/>
              </a:rPr>
              <a:t>Dünya Sağlık Asamblesi (World </a:t>
            </a:r>
            <a:r>
              <a:rPr lang="tr-TR" sz="3000" b="1" dirty="0" err="1">
                <a:solidFill>
                  <a:srgbClr val="FFFFFF"/>
                </a:solidFill>
                <a:latin typeface="Times New Roman" panose="02020603050405020304"/>
                <a:ea typeface="Calibri" panose="020F0502020204030204"/>
                <a:cs typeface="Times New Roman" panose="02020603050405020304"/>
              </a:rPr>
              <a:t>Health</a:t>
            </a:r>
            <a:r>
              <a:rPr lang="tr-TR" sz="3000" b="1" dirty="0">
                <a:solidFill>
                  <a:srgbClr val="FFFFFF"/>
                </a:solidFill>
                <a:latin typeface="Times New Roman" panose="02020603050405020304"/>
                <a:ea typeface="Calibri" panose="020F0502020204030204"/>
                <a:cs typeface="Times New Roman" panose="02020603050405020304"/>
              </a:rPr>
              <a:t> Assembly </a:t>
            </a:r>
            <a:r>
              <a:rPr lang="tr-TR" sz="3000" dirty="0">
                <a:solidFill>
                  <a:srgbClr val="FFFFFF"/>
                </a:solidFill>
                <a:latin typeface="Times New Roman" panose="02020603050405020304"/>
                <a:ea typeface="Calibri" panose="020F0502020204030204"/>
                <a:cs typeface="Times New Roman" panose="02020603050405020304"/>
              </a:rPr>
              <a:t>- </a:t>
            </a:r>
            <a:r>
              <a:rPr lang="tr-TR" sz="3000" b="1" dirty="0">
                <a:solidFill>
                  <a:srgbClr val="FFFFFF"/>
                </a:solidFill>
                <a:latin typeface="Times New Roman" panose="02020603050405020304"/>
                <a:ea typeface="Calibri" panose="020F0502020204030204"/>
                <a:cs typeface="Times New Roman" panose="02020603050405020304"/>
              </a:rPr>
              <a:t>WHA) </a:t>
            </a:r>
            <a:endParaRPr lang="tr-TR" sz="3000" b="1" dirty="0">
              <a:solidFill>
                <a:srgbClr val="FFFFFF"/>
              </a:solidFill>
              <a:latin typeface="Times New Roman" panose="02020603050405020304"/>
              <a:ea typeface="Calibri" panose="020F0502020204030204"/>
              <a:cs typeface="Times New Roman" panose="02020603050405020304"/>
            </a:endParaRPr>
          </a:p>
        </p:txBody>
      </p:sp>
      <p:pic>
        <p:nvPicPr>
          <p:cNvPr id="4" name="Picture 2"/>
          <p:cNvPicPr>
            <a:picLocks noChangeAspect="1" noChangeArrowheads="1"/>
          </p:cNvPicPr>
          <p:nvPr/>
        </p:nvPicPr>
        <p:blipFill>
          <a:blip r:embed="rId1" cstate="print">
            <a:extLst>
              <a:ext uri="{28A0092B-C50C-407E-A947-70E740481C1C}">
                <a14:useLocalDpi xmlns:a14="http://schemas.microsoft.com/office/drawing/2010/main" val="0"/>
              </a:ext>
            </a:extLst>
          </a:blip>
          <a:srcRect/>
          <a:stretch>
            <a:fillRect/>
          </a:stretch>
        </p:blipFill>
        <p:spPr bwMode="auto">
          <a:xfrm>
            <a:off x="7159095" y="116633"/>
            <a:ext cx="1873954" cy="14401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253616" y="1916832"/>
            <a:ext cx="8496943" cy="5126660"/>
          </a:xfrm>
          <a:prstGeom prst="rect">
            <a:avLst/>
          </a:prstGeom>
        </p:spPr>
        <p:txBody>
          <a:bodyPr wrap="square">
            <a:spAutoFit/>
          </a:bodyPr>
          <a:lstStyle/>
          <a:p>
            <a:pPr algn="just">
              <a:lnSpc>
                <a:spcPct val="115000"/>
              </a:lnSpc>
              <a:spcAft>
                <a:spcPts val="0"/>
              </a:spcAft>
            </a:pPr>
            <a:r>
              <a:rPr lang="tr-TR" sz="2600" b="1" dirty="0" smtClean="0">
                <a:effectLst/>
                <a:latin typeface="Times New Roman" panose="02020603050405020304"/>
                <a:ea typeface="Calibri" panose="020F0502020204030204"/>
                <a:cs typeface="Times New Roman" panose="02020603050405020304"/>
              </a:rPr>
              <a:t>Genel Kurul'un görevleri arasında;</a:t>
            </a:r>
            <a:endParaRPr lang="tr-TR" sz="2600" b="1" dirty="0" smtClean="0">
              <a:effectLst/>
              <a:latin typeface="Times New Roman" panose="02020603050405020304"/>
              <a:ea typeface="Calibri" panose="020F0502020204030204"/>
              <a:cs typeface="Times New Roman" panose="02020603050405020304"/>
            </a:endParaRPr>
          </a:p>
          <a:p>
            <a:pPr marL="457200" indent="-457200" algn="just">
              <a:lnSpc>
                <a:spcPct val="115000"/>
              </a:lnSpc>
              <a:spcAft>
                <a:spcPts val="0"/>
              </a:spcAft>
              <a:buFont typeface="Wingdings" panose="05000000000000000000" pitchFamily="2" charset="2"/>
              <a:buChar char="ü"/>
            </a:pPr>
            <a:r>
              <a:rPr lang="tr-TR" sz="2600" dirty="0" smtClean="0">
                <a:effectLst/>
                <a:latin typeface="Times New Roman" panose="02020603050405020304"/>
                <a:ea typeface="Calibri" panose="020F0502020204030204"/>
                <a:cs typeface="Times New Roman" panose="02020603050405020304"/>
              </a:rPr>
              <a:t>Örgütün </a:t>
            </a:r>
            <a:r>
              <a:rPr lang="tr-TR" sz="2600" dirty="0" smtClean="0">
                <a:effectLst/>
                <a:latin typeface="Times New Roman" panose="02020603050405020304"/>
                <a:ea typeface="Calibri" panose="020F0502020204030204"/>
                <a:cs typeface="Times New Roman" panose="02020603050405020304"/>
              </a:rPr>
              <a:t>politikasını saptamak, </a:t>
            </a:r>
            <a:endParaRPr lang="tr-TR" sz="2600" dirty="0" smtClean="0">
              <a:effectLst/>
              <a:latin typeface="Times New Roman" panose="02020603050405020304"/>
              <a:ea typeface="Calibri" panose="020F0502020204030204"/>
              <a:cs typeface="Times New Roman" panose="02020603050405020304"/>
            </a:endParaRPr>
          </a:p>
          <a:p>
            <a:pPr marL="457200" indent="-457200" algn="just">
              <a:lnSpc>
                <a:spcPct val="115000"/>
              </a:lnSpc>
              <a:spcAft>
                <a:spcPts val="0"/>
              </a:spcAft>
              <a:buFont typeface="Wingdings" panose="05000000000000000000" pitchFamily="2" charset="2"/>
              <a:buChar char="ü"/>
            </a:pPr>
            <a:r>
              <a:rPr lang="tr-TR" sz="2600" dirty="0" smtClean="0">
                <a:effectLst/>
                <a:latin typeface="Times New Roman" panose="02020603050405020304"/>
                <a:ea typeface="Calibri" panose="020F0502020204030204"/>
                <a:cs typeface="Times New Roman" panose="02020603050405020304"/>
              </a:rPr>
              <a:t>Yönetim Kurulu'na üye olacak ülkelerini seçmek, </a:t>
            </a:r>
            <a:endParaRPr lang="tr-TR" sz="2600" dirty="0" smtClean="0">
              <a:effectLst/>
              <a:latin typeface="Times New Roman" panose="02020603050405020304"/>
              <a:ea typeface="Calibri" panose="020F0502020204030204"/>
              <a:cs typeface="Times New Roman" panose="02020603050405020304"/>
            </a:endParaRPr>
          </a:p>
          <a:p>
            <a:pPr marL="457200" indent="-457200" algn="just">
              <a:lnSpc>
                <a:spcPct val="115000"/>
              </a:lnSpc>
              <a:spcAft>
                <a:spcPts val="0"/>
              </a:spcAft>
              <a:buFont typeface="Wingdings" panose="05000000000000000000" pitchFamily="2" charset="2"/>
              <a:buChar char="ü"/>
            </a:pPr>
            <a:r>
              <a:rPr lang="tr-TR" sz="2600" dirty="0" smtClean="0">
                <a:effectLst/>
                <a:latin typeface="Times New Roman" panose="02020603050405020304"/>
                <a:ea typeface="Calibri" panose="020F0502020204030204"/>
                <a:cs typeface="Times New Roman" panose="02020603050405020304"/>
              </a:rPr>
              <a:t>Genel Direktörü seçmek, </a:t>
            </a:r>
            <a:endParaRPr lang="tr-TR" sz="2600" dirty="0" smtClean="0">
              <a:effectLst/>
              <a:latin typeface="Times New Roman" panose="02020603050405020304"/>
              <a:ea typeface="Calibri" panose="020F0502020204030204"/>
              <a:cs typeface="Times New Roman" panose="02020603050405020304"/>
            </a:endParaRPr>
          </a:p>
          <a:p>
            <a:pPr marL="457200" indent="-457200" algn="just">
              <a:lnSpc>
                <a:spcPct val="115000"/>
              </a:lnSpc>
              <a:spcAft>
                <a:spcPts val="0"/>
              </a:spcAft>
              <a:buFont typeface="Wingdings" panose="05000000000000000000" pitchFamily="2" charset="2"/>
              <a:buChar char="ü"/>
            </a:pPr>
            <a:r>
              <a:rPr lang="tr-TR" sz="2600" dirty="0" smtClean="0">
                <a:effectLst/>
                <a:latin typeface="Times New Roman" panose="02020603050405020304"/>
                <a:ea typeface="Calibri" panose="020F0502020204030204"/>
                <a:cs typeface="Times New Roman" panose="02020603050405020304"/>
              </a:rPr>
              <a:t>Örgütün </a:t>
            </a:r>
            <a:r>
              <a:rPr lang="tr-TR" sz="2600" dirty="0" smtClean="0">
                <a:effectLst/>
                <a:latin typeface="Times New Roman" panose="02020603050405020304"/>
                <a:ea typeface="Calibri" panose="020F0502020204030204"/>
                <a:cs typeface="Times New Roman" panose="02020603050405020304"/>
              </a:rPr>
              <a:t>mali politikasını denetlemek ve bütçeyi gözden geçirip onaylamak yer almaktadır. </a:t>
            </a:r>
            <a:endParaRPr lang="tr-TR" sz="2600" dirty="0" smtClean="0">
              <a:effectLst/>
              <a:latin typeface="Times New Roman" panose="02020603050405020304"/>
              <a:ea typeface="Calibri" panose="020F0502020204030204"/>
              <a:cs typeface="Times New Roman" panose="02020603050405020304"/>
            </a:endParaRPr>
          </a:p>
          <a:p>
            <a:pPr algn="just">
              <a:lnSpc>
                <a:spcPct val="115000"/>
              </a:lnSpc>
              <a:spcAft>
                <a:spcPts val="0"/>
              </a:spcAft>
            </a:pPr>
            <a:r>
              <a:rPr lang="tr-TR" sz="2600" dirty="0" smtClean="0">
                <a:solidFill>
                  <a:srgbClr val="FFFFFF"/>
                </a:solidFill>
                <a:latin typeface="Times New Roman" panose="02020603050405020304"/>
                <a:ea typeface="Calibri" panose="020F0502020204030204"/>
                <a:cs typeface="Times New Roman" panose="02020603050405020304"/>
              </a:rPr>
              <a:t>Asamble </a:t>
            </a:r>
            <a:r>
              <a:rPr lang="tr-TR" sz="2600" dirty="0">
                <a:solidFill>
                  <a:srgbClr val="FFFFFF"/>
                </a:solidFill>
                <a:latin typeface="Times New Roman" panose="02020603050405020304"/>
                <a:ea typeface="Calibri" panose="020F0502020204030204"/>
                <a:cs typeface="Times New Roman" panose="02020603050405020304"/>
              </a:rPr>
              <a:t>ayrıca, </a:t>
            </a:r>
            <a:endParaRPr lang="tr-TR" sz="2600" dirty="0" smtClean="0">
              <a:solidFill>
                <a:srgbClr val="FFFFFF"/>
              </a:solidFill>
              <a:latin typeface="Times New Roman" panose="02020603050405020304"/>
              <a:ea typeface="Calibri" panose="020F0502020204030204"/>
              <a:cs typeface="Times New Roman" panose="02020603050405020304"/>
            </a:endParaRPr>
          </a:p>
          <a:p>
            <a:pPr algn="just">
              <a:lnSpc>
                <a:spcPct val="115000"/>
              </a:lnSpc>
              <a:spcAft>
                <a:spcPts val="0"/>
              </a:spcAft>
            </a:pPr>
            <a:r>
              <a:rPr lang="tr-TR" sz="2600" dirty="0" smtClean="0">
                <a:solidFill>
                  <a:srgbClr val="FFFFFF"/>
                </a:solidFill>
                <a:latin typeface="Times New Roman" panose="02020603050405020304"/>
                <a:ea typeface="Calibri" panose="020F0502020204030204"/>
                <a:cs typeface="Times New Roman" panose="02020603050405020304"/>
              </a:rPr>
              <a:t>Yönetim </a:t>
            </a:r>
            <a:r>
              <a:rPr lang="tr-TR" sz="2600" dirty="0">
                <a:solidFill>
                  <a:srgbClr val="FFFFFF"/>
                </a:solidFill>
                <a:latin typeface="Times New Roman" panose="02020603050405020304"/>
                <a:ea typeface="Calibri" panose="020F0502020204030204"/>
                <a:cs typeface="Times New Roman" panose="02020603050405020304"/>
              </a:rPr>
              <a:t>Kurulu ve Genel </a:t>
            </a:r>
            <a:r>
              <a:rPr lang="tr-TR" sz="2600" dirty="0" smtClean="0">
                <a:solidFill>
                  <a:srgbClr val="FFFFFF"/>
                </a:solidFill>
                <a:latin typeface="Times New Roman" panose="02020603050405020304"/>
                <a:ea typeface="Calibri" panose="020F0502020204030204"/>
                <a:cs typeface="Times New Roman" panose="02020603050405020304"/>
              </a:rPr>
              <a:t>Direktörün </a:t>
            </a:r>
            <a:r>
              <a:rPr lang="tr-TR" sz="2600" dirty="0">
                <a:solidFill>
                  <a:srgbClr val="FFFFFF"/>
                </a:solidFill>
                <a:latin typeface="Times New Roman" panose="02020603050405020304"/>
                <a:ea typeface="Calibri" panose="020F0502020204030204"/>
                <a:cs typeface="Times New Roman" panose="02020603050405020304"/>
              </a:rPr>
              <a:t>çalışma </a:t>
            </a:r>
            <a:r>
              <a:rPr lang="tr-TR" sz="2600" dirty="0" smtClean="0">
                <a:solidFill>
                  <a:srgbClr val="FFFFFF"/>
                </a:solidFill>
                <a:latin typeface="Times New Roman" panose="02020603050405020304"/>
                <a:ea typeface="Calibri" panose="020F0502020204030204"/>
                <a:cs typeface="Times New Roman" panose="02020603050405020304"/>
              </a:rPr>
              <a:t>raporlarını </a:t>
            </a:r>
            <a:r>
              <a:rPr lang="tr-TR" sz="2600" dirty="0">
                <a:solidFill>
                  <a:srgbClr val="FFFFFF"/>
                </a:solidFill>
                <a:latin typeface="Times New Roman" panose="02020603050405020304"/>
                <a:ea typeface="Calibri" panose="020F0502020204030204"/>
                <a:cs typeface="Times New Roman" panose="02020603050405020304"/>
              </a:rPr>
              <a:t>gözden geçirir ve önemli sağlık konularına Yönetim Kurulu'nun dikkatini çeker</a:t>
            </a:r>
            <a:r>
              <a:rPr lang="tr-TR" sz="2600" dirty="0" smtClean="0">
                <a:solidFill>
                  <a:srgbClr val="FFFFFF"/>
                </a:solidFill>
                <a:latin typeface="Times New Roman" panose="02020603050405020304"/>
                <a:ea typeface="Calibri" panose="020F0502020204030204"/>
                <a:cs typeface="Times New Roman" panose="02020603050405020304"/>
              </a:rPr>
              <a:t>.</a:t>
            </a:r>
            <a:r>
              <a:rPr lang="tr-TR" sz="2600" dirty="0" smtClean="0">
                <a:effectLst/>
                <a:latin typeface="Times New Roman" panose="02020603050405020304"/>
                <a:ea typeface="Calibri" panose="020F0502020204030204"/>
                <a:cs typeface="Times New Roman" panose="02020603050405020304"/>
              </a:rPr>
              <a:t> </a:t>
            </a:r>
            <a:endParaRPr lang="tr-TR" sz="2600" dirty="0" smtClean="0">
              <a:effectLst/>
              <a:latin typeface="Times New Roman" panose="02020603050405020304"/>
              <a:ea typeface="Calibri" panose="020F0502020204030204"/>
              <a:cs typeface="Times New Roman" panose="02020603050405020304"/>
            </a:endParaRPr>
          </a:p>
          <a:p>
            <a:pPr lvl="0" algn="just">
              <a:lnSpc>
                <a:spcPct val="115000"/>
              </a:lnSpc>
            </a:pPr>
            <a:endParaRPr lang="tr-TR" sz="2600" dirty="0">
              <a:solidFill>
                <a:srgbClr val="FFFFFF"/>
              </a:solidFill>
              <a:latin typeface="Calibri" panose="020F0502020204030204"/>
              <a:ea typeface="Calibri" panose="020F0502020204030204"/>
              <a:cs typeface="Times New Roman" panose="02020603050405020304"/>
            </a:endParaRPr>
          </a:p>
        </p:txBody>
      </p:sp>
      <p:pic>
        <p:nvPicPr>
          <p:cNvPr id="3" name="Picture 2"/>
          <p:cNvPicPr>
            <a:picLocks noChangeAspect="1" noChangeArrowheads="1"/>
          </p:cNvPicPr>
          <p:nvPr/>
        </p:nvPicPr>
        <p:blipFill>
          <a:blip r:embed="rId1" cstate="print">
            <a:extLst>
              <a:ext uri="{28A0092B-C50C-407E-A947-70E740481C1C}">
                <a14:useLocalDpi xmlns:a14="http://schemas.microsoft.com/office/drawing/2010/main" val="0"/>
              </a:ext>
            </a:extLst>
          </a:blip>
          <a:srcRect/>
          <a:stretch>
            <a:fillRect/>
          </a:stretch>
        </p:blipFill>
        <p:spPr bwMode="auto">
          <a:xfrm>
            <a:off x="7159095" y="116633"/>
            <a:ext cx="1873954" cy="14401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Metin kutusu 3"/>
          <p:cNvSpPr txBox="1"/>
          <p:nvPr/>
        </p:nvSpPr>
        <p:spPr>
          <a:xfrm>
            <a:off x="251520" y="513168"/>
            <a:ext cx="7200800" cy="1154162"/>
          </a:xfrm>
          <a:prstGeom prst="rect">
            <a:avLst/>
          </a:prstGeom>
          <a:noFill/>
          <a:effectLst>
            <a:glow rad="63500">
              <a:schemeClr val="accent6">
                <a:satMod val="175000"/>
                <a:alpha val="40000"/>
              </a:schemeClr>
            </a:glow>
          </a:effectLst>
        </p:spPr>
        <p:txBody>
          <a:bodyPr wrap="square" rtlCol="0">
            <a:spAutoFit/>
          </a:bodyPr>
          <a:lstStyle/>
          <a:p>
            <a:pPr lvl="0" algn="ctr">
              <a:lnSpc>
                <a:spcPct val="115000"/>
              </a:lnSpc>
            </a:pPr>
            <a:r>
              <a:rPr lang="tr-TR" sz="3000" b="1" dirty="0" smtClean="0">
                <a:solidFill>
                  <a:srgbClr val="FFFFFF"/>
                </a:solidFill>
                <a:latin typeface="Times New Roman" panose="02020603050405020304"/>
                <a:ea typeface="Calibri" panose="020F0502020204030204"/>
                <a:cs typeface="Times New Roman" panose="02020603050405020304"/>
              </a:rPr>
              <a:t>1- Dünya </a:t>
            </a:r>
            <a:r>
              <a:rPr lang="tr-TR" sz="3000" b="1" dirty="0">
                <a:solidFill>
                  <a:srgbClr val="FFFFFF"/>
                </a:solidFill>
                <a:latin typeface="Times New Roman" panose="02020603050405020304"/>
                <a:ea typeface="Calibri" panose="020F0502020204030204"/>
                <a:cs typeface="Times New Roman" panose="02020603050405020304"/>
              </a:rPr>
              <a:t>Sağlık Asamblesi (World </a:t>
            </a:r>
            <a:r>
              <a:rPr lang="tr-TR" sz="3000" b="1" dirty="0" err="1">
                <a:solidFill>
                  <a:srgbClr val="FFFFFF"/>
                </a:solidFill>
                <a:latin typeface="Times New Roman" panose="02020603050405020304"/>
                <a:ea typeface="Calibri" panose="020F0502020204030204"/>
                <a:cs typeface="Times New Roman" panose="02020603050405020304"/>
              </a:rPr>
              <a:t>Health</a:t>
            </a:r>
            <a:r>
              <a:rPr lang="tr-TR" sz="3000" b="1" dirty="0">
                <a:solidFill>
                  <a:srgbClr val="FFFFFF"/>
                </a:solidFill>
                <a:latin typeface="Times New Roman" panose="02020603050405020304"/>
                <a:ea typeface="Calibri" panose="020F0502020204030204"/>
                <a:cs typeface="Times New Roman" panose="02020603050405020304"/>
              </a:rPr>
              <a:t> Assembly </a:t>
            </a:r>
            <a:r>
              <a:rPr lang="tr-TR" sz="3000" dirty="0">
                <a:solidFill>
                  <a:srgbClr val="FFFFFF"/>
                </a:solidFill>
                <a:latin typeface="Times New Roman" panose="02020603050405020304"/>
                <a:ea typeface="Calibri" panose="020F0502020204030204"/>
                <a:cs typeface="Times New Roman" panose="02020603050405020304"/>
              </a:rPr>
              <a:t>- </a:t>
            </a:r>
            <a:r>
              <a:rPr lang="tr-TR" sz="3000" b="1" dirty="0">
                <a:solidFill>
                  <a:srgbClr val="FFFFFF"/>
                </a:solidFill>
                <a:latin typeface="Times New Roman" panose="02020603050405020304"/>
                <a:ea typeface="Calibri" panose="020F0502020204030204"/>
                <a:cs typeface="Times New Roman" panose="02020603050405020304"/>
              </a:rPr>
              <a:t>WHA) </a:t>
            </a:r>
            <a:endParaRPr lang="tr-TR" sz="3000" b="1" dirty="0">
              <a:solidFill>
                <a:srgbClr val="FFFFFF"/>
              </a:solidFill>
              <a:latin typeface="Times New Roman" panose="02020603050405020304"/>
              <a:ea typeface="Calibri" panose="020F0502020204030204"/>
              <a:cs typeface="Times New Roman" panose="02020603050405020304"/>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169438" y="1268760"/>
            <a:ext cx="8784976" cy="5293757"/>
          </a:xfrm>
          <a:prstGeom prst="rect">
            <a:avLst/>
          </a:prstGeom>
        </p:spPr>
        <p:txBody>
          <a:bodyPr wrap="square">
            <a:spAutoFit/>
          </a:bodyPr>
          <a:lstStyle/>
          <a:p>
            <a:pPr marL="457200" indent="-457200">
              <a:buFont typeface="Wingdings" panose="05000000000000000000" pitchFamily="2" charset="2"/>
              <a:buChar char="ü"/>
            </a:pPr>
            <a:r>
              <a:rPr lang="tr-TR" sz="2600" dirty="0" smtClean="0"/>
              <a:t>Genel </a:t>
            </a:r>
            <a:r>
              <a:rPr lang="tr-TR" sz="2600" dirty="0"/>
              <a:t>Kurul tarafından seçilen ve </a:t>
            </a:r>
            <a:r>
              <a:rPr lang="tr-TR" sz="2600" u="sng" dirty="0"/>
              <a:t>3 yıl süre ile görev </a:t>
            </a:r>
            <a:r>
              <a:rPr lang="tr-TR" sz="2600" dirty="0"/>
              <a:t>yapan 32 üye ülkenin sağlık alanında uzman temsilcilerinden oluşur. </a:t>
            </a:r>
            <a:endParaRPr lang="tr-TR" sz="2600" dirty="0" smtClean="0"/>
          </a:p>
          <a:p>
            <a:pPr marL="457200" indent="-457200">
              <a:buFont typeface="Wingdings" panose="05000000000000000000" pitchFamily="2" charset="2"/>
              <a:buChar char="ü"/>
            </a:pPr>
            <a:r>
              <a:rPr lang="tr-TR" sz="2600" dirty="0" smtClean="0"/>
              <a:t>Üçte </a:t>
            </a:r>
            <a:r>
              <a:rPr lang="tr-TR" sz="2600" dirty="0"/>
              <a:t>biri her yıl değiştirilmektedir. </a:t>
            </a:r>
            <a:endParaRPr lang="tr-TR" sz="2600" dirty="0" smtClean="0"/>
          </a:p>
          <a:p>
            <a:pPr marL="457200" indent="-457200">
              <a:buFont typeface="Wingdings" panose="05000000000000000000" pitchFamily="2" charset="2"/>
              <a:buChar char="ü"/>
            </a:pPr>
            <a:r>
              <a:rPr lang="tr-TR" sz="2600" dirty="0" smtClean="0"/>
              <a:t>Kurul </a:t>
            </a:r>
            <a:r>
              <a:rPr lang="tr-TR" sz="2600" dirty="0"/>
              <a:t>yılda en az iki kez toplanır. </a:t>
            </a:r>
            <a:r>
              <a:rPr lang="tr-TR" sz="2600" dirty="0" smtClean="0"/>
              <a:t>Bu </a:t>
            </a:r>
            <a:r>
              <a:rPr lang="tr-TR" sz="2600" dirty="0"/>
              <a:t>toplantılardan birisi Ocak ayında, diğeri ise Genel </a:t>
            </a:r>
            <a:r>
              <a:rPr lang="tr-TR" sz="2600" dirty="0" smtClean="0"/>
              <a:t>Kuruldan </a:t>
            </a:r>
            <a:r>
              <a:rPr lang="tr-TR" sz="2600" dirty="0"/>
              <a:t>hemen sonra Mayıs ayında gerçekleşir. </a:t>
            </a:r>
            <a:endParaRPr lang="tr-TR" sz="2600" dirty="0" smtClean="0"/>
          </a:p>
          <a:p>
            <a:pPr marL="457200" indent="-457200">
              <a:buFont typeface="Wingdings" panose="05000000000000000000" pitchFamily="2" charset="2"/>
              <a:buChar char="ü"/>
            </a:pPr>
            <a:r>
              <a:rPr lang="tr-TR" sz="2600" dirty="0" smtClean="0"/>
              <a:t>Yönetim </a:t>
            </a:r>
            <a:r>
              <a:rPr lang="tr-TR" sz="2600" dirty="0"/>
              <a:t>Kurulu, Asamble'nin yürütme organıdır. </a:t>
            </a:r>
            <a:r>
              <a:rPr lang="tr-TR" sz="2600" dirty="0" err="1"/>
              <a:t>Asamble'de</a:t>
            </a:r>
            <a:r>
              <a:rPr lang="tr-TR" sz="2600" dirty="0"/>
              <a:t> alınan kararların yerine getirilmesi ile sorumludur. Asamble'nin gündemini saptar ve yıllık çalışma planını sunar. </a:t>
            </a:r>
            <a:r>
              <a:rPr lang="tr-TR" sz="2600" dirty="0" smtClean="0"/>
              <a:t>Salgın </a:t>
            </a:r>
            <a:r>
              <a:rPr lang="tr-TR" sz="2600" dirty="0"/>
              <a:t>ve afetlerde gerekli önlemleri alır veya bu yetkisini Genel </a:t>
            </a:r>
            <a:r>
              <a:rPr lang="tr-TR" sz="2600" dirty="0" err="1"/>
              <a:t>Direktör'e</a:t>
            </a:r>
            <a:r>
              <a:rPr lang="tr-TR" sz="2600" dirty="0"/>
              <a:t> devreder. </a:t>
            </a:r>
            <a:endParaRPr lang="tr-TR" sz="2600" dirty="0"/>
          </a:p>
        </p:txBody>
      </p:sp>
      <p:sp>
        <p:nvSpPr>
          <p:cNvPr id="3" name="Metin kutusu 2"/>
          <p:cNvSpPr txBox="1"/>
          <p:nvPr/>
        </p:nvSpPr>
        <p:spPr>
          <a:xfrm>
            <a:off x="498712" y="476672"/>
            <a:ext cx="3308342" cy="584775"/>
          </a:xfrm>
          <a:prstGeom prst="rect">
            <a:avLst/>
          </a:prstGeom>
          <a:noFill/>
        </p:spPr>
        <p:txBody>
          <a:bodyPr wrap="none" rtlCol="0">
            <a:spAutoFit/>
          </a:bodyPr>
          <a:lstStyle/>
          <a:p>
            <a:r>
              <a:rPr lang="tr-TR" sz="3200" b="1" dirty="0" smtClean="0">
                <a:solidFill>
                  <a:srgbClr val="FFFFFF"/>
                </a:solidFill>
              </a:rPr>
              <a:t>2- Yönetim Kurulu</a:t>
            </a:r>
            <a:endParaRPr lang="tr-TR" sz="32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395536" y="2060848"/>
            <a:ext cx="7848872" cy="3773341"/>
          </a:xfrm>
          <a:prstGeom prst="rect">
            <a:avLst/>
          </a:prstGeom>
        </p:spPr>
        <p:txBody>
          <a:bodyPr wrap="square">
            <a:spAutoFit/>
          </a:bodyPr>
          <a:lstStyle/>
          <a:p>
            <a:pPr algn="just">
              <a:lnSpc>
                <a:spcPct val="115000"/>
              </a:lnSpc>
              <a:spcAft>
                <a:spcPts val="0"/>
              </a:spcAft>
            </a:pPr>
            <a:r>
              <a:rPr lang="tr-TR" sz="2600" dirty="0" smtClean="0">
                <a:effectLst/>
                <a:latin typeface="Times New Roman" panose="02020603050405020304"/>
                <a:ea typeface="Calibri" panose="020F0502020204030204"/>
                <a:cs typeface="Times New Roman" panose="02020603050405020304"/>
              </a:rPr>
              <a:t>Genel </a:t>
            </a:r>
            <a:r>
              <a:rPr lang="tr-TR" sz="2600" dirty="0" err="1" smtClean="0">
                <a:effectLst/>
                <a:latin typeface="Times New Roman" panose="02020603050405020304"/>
                <a:ea typeface="Calibri" panose="020F0502020204030204"/>
                <a:cs typeface="Times New Roman" panose="02020603050405020304"/>
              </a:rPr>
              <a:t>Direktör'ün</a:t>
            </a:r>
            <a:r>
              <a:rPr lang="tr-TR" sz="2600" dirty="0" smtClean="0">
                <a:effectLst/>
                <a:latin typeface="Times New Roman" panose="02020603050405020304"/>
                <a:ea typeface="Calibri" panose="020F0502020204030204"/>
                <a:cs typeface="Times New Roman" panose="02020603050405020304"/>
              </a:rPr>
              <a:t> teknik ve idari başkanlığında tüm DSÖ personelini içerir. </a:t>
            </a:r>
            <a:endParaRPr lang="tr-TR" sz="2600" dirty="0" smtClean="0">
              <a:effectLst/>
              <a:latin typeface="Times New Roman" panose="02020603050405020304"/>
              <a:ea typeface="Calibri" panose="020F0502020204030204"/>
              <a:cs typeface="Times New Roman" panose="02020603050405020304"/>
            </a:endParaRPr>
          </a:p>
          <a:p>
            <a:pPr algn="just">
              <a:lnSpc>
                <a:spcPct val="115000"/>
              </a:lnSpc>
              <a:spcAft>
                <a:spcPts val="0"/>
              </a:spcAft>
            </a:pPr>
            <a:endParaRPr lang="tr-TR" sz="2600" dirty="0" smtClean="0">
              <a:effectLst/>
              <a:latin typeface="Times New Roman" panose="02020603050405020304"/>
              <a:ea typeface="Calibri" panose="020F0502020204030204"/>
              <a:cs typeface="Times New Roman" panose="02020603050405020304"/>
            </a:endParaRPr>
          </a:p>
          <a:p>
            <a:pPr marL="457200" indent="-457200" algn="just">
              <a:lnSpc>
                <a:spcPct val="115000"/>
              </a:lnSpc>
              <a:spcAft>
                <a:spcPts val="0"/>
              </a:spcAft>
              <a:buFont typeface="Wingdings" panose="05000000000000000000" pitchFamily="2" charset="2"/>
              <a:buChar char="q"/>
            </a:pPr>
            <a:r>
              <a:rPr lang="tr-TR" sz="2600" dirty="0" smtClean="0">
                <a:effectLst/>
                <a:latin typeface="Times New Roman" panose="02020603050405020304"/>
                <a:ea typeface="Calibri" panose="020F0502020204030204"/>
                <a:cs typeface="Times New Roman" panose="02020603050405020304"/>
              </a:rPr>
              <a:t>Cenevre'deki Genel Merkez </a:t>
            </a:r>
            <a:endParaRPr lang="tr-TR" sz="2600" dirty="0" smtClean="0">
              <a:effectLst/>
              <a:latin typeface="Times New Roman" panose="02020603050405020304"/>
              <a:ea typeface="Calibri" panose="020F0502020204030204"/>
              <a:cs typeface="Times New Roman" panose="02020603050405020304"/>
            </a:endParaRPr>
          </a:p>
          <a:p>
            <a:pPr marL="457200" indent="-457200" algn="just">
              <a:lnSpc>
                <a:spcPct val="115000"/>
              </a:lnSpc>
              <a:spcAft>
                <a:spcPts val="0"/>
              </a:spcAft>
              <a:buFont typeface="Wingdings" panose="05000000000000000000" pitchFamily="2" charset="2"/>
              <a:buChar char="q"/>
            </a:pPr>
            <a:r>
              <a:rPr lang="tr-TR" sz="2600" dirty="0">
                <a:latin typeface="Times New Roman" panose="02020603050405020304"/>
                <a:ea typeface="Calibri" panose="020F0502020204030204"/>
                <a:cs typeface="Times New Roman" panose="02020603050405020304"/>
              </a:rPr>
              <a:t>A</a:t>
            </a:r>
            <a:r>
              <a:rPr lang="tr-TR" sz="2600" dirty="0" smtClean="0">
                <a:effectLst/>
                <a:latin typeface="Times New Roman" panose="02020603050405020304"/>
                <a:ea typeface="Calibri" panose="020F0502020204030204"/>
                <a:cs typeface="Times New Roman" panose="02020603050405020304"/>
              </a:rPr>
              <a:t>ltı Bölge Bürosu </a:t>
            </a:r>
            <a:endParaRPr lang="tr-TR" sz="2600" dirty="0" smtClean="0">
              <a:effectLst/>
              <a:latin typeface="Times New Roman" panose="02020603050405020304"/>
              <a:ea typeface="Calibri" panose="020F0502020204030204"/>
              <a:cs typeface="Times New Roman" panose="02020603050405020304"/>
            </a:endParaRPr>
          </a:p>
          <a:p>
            <a:pPr marL="457200" indent="-457200" algn="just">
              <a:lnSpc>
                <a:spcPct val="115000"/>
              </a:lnSpc>
              <a:spcAft>
                <a:spcPts val="0"/>
              </a:spcAft>
              <a:buFont typeface="Wingdings" panose="05000000000000000000" pitchFamily="2" charset="2"/>
              <a:buChar char="q"/>
            </a:pPr>
            <a:r>
              <a:rPr lang="tr-TR" sz="2600" dirty="0" smtClean="0">
                <a:effectLst/>
                <a:latin typeface="Times New Roman" panose="02020603050405020304"/>
                <a:ea typeface="Calibri" panose="020F0502020204030204"/>
                <a:cs typeface="Times New Roman" panose="02020603050405020304"/>
              </a:rPr>
              <a:t>Üye ülkelerdeki temsilcilikler</a:t>
            </a:r>
            <a:endParaRPr lang="tr-TR" sz="2600" dirty="0" smtClean="0">
              <a:effectLst/>
              <a:latin typeface="Times New Roman" panose="02020603050405020304"/>
              <a:ea typeface="Calibri" panose="020F0502020204030204"/>
              <a:cs typeface="Times New Roman" panose="02020603050405020304"/>
            </a:endParaRPr>
          </a:p>
          <a:p>
            <a:pPr marL="457200" indent="-457200" algn="just">
              <a:lnSpc>
                <a:spcPct val="115000"/>
              </a:lnSpc>
              <a:spcAft>
                <a:spcPts val="0"/>
              </a:spcAft>
              <a:buFont typeface="Wingdings" panose="05000000000000000000" pitchFamily="2" charset="2"/>
              <a:buChar char="q"/>
            </a:pPr>
            <a:r>
              <a:rPr lang="tr-TR" sz="2600" dirty="0" smtClean="0">
                <a:effectLst/>
                <a:latin typeface="Times New Roman" panose="02020603050405020304"/>
                <a:ea typeface="Calibri" panose="020F0502020204030204"/>
                <a:cs typeface="Times New Roman" panose="02020603050405020304"/>
              </a:rPr>
              <a:t>İrtibat ofislerinden </a:t>
            </a:r>
            <a:endParaRPr lang="tr-TR" sz="2600" dirty="0" smtClean="0">
              <a:effectLst/>
              <a:latin typeface="Times New Roman" panose="02020603050405020304"/>
              <a:ea typeface="Calibri" panose="020F0502020204030204"/>
              <a:cs typeface="Times New Roman" panose="02020603050405020304"/>
            </a:endParaRPr>
          </a:p>
          <a:p>
            <a:pPr algn="just">
              <a:lnSpc>
                <a:spcPct val="115000"/>
              </a:lnSpc>
              <a:spcAft>
                <a:spcPts val="0"/>
              </a:spcAft>
            </a:pPr>
            <a:r>
              <a:rPr lang="tr-TR" sz="2600" dirty="0">
                <a:latin typeface="Times New Roman" panose="02020603050405020304"/>
                <a:ea typeface="Calibri" panose="020F0502020204030204"/>
                <a:cs typeface="Times New Roman" panose="02020603050405020304"/>
              </a:rPr>
              <a:t> </a:t>
            </a:r>
            <a:r>
              <a:rPr lang="tr-TR" sz="2600" dirty="0" smtClean="0">
                <a:latin typeface="Times New Roman" panose="02020603050405020304"/>
                <a:ea typeface="Calibri" panose="020F0502020204030204"/>
                <a:cs typeface="Times New Roman" panose="02020603050405020304"/>
              </a:rPr>
              <a:t>                                        </a:t>
            </a:r>
            <a:r>
              <a:rPr lang="tr-TR" sz="2600" dirty="0" smtClean="0">
                <a:effectLst/>
                <a:latin typeface="Times New Roman" panose="02020603050405020304"/>
                <a:ea typeface="Calibri" panose="020F0502020204030204"/>
                <a:cs typeface="Times New Roman" panose="02020603050405020304"/>
              </a:rPr>
              <a:t>oluşmaktadır.</a:t>
            </a:r>
            <a:endParaRPr lang="tr-TR" sz="2600" dirty="0">
              <a:effectLst/>
              <a:latin typeface="Calibri" panose="020F0502020204030204"/>
              <a:ea typeface="Calibri" panose="020F0502020204030204"/>
              <a:cs typeface="Times New Roman" panose="02020603050405020304"/>
            </a:endParaRPr>
          </a:p>
        </p:txBody>
      </p:sp>
      <p:pic>
        <p:nvPicPr>
          <p:cNvPr id="3" name="Picture 2"/>
          <p:cNvPicPr>
            <a:picLocks noChangeAspect="1" noChangeArrowheads="1"/>
          </p:cNvPicPr>
          <p:nvPr/>
        </p:nvPicPr>
        <p:blipFill>
          <a:blip r:embed="rId1" cstate="print">
            <a:extLst>
              <a:ext uri="{28A0092B-C50C-407E-A947-70E740481C1C}">
                <a14:useLocalDpi xmlns:a14="http://schemas.microsoft.com/office/drawing/2010/main" val="0"/>
              </a:ext>
            </a:extLst>
          </a:blip>
          <a:srcRect/>
          <a:stretch>
            <a:fillRect/>
          </a:stretch>
        </p:blipFill>
        <p:spPr bwMode="auto">
          <a:xfrm>
            <a:off x="7159095" y="116633"/>
            <a:ext cx="1873954" cy="14401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Metin kutusu 3"/>
          <p:cNvSpPr txBox="1"/>
          <p:nvPr/>
        </p:nvSpPr>
        <p:spPr>
          <a:xfrm>
            <a:off x="625895" y="836713"/>
            <a:ext cx="2598788" cy="622799"/>
          </a:xfrm>
          <a:prstGeom prst="rect">
            <a:avLst/>
          </a:prstGeom>
          <a:noFill/>
        </p:spPr>
        <p:txBody>
          <a:bodyPr wrap="none" rtlCol="0">
            <a:spAutoFit/>
          </a:bodyPr>
          <a:lstStyle/>
          <a:p>
            <a:pPr algn="just">
              <a:lnSpc>
                <a:spcPct val="115000"/>
              </a:lnSpc>
              <a:spcAft>
                <a:spcPts val="0"/>
              </a:spcAft>
            </a:pPr>
            <a:r>
              <a:rPr lang="tr-TR" sz="3200" b="1" dirty="0" smtClean="0">
                <a:effectLst/>
                <a:latin typeface="Candara" panose="020E0502030303020204" pitchFamily="34" charset="0"/>
                <a:ea typeface="Calibri" panose="020F0502020204030204"/>
                <a:cs typeface="Times New Roman" panose="02020603050405020304"/>
              </a:rPr>
              <a:t>3- </a:t>
            </a:r>
            <a:r>
              <a:rPr lang="tr-TR" sz="3200" b="1" dirty="0" err="1" smtClean="0">
                <a:effectLst/>
                <a:latin typeface="Candara" panose="020E0502030303020204" pitchFamily="34" charset="0"/>
                <a:ea typeface="Calibri" panose="020F0502020204030204"/>
                <a:cs typeface="Times New Roman" panose="02020603050405020304"/>
              </a:rPr>
              <a:t>Sekreterya</a:t>
            </a:r>
            <a:r>
              <a:rPr lang="tr-TR" sz="3200" dirty="0" smtClean="0">
                <a:effectLst/>
                <a:latin typeface="Times New Roman" panose="02020603050405020304"/>
                <a:ea typeface="Calibri" panose="020F0502020204030204"/>
                <a:cs typeface="Times New Roman" panose="02020603050405020304"/>
              </a:rPr>
              <a:t> </a:t>
            </a:r>
            <a:endParaRPr lang="tr-TR" sz="3200" dirty="0" smtClean="0">
              <a:effectLst/>
              <a:latin typeface="Times New Roman" panose="02020603050405020304"/>
              <a:ea typeface="Calibri" panose="020F0502020204030204"/>
              <a:cs typeface="Times New Roman" panose="02020603050405020304"/>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395536" y="1124744"/>
            <a:ext cx="8064896" cy="5509200"/>
          </a:xfrm>
          <a:prstGeom prst="rect">
            <a:avLst/>
          </a:prstGeom>
        </p:spPr>
        <p:txBody>
          <a:bodyPr wrap="square">
            <a:spAutoFit/>
          </a:bodyPr>
          <a:lstStyle/>
          <a:p>
            <a:endParaRPr lang="tr-TR" sz="2600" dirty="0" smtClean="0"/>
          </a:p>
          <a:p>
            <a:r>
              <a:rPr lang="tr-TR" sz="2600" dirty="0" smtClean="0"/>
              <a:t>Sıtma, kanser, ilaç alışkanlığı gibi özel konularda Genel </a:t>
            </a:r>
            <a:r>
              <a:rPr lang="tr-TR" sz="2600" dirty="0" err="1" smtClean="0"/>
              <a:t>Direktör'e</a:t>
            </a:r>
            <a:r>
              <a:rPr lang="tr-TR" sz="2600" dirty="0" smtClean="0"/>
              <a:t> danışmanlık yapmak üzere </a:t>
            </a:r>
            <a:r>
              <a:rPr lang="tr-TR" sz="2600" b="1" dirty="0" smtClean="0"/>
              <a:t>Uzman Komiteleri </a:t>
            </a:r>
            <a:r>
              <a:rPr lang="tr-TR" sz="2600" dirty="0" smtClean="0"/>
              <a:t>kurulur ve</a:t>
            </a:r>
            <a:r>
              <a:rPr lang="tr-TR" sz="2600" b="1" dirty="0" smtClean="0"/>
              <a:t> </a:t>
            </a:r>
            <a:r>
              <a:rPr lang="tr-TR" sz="2600" dirty="0" smtClean="0"/>
              <a:t>DSÖ programlarına yardımcı olmak üzere </a:t>
            </a:r>
            <a:r>
              <a:rPr lang="tr-TR" sz="2600" b="1" dirty="0" smtClean="0"/>
              <a:t>Çalışma Grupları </a:t>
            </a:r>
            <a:r>
              <a:rPr lang="tr-TR" sz="2600" dirty="0" smtClean="0"/>
              <a:t>oluşturulur.</a:t>
            </a:r>
            <a:endParaRPr lang="tr-TR" sz="2600" dirty="0" smtClean="0"/>
          </a:p>
          <a:p>
            <a:r>
              <a:rPr lang="tr-TR" sz="2800" dirty="0"/>
              <a:t> </a:t>
            </a:r>
            <a:endParaRPr lang="tr-TR" sz="2800" dirty="0"/>
          </a:p>
          <a:p>
            <a:r>
              <a:rPr lang="tr-TR" sz="2800" dirty="0"/>
              <a:t>Genel </a:t>
            </a:r>
            <a:r>
              <a:rPr lang="tr-TR" sz="2800" dirty="0" err="1"/>
              <a:t>Direktör'e</a:t>
            </a:r>
            <a:r>
              <a:rPr lang="tr-TR" sz="2800" dirty="0"/>
              <a:t> destek için 8 araştırmacıdan oluşan "Bilimsel Gruplar" vardır. </a:t>
            </a:r>
            <a:endParaRPr lang="tr-TR" sz="2800" dirty="0" smtClean="0"/>
          </a:p>
          <a:p>
            <a:r>
              <a:rPr lang="tr-TR" sz="2800" dirty="0" smtClean="0"/>
              <a:t>Bu </a:t>
            </a:r>
            <a:r>
              <a:rPr lang="tr-TR" sz="2800" dirty="0"/>
              <a:t>grup ve komitelerin toplantılarından </a:t>
            </a:r>
            <a:r>
              <a:rPr lang="tr-TR" sz="2800" dirty="0" smtClean="0"/>
              <a:t>sonra </a:t>
            </a:r>
            <a:r>
              <a:rPr lang="tr-TR" sz="2800" dirty="0"/>
              <a:t>hazırlanan ve Yönetim Kurulu'na sunulan raporlar "Technical Report Series" adı altında DSÖ </a:t>
            </a:r>
            <a:r>
              <a:rPr lang="tr-TR" sz="2800" dirty="0" smtClean="0"/>
              <a:t>yayımı </a:t>
            </a:r>
            <a:r>
              <a:rPr lang="tr-TR" sz="2800" dirty="0"/>
              <a:t>olarak hizmete sunulur.</a:t>
            </a:r>
            <a:endParaRPr lang="tr-TR" sz="2800" dirty="0"/>
          </a:p>
          <a:p>
            <a:endParaRPr lang="tr-TR" sz="2600" dirty="0" smtClean="0"/>
          </a:p>
        </p:txBody>
      </p:sp>
      <p:sp>
        <p:nvSpPr>
          <p:cNvPr id="4" name="Metin kutusu 3"/>
          <p:cNvSpPr txBox="1"/>
          <p:nvPr/>
        </p:nvSpPr>
        <p:spPr>
          <a:xfrm>
            <a:off x="192884" y="478413"/>
            <a:ext cx="5739072" cy="646331"/>
          </a:xfrm>
          <a:prstGeom prst="rect">
            <a:avLst/>
          </a:prstGeom>
          <a:noFill/>
        </p:spPr>
        <p:txBody>
          <a:bodyPr wrap="none" rtlCol="0">
            <a:spAutoFit/>
          </a:bodyPr>
          <a:lstStyle/>
          <a:p>
            <a:r>
              <a:rPr lang="tr-TR" sz="3600" b="1" dirty="0" smtClean="0"/>
              <a:t>Dünya Sağlık Örgütü (DSÖ)  </a:t>
            </a:r>
            <a:endParaRPr lang="tr-TR" sz="3600" b="1" dirty="0"/>
          </a:p>
        </p:txBody>
      </p:sp>
      <p:pic>
        <p:nvPicPr>
          <p:cNvPr id="5" name="Picture 2"/>
          <p:cNvPicPr>
            <a:picLocks noChangeAspect="1" noChangeArrowheads="1"/>
          </p:cNvPicPr>
          <p:nvPr/>
        </p:nvPicPr>
        <p:blipFill>
          <a:blip r:embed="rId1" cstate="print">
            <a:extLst>
              <a:ext uri="{28A0092B-C50C-407E-A947-70E740481C1C}">
                <a14:useLocalDpi xmlns:a14="http://schemas.microsoft.com/office/drawing/2010/main" val="0"/>
              </a:ext>
            </a:extLst>
          </a:blip>
          <a:srcRect/>
          <a:stretch>
            <a:fillRect/>
          </a:stretch>
        </p:blipFill>
        <p:spPr bwMode="auto">
          <a:xfrm>
            <a:off x="7159095" y="116633"/>
            <a:ext cx="1873954" cy="14401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noChangeArrowheads="1"/>
          </p:cNvPicPr>
          <p:nvPr/>
        </p:nvPicPr>
        <p:blipFill>
          <a:blip r:embed="rId1" cstate="print">
            <a:extLst>
              <a:ext uri="{28A0092B-C50C-407E-A947-70E740481C1C}">
                <a14:useLocalDpi xmlns:a14="http://schemas.microsoft.com/office/drawing/2010/main" val="0"/>
              </a:ext>
            </a:extLst>
          </a:blip>
          <a:srcRect/>
          <a:stretch>
            <a:fillRect/>
          </a:stretch>
        </p:blipFill>
        <p:spPr bwMode="auto">
          <a:xfrm>
            <a:off x="7159095" y="116633"/>
            <a:ext cx="1873954" cy="14401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Metin kutusu 2"/>
          <p:cNvSpPr txBox="1"/>
          <p:nvPr/>
        </p:nvSpPr>
        <p:spPr>
          <a:xfrm>
            <a:off x="204650" y="513546"/>
            <a:ext cx="5739072" cy="646331"/>
          </a:xfrm>
          <a:prstGeom prst="rect">
            <a:avLst/>
          </a:prstGeom>
          <a:noFill/>
        </p:spPr>
        <p:txBody>
          <a:bodyPr wrap="none" rtlCol="0">
            <a:spAutoFit/>
          </a:bodyPr>
          <a:lstStyle/>
          <a:p>
            <a:r>
              <a:rPr lang="tr-TR" sz="3600" b="1" dirty="0" smtClean="0"/>
              <a:t>Dünya Sağlık Örgütü (DSÖ)  </a:t>
            </a:r>
            <a:endParaRPr lang="tr-TR" sz="3600" b="1" dirty="0"/>
          </a:p>
        </p:txBody>
      </p:sp>
      <p:sp>
        <p:nvSpPr>
          <p:cNvPr id="5" name="Dikdörtgen 4"/>
          <p:cNvSpPr/>
          <p:nvPr/>
        </p:nvSpPr>
        <p:spPr>
          <a:xfrm>
            <a:off x="232303" y="1572817"/>
            <a:ext cx="8280920" cy="5447645"/>
          </a:xfrm>
          <a:prstGeom prst="rect">
            <a:avLst/>
          </a:prstGeom>
        </p:spPr>
        <p:txBody>
          <a:bodyPr wrap="square">
            <a:spAutoFit/>
          </a:bodyPr>
          <a:lstStyle/>
          <a:p>
            <a:pPr marL="342900" indent="-342900">
              <a:buFont typeface="Wingdings" panose="05000000000000000000" pitchFamily="2" charset="2"/>
              <a:buChar char="q"/>
            </a:pPr>
            <a:r>
              <a:rPr lang="tr-TR" sz="2400" dirty="0"/>
              <a:t>İhtisas Kuruluşlarından biri olan DSÖ, BM sistemi içinde yönetsel ve mali açılardan özerk bir kuruluştur</a:t>
            </a:r>
            <a:r>
              <a:rPr lang="tr-TR" sz="2400" dirty="0" smtClean="0"/>
              <a:t>.</a:t>
            </a:r>
            <a:endParaRPr lang="tr-TR" sz="2400" dirty="0" smtClean="0"/>
          </a:p>
          <a:p>
            <a:r>
              <a:rPr lang="tr-TR" sz="2400" dirty="0" smtClean="0"/>
              <a:t> </a:t>
            </a:r>
            <a:endParaRPr lang="tr-TR" sz="2400" dirty="0" smtClean="0"/>
          </a:p>
          <a:p>
            <a:pPr marL="342900" indent="-342900">
              <a:buFont typeface="Wingdings" panose="05000000000000000000" pitchFamily="2" charset="2"/>
              <a:buChar char="q"/>
            </a:pPr>
            <a:r>
              <a:rPr lang="tr-TR" sz="2400" dirty="0" smtClean="0"/>
              <a:t>BM </a:t>
            </a:r>
            <a:r>
              <a:rPr lang="tr-TR" sz="2400" dirty="0"/>
              <a:t>ve diğer </a:t>
            </a:r>
            <a:r>
              <a:rPr lang="tr-TR" sz="2400" dirty="0" smtClean="0"/>
              <a:t>kuruluşlarla </a:t>
            </a:r>
            <a:r>
              <a:rPr lang="tr-TR" sz="2400" dirty="0"/>
              <a:t>olan ilişkileri anayasası ve imzaladığı sözleşmelerle belirlenmiştir. </a:t>
            </a:r>
            <a:endParaRPr lang="tr-TR" sz="800" dirty="0" smtClean="0"/>
          </a:p>
          <a:p>
            <a:endParaRPr lang="tr-TR" sz="2400" dirty="0" smtClean="0"/>
          </a:p>
          <a:p>
            <a:r>
              <a:rPr lang="tr-TR" sz="2400" b="1" dirty="0" smtClean="0"/>
              <a:t>Bu </a:t>
            </a:r>
            <a:r>
              <a:rPr lang="tr-TR" sz="2400" b="1" dirty="0"/>
              <a:t>sözleşmelere göre, </a:t>
            </a:r>
            <a:endParaRPr lang="tr-TR" sz="800" b="1" dirty="0" smtClean="0"/>
          </a:p>
          <a:p>
            <a:endParaRPr lang="tr-TR" sz="2400" dirty="0" smtClean="0"/>
          </a:p>
          <a:p>
            <a:r>
              <a:rPr lang="tr-TR" sz="2400" dirty="0" smtClean="0"/>
              <a:t>DSÖ </a:t>
            </a:r>
            <a:r>
              <a:rPr lang="tr-TR" sz="2400" dirty="0"/>
              <a:t>ile BM ve 15 İhtisas Kuruluşu </a:t>
            </a:r>
            <a:endParaRPr lang="tr-TR" sz="2400" dirty="0" smtClean="0"/>
          </a:p>
          <a:p>
            <a:r>
              <a:rPr lang="tr-TR" dirty="0" smtClean="0"/>
              <a:t>(</a:t>
            </a:r>
            <a:r>
              <a:rPr lang="tr-TR" dirty="0"/>
              <a:t>ILO, FAO, UNESCO, IMF, Dünya Bankası, Uluslararası </a:t>
            </a:r>
            <a:r>
              <a:rPr lang="tr-TR" dirty="0" err="1"/>
              <a:t>Telekominikasyon</a:t>
            </a:r>
            <a:r>
              <a:rPr lang="tr-TR" dirty="0"/>
              <a:t> Birliği, Uluslararası Sivil Havacılık Örgütü, Evrensel Posta Birliği, uluslararası Meteoroloji Örgütü </a:t>
            </a:r>
            <a:r>
              <a:rPr lang="tr-TR" dirty="0" err="1"/>
              <a:t>v.b</a:t>
            </a:r>
            <a:r>
              <a:rPr lang="tr-TR" dirty="0"/>
              <a:t>.) </a:t>
            </a:r>
            <a:r>
              <a:rPr lang="tr-TR" sz="2400" dirty="0"/>
              <a:t>işbirliği yapar, bilgi ve veri alışverişinde bulunur ve teknik olarak birbirlerine yardımcı olurlar. </a:t>
            </a:r>
            <a:endParaRPr lang="tr-TR" sz="2400" dirty="0" smtClean="0"/>
          </a:p>
          <a:p>
            <a:endParaRPr lang="tr-TR" sz="2400"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179512" y="1997839"/>
            <a:ext cx="8424936" cy="4401205"/>
          </a:xfrm>
          <a:prstGeom prst="rect">
            <a:avLst/>
          </a:prstGeom>
        </p:spPr>
        <p:txBody>
          <a:bodyPr wrap="square">
            <a:spAutoFit/>
          </a:bodyPr>
          <a:lstStyle/>
          <a:p>
            <a:pPr marL="457200" indent="-457200">
              <a:buFont typeface="Wingdings" panose="05000000000000000000" pitchFamily="2" charset="2"/>
              <a:buChar char="q"/>
            </a:pPr>
            <a:r>
              <a:rPr lang="tr-TR" sz="2800" dirty="0" err="1" smtClean="0"/>
              <a:t>BM'in</a:t>
            </a:r>
            <a:r>
              <a:rPr lang="tr-TR" sz="2800" dirty="0" smtClean="0"/>
              <a:t> istemi ile özel gruplara (Filistinli göçmenler gibi) sağlık hizmeti götürmek ve BM Genel Kurulu, Ekonomik ve Sosyal Konsey veya Güvenlik Konseyi'nin sağlıkla ilgili önerilerini göz önünde bulundurmak zorundadır.</a:t>
            </a:r>
            <a:endParaRPr lang="tr-TR" sz="2800" dirty="0" smtClean="0"/>
          </a:p>
          <a:p>
            <a:endParaRPr lang="tr-TR" sz="2800" dirty="0"/>
          </a:p>
          <a:p>
            <a:pPr marL="457200" indent="-457200">
              <a:buFont typeface="Wingdings" panose="05000000000000000000" pitchFamily="2" charset="2"/>
              <a:buChar char="q"/>
            </a:pPr>
            <a:r>
              <a:rPr lang="tr-TR" sz="2800" dirty="0" smtClean="0"/>
              <a:t>Her iki kuruluş birbirlerinin Genel Kurullarına katılır ve personel değiş tokuşu yapabilirler. İlişkilerin eşgüdümü ve yürütülmesi için her iki örgütte de irtibat büroları kurulmuştur.</a:t>
            </a:r>
            <a:endParaRPr lang="tr-TR" sz="2800" dirty="0"/>
          </a:p>
        </p:txBody>
      </p:sp>
      <p:sp>
        <p:nvSpPr>
          <p:cNvPr id="3" name="Metin kutusu 2"/>
          <p:cNvSpPr txBox="1"/>
          <p:nvPr/>
        </p:nvSpPr>
        <p:spPr>
          <a:xfrm>
            <a:off x="204650" y="513546"/>
            <a:ext cx="5739072" cy="646331"/>
          </a:xfrm>
          <a:prstGeom prst="rect">
            <a:avLst/>
          </a:prstGeom>
          <a:noFill/>
        </p:spPr>
        <p:txBody>
          <a:bodyPr wrap="none" rtlCol="0">
            <a:spAutoFit/>
          </a:bodyPr>
          <a:lstStyle/>
          <a:p>
            <a:r>
              <a:rPr lang="tr-TR" sz="3600" b="1" dirty="0" smtClean="0"/>
              <a:t>Dünya Sağlık Örgütü (DSÖ)  </a:t>
            </a:r>
            <a:endParaRPr lang="tr-TR" sz="3600" b="1" dirty="0"/>
          </a:p>
        </p:txBody>
      </p:sp>
      <p:pic>
        <p:nvPicPr>
          <p:cNvPr id="4" name="Picture 2"/>
          <p:cNvPicPr>
            <a:picLocks noChangeAspect="1" noChangeArrowheads="1"/>
          </p:cNvPicPr>
          <p:nvPr/>
        </p:nvPicPr>
        <p:blipFill>
          <a:blip r:embed="rId1" cstate="print">
            <a:extLst>
              <a:ext uri="{28A0092B-C50C-407E-A947-70E740481C1C}">
                <a14:useLocalDpi xmlns:a14="http://schemas.microsoft.com/office/drawing/2010/main" val="0"/>
              </a:ext>
            </a:extLst>
          </a:blip>
          <a:srcRect/>
          <a:stretch>
            <a:fillRect/>
          </a:stretch>
        </p:blipFill>
        <p:spPr bwMode="auto">
          <a:xfrm>
            <a:off x="7159095" y="116633"/>
            <a:ext cx="1873954" cy="14401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323528" y="1529071"/>
            <a:ext cx="8136904" cy="5632311"/>
          </a:xfrm>
          <a:prstGeom prst="rect">
            <a:avLst/>
          </a:prstGeom>
        </p:spPr>
        <p:txBody>
          <a:bodyPr wrap="square">
            <a:spAutoFit/>
          </a:bodyPr>
          <a:lstStyle/>
          <a:p>
            <a:pPr marL="457200" indent="-457200">
              <a:buFont typeface="Wingdings" panose="05000000000000000000" pitchFamily="2" charset="2"/>
              <a:buChar char="ü"/>
            </a:pPr>
            <a:r>
              <a:rPr lang="tr-TR" sz="2400" dirty="0" smtClean="0"/>
              <a:t>BM </a:t>
            </a:r>
            <a:r>
              <a:rPr lang="tr-TR" sz="2400" dirty="0"/>
              <a:t>ve diğer ihtisas kuruluşlarında çalışan kişilerin belli ayrıcalıkları ve dokunulmazlıkları, üye ülkelerce kabul</a:t>
            </a:r>
            <a:r>
              <a:rPr lang="tr-TR" sz="2400" b="1" dirty="0"/>
              <a:t> </a:t>
            </a:r>
            <a:r>
              <a:rPr lang="tr-TR" sz="2400" dirty="0"/>
              <a:t>edilmiş ve sözleşmelerle de belirlenmiştir</a:t>
            </a:r>
            <a:r>
              <a:rPr lang="tr-TR" sz="2400" dirty="0" smtClean="0"/>
              <a:t>.</a:t>
            </a:r>
            <a:endParaRPr lang="tr-TR" sz="900" dirty="0" smtClean="0"/>
          </a:p>
          <a:p>
            <a:r>
              <a:rPr lang="tr-TR" sz="2400" dirty="0" smtClean="0"/>
              <a:t> </a:t>
            </a:r>
            <a:endParaRPr lang="tr-TR" sz="2400" dirty="0" smtClean="0"/>
          </a:p>
          <a:p>
            <a:pPr marL="457200" indent="-457200">
              <a:buFont typeface="Wingdings" panose="05000000000000000000" pitchFamily="2" charset="2"/>
              <a:buChar char="ü"/>
            </a:pPr>
            <a:r>
              <a:rPr lang="tr-TR" sz="2400" dirty="0" smtClean="0"/>
              <a:t>Bu </a:t>
            </a:r>
            <a:r>
              <a:rPr lang="tr-TR" sz="2400" dirty="0"/>
              <a:t>örgütlerin </a:t>
            </a:r>
            <a:r>
              <a:rPr lang="tr-TR" sz="2400" dirty="0" smtClean="0"/>
              <a:t>malları </a:t>
            </a:r>
            <a:r>
              <a:rPr lang="tr-TR" sz="2400" dirty="0"/>
              <a:t>vergi ve gümrükten muaf, dokümanları dokunulmaz, personeli ise ayrıcalıklıdır. Teknik personelin dokunulmazlığı vardır. Bir ülkeye görevli olarak gittiklerinde, uluslararası pasaport kullanırlar, kendilerinin ve ailelerinin bagajları aranmaz, dövizle ilgili kısıtlamalar uygulanmaz ve herhangi bir sebeple tutuklanmazlar</a:t>
            </a:r>
            <a:r>
              <a:rPr lang="tr-TR" sz="2400" dirty="0" smtClean="0"/>
              <a:t>.</a:t>
            </a:r>
            <a:endParaRPr lang="tr-TR" sz="900" dirty="0" smtClean="0"/>
          </a:p>
          <a:p>
            <a:r>
              <a:rPr lang="tr-TR" sz="2400" dirty="0" smtClean="0"/>
              <a:t> </a:t>
            </a:r>
            <a:endParaRPr lang="tr-TR" sz="2400" dirty="0" smtClean="0"/>
          </a:p>
          <a:p>
            <a:pPr marL="457200" indent="-457200">
              <a:buFont typeface="Wingdings" panose="05000000000000000000" pitchFamily="2" charset="2"/>
              <a:buChar char="ü"/>
            </a:pPr>
            <a:r>
              <a:rPr lang="tr-TR" sz="2400" dirty="0" smtClean="0"/>
              <a:t>Yazılı </a:t>
            </a:r>
            <a:r>
              <a:rPr lang="tr-TR" sz="2400" dirty="0"/>
              <a:t>ve sözlü iletişimde öncelikleri vardır ve sansür uygulanmaz.</a:t>
            </a:r>
            <a:endParaRPr lang="tr-TR" sz="2400" dirty="0"/>
          </a:p>
          <a:p>
            <a:r>
              <a:rPr lang="tr-TR" sz="2400" dirty="0"/>
              <a:t> </a:t>
            </a:r>
            <a:endParaRPr lang="tr-TR" sz="2400" dirty="0"/>
          </a:p>
        </p:txBody>
      </p:sp>
      <p:sp>
        <p:nvSpPr>
          <p:cNvPr id="3" name="Metin kutusu 2"/>
          <p:cNvSpPr txBox="1"/>
          <p:nvPr/>
        </p:nvSpPr>
        <p:spPr>
          <a:xfrm>
            <a:off x="204650" y="513546"/>
            <a:ext cx="5739072" cy="646331"/>
          </a:xfrm>
          <a:prstGeom prst="rect">
            <a:avLst/>
          </a:prstGeom>
          <a:noFill/>
        </p:spPr>
        <p:txBody>
          <a:bodyPr wrap="none" rtlCol="0">
            <a:spAutoFit/>
          </a:bodyPr>
          <a:lstStyle/>
          <a:p>
            <a:r>
              <a:rPr lang="tr-TR" sz="3600" b="1" dirty="0" smtClean="0"/>
              <a:t>Dünya Sağlık Örgütü (DSÖ)  </a:t>
            </a:r>
            <a:endParaRPr lang="tr-TR" sz="3600" b="1" dirty="0"/>
          </a:p>
        </p:txBody>
      </p:sp>
      <p:pic>
        <p:nvPicPr>
          <p:cNvPr id="4" name="Picture 2"/>
          <p:cNvPicPr>
            <a:picLocks noChangeAspect="1" noChangeArrowheads="1"/>
          </p:cNvPicPr>
          <p:nvPr/>
        </p:nvPicPr>
        <p:blipFill>
          <a:blip r:embed="rId1" cstate="print">
            <a:extLst>
              <a:ext uri="{28A0092B-C50C-407E-A947-70E740481C1C}">
                <a14:useLocalDpi xmlns:a14="http://schemas.microsoft.com/office/drawing/2010/main" val="0"/>
              </a:ext>
            </a:extLst>
          </a:blip>
          <a:srcRect/>
          <a:stretch>
            <a:fillRect/>
          </a:stretch>
        </p:blipFill>
        <p:spPr bwMode="auto">
          <a:xfrm>
            <a:off x="7159095" y="116633"/>
            <a:ext cx="1873954" cy="14401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192884" y="1340768"/>
            <a:ext cx="8280920" cy="5293757"/>
          </a:xfrm>
          <a:prstGeom prst="rect">
            <a:avLst/>
          </a:prstGeom>
        </p:spPr>
        <p:txBody>
          <a:bodyPr wrap="square">
            <a:spAutoFit/>
          </a:bodyPr>
          <a:lstStyle/>
          <a:p>
            <a:pPr marL="457200" indent="-457200">
              <a:buFont typeface="Wingdings" panose="05000000000000000000" pitchFamily="2" charset="2"/>
              <a:buChar char="ü"/>
            </a:pPr>
            <a:r>
              <a:rPr lang="tr-TR" sz="2600" b="1" u="sng" dirty="0" smtClean="0"/>
              <a:t>iki </a:t>
            </a:r>
            <a:r>
              <a:rPr lang="tr-TR" sz="2600" b="1" u="sng" dirty="0"/>
              <a:t>temel anayasal </a:t>
            </a:r>
            <a:r>
              <a:rPr lang="tr-TR" sz="2600" b="1" u="sng" dirty="0" smtClean="0"/>
              <a:t>işlev</a:t>
            </a:r>
            <a:endParaRPr lang="tr-TR" sz="2600" b="1" u="sng" dirty="0" smtClean="0"/>
          </a:p>
          <a:p>
            <a:pPr marL="457200" indent="-457200">
              <a:buFont typeface="Wingdings" panose="05000000000000000000" pitchFamily="2" charset="2"/>
              <a:buChar char="ü"/>
            </a:pPr>
            <a:endParaRPr lang="tr-TR" sz="2600" b="1" u="sng" dirty="0" smtClean="0"/>
          </a:p>
          <a:p>
            <a:r>
              <a:rPr lang="tr-TR" sz="2600" dirty="0" smtClean="0">
                <a:solidFill>
                  <a:srgbClr val="FF0000"/>
                </a:solidFill>
              </a:rPr>
              <a:t>Birincisi; </a:t>
            </a:r>
            <a:r>
              <a:rPr lang="tr-TR" sz="2600" dirty="0" smtClean="0"/>
              <a:t>uluslararası </a:t>
            </a:r>
            <a:r>
              <a:rPr lang="tr-TR" sz="2600" dirty="0"/>
              <a:t>sağlık çalışmalarını yönlendirmek ve eşgüdümünü sağlamaktır. </a:t>
            </a:r>
            <a:endParaRPr lang="tr-TR" sz="2600" dirty="0" smtClean="0"/>
          </a:p>
          <a:p>
            <a:r>
              <a:rPr lang="tr-TR" sz="2600" dirty="0" smtClean="0"/>
              <a:t>Bu </a:t>
            </a:r>
            <a:r>
              <a:rPr lang="tr-TR" sz="2600" dirty="0"/>
              <a:t>işlevin yerine getirilmesi için toplantılar düzenler, uzman komiteleri oluşturur, saha çalışmaları ve </a:t>
            </a:r>
            <a:r>
              <a:rPr lang="tr-TR" sz="2600" dirty="0" smtClean="0"/>
              <a:t>laboratuvar </a:t>
            </a:r>
            <a:r>
              <a:rPr lang="tr-TR" sz="2600" dirty="0"/>
              <a:t>araştırmaları yürütür, standartlar saptar, sağlık konusunda bilgi ve veri toplar, bunları dağıtır, danışmanlık hizmetleri yapar ve çeşitli yayınlar çıkarır. </a:t>
            </a:r>
            <a:endParaRPr lang="tr-TR" sz="2600" dirty="0" smtClean="0"/>
          </a:p>
          <a:p>
            <a:endParaRPr lang="tr-TR" sz="2600" dirty="0"/>
          </a:p>
          <a:p>
            <a:r>
              <a:rPr lang="tr-TR" sz="2600" dirty="0" smtClean="0">
                <a:solidFill>
                  <a:srgbClr val="FF0000"/>
                </a:solidFill>
              </a:rPr>
              <a:t>İkincisi; </a:t>
            </a:r>
            <a:r>
              <a:rPr lang="tr-TR" sz="2600" dirty="0"/>
              <a:t>üye devletlerle sağlık alanında teknik işbirliğini teşvik etmektir.</a:t>
            </a:r>
            <a:endParaRPr lang="tr-TR" sz="2600" dirty="0"/>
          </a:p>
        </p:txBody>
      </p:sp>
      <p:pic>
        <p:nvPicPr>
          <p:cNvPr id="3" name="Picture 2"/>
          <p:cNvPicPr>
            <a:picLocks noChangeAspect="1" noChangeArrowheads="1"/>
          </p:cNvPicPr>
          <p:nvPr/>
        </p:nvPicPr>
        <p:blipFill>
          <a:blip r:embed="rId1" cstate="print">
            <a:extLst>
              <a:ext uri="{28A0092B-C50C-407E-A947-70E740481C1C}">
                <a14:useLocalDpi xmlns:a14="http://schemas.microsoft.com/office/drawing/2010/main" val="0"/>
              </a:ext>
            </a:extLst>
          </a:blip>
          <a:srcRect/>
          <a:stretch>
            <a:fillRect/>
          </a:stretch>
        </p:blipFill>
        <p:spPr bwMode="auto">
          <a:xfrm>
            <a:off x="7159095" y="116633"/>
            <a:ext cx="1873954" cy="14401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Metin kutusu 3"/>
          <p:cNvSpPr txBox="1"/>
          <p:nvPr/>
        </p:nvSpPr>
        <p:spPr>
          <a:xfrm>
            <a:off x="192884" y="478413"/>
            <a:ext cx="5739072" cy="646331"/>
          </a:xfrm>
          <a:prstGeom prst="rect">
            <a:avLst/>
          </a:prstGeom>
          <a:noFill/>
        </p:spPr>
        <p:txBody>
          <a:bodyPr wrap="none" rtlCol="0">
            <a:spAutoFit/>
          </a:bodyPr>
          <a:lstStyle/>
          <a:p>
            <a:r>
              <a:rPr lang="tr-TR" sz="3600" b="1" dirty="0" smtClean="0"/>
              <a:t>Dünya Sağlık Örgütü (DSÖ)  </a:t>
            </a:r>
            <a:endParaRPr lang="tr-TR" sz="3600" b="1"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2" descr="data:image/jpeg;base64,/9j/4AAQSkZJRgABAQAAAQABAAD/2wCEAAkGBxMHEhQQERQUFhMXFRoaERcXGCAeFBoXGCAYIRwaFxgYHSggGBolGyAXJDIiJykrLi4uHR8zODMsNyg5MCsBCgoKDg0OGxAQGy8mICQwNDQyNTI0Li8tNDA0NzQyNCw0MjIsLywvLzQsLDg0LCwsLDI0LCwsLC8sLCwsLDQsLP/AABEIALYBFQMBEQACEQEDEQH/xAAbAAEAAwEBAQEAAAAAAAAAAAAABAUGAwcCAf/EAEIQAAEDAgQEAwQGBwcFAQAAAAEAAgMEEQUSITEGE0FRImFxBxQygRUjM0JSkSRyc6GisbJDYmOSs8HCJTWCg8Mm/8QAGgEBAAMBAQEAAAAAAAAAAAAAAAMEBQIBBv/EADYRAAIBAgMDCwMEAwEBAQAAAAABAgMRBCExEhNBIlFhcYGRobHB0fAFMuEUNELxIyRSM4Ji/9oADAMBAAIRAxEAPwDNr60+NCAIAgCAIAgCAIAgCAIAgCAIAgCAIAgCAIAgCAIAgCAIAgCAIAgCAIAgCAIAgCAIAgCAIAgCAIAgCAIAgCAIAgCAIAgCAIAgCAIAgCAIAgCAIAgCAIAgCAIAgCAIAgCAIAgCAIAgCAIAgCAIAgCAIAgCAIAgCAIAgCAIAgCAIAgCAIAgCAIAgCAIAgCAIAgCAIAgCAIAgCAIAgCAIAgCAIAgCAIAgCAIAgCAIAgCAIAgCAIAgCAIAgCAIAgCAIAgCAIAgCAIAgCAIAgCAIAgCAIAgCAIAgCAIAgCAIAgCAIAgCAIAgCAIAgCAIAgCAIAgCAIAgCAIAgCAIAgCAIAgCAIAgCAIAgCAIAgCAIAgJNHQS15IijfIWi7sjS6w87LidSMPudjuFOc/tVyMuzgIAgCAIAgCAIAgCAIAgCAIAgCAIAgCAIAgCAIAgCAIAgCAIAgCAlUFBLiLskTC42ubbAd3E6NHmSAuJ1IwV5M7p0p1HaKuR3tyEjQ2O42+R7LpZnDVnYnwYNLI0PfliYfhfK7IHDu0HxPHm0FRSrRTss30Z/O0njh5tXeS6cjf+yrJSmpY2RsnhjcXNa4AWzgjxtBPTosz6jtS2W1bU1fpmzHaSd9DDzYZ739a2aIGS7wx+aM3dqQHSNDHWJtcOWiquzyWnlzZ+WfgZs6O1ylJZ555eeXiV9ZRSULskrHMO4uNx3B2cPMaKWE4zV4sgnTlB2krH3SYdLWte+JpeGC7w3VwH4su5b5gadbLyVSMWlJ2uewpTmm4q9iIpCMIAgCAIAgCAIAgCAIAgCAIAgCAIAgCAIAgCAIAgCAIAgLfBMFdiTJZfux5WtH4pZXBsbfS5ufIed1BWrKDUefyWpZoYd1E5cF5vQ1eOSswmgNLRDMwkNqajZsjzuyM/2h3va4DQRuVRop1K23U7FzdL5vcv12qVDd0u18/Quf2KFuHnCI87GNlqQ8MkHxCncbZQY/vSE6XN2tILdXbWnUVSVm7R8+3m/vQqqk6UbxV5d9uzn8nlqWfDvB78alfJVvcQHBsmVwc/Pa5a95uG5W2vva4G97Q18XGlFKmv6JqGClVk5VX/Zp+HX0cU08VE2zI4CHv3D3A7hxN3W1127aKnX3rjGVV6vuL2H3KlKNJZJd5U4I2g4vZ7q6DkVDIxlc0AE5QBe4Azd7OHXTynq7/DvbUrxbK9JUMSthxtJIrqnAJ8IgZYe8xOldHLCQfDICW3itqwkg2eCL3bcdFLGvCpN/xdrp9HTz9RFLDzpQX8lezXtzdZCoKeTAKyKWlc2RheWN8QsXfegkcPCH9AfhPhcNNpJyjWpOM1Z/M10f0RQhKjWUqbuvmT6fDiW+PYDBjM4fTgxvlzMljcMro6jK57c7OjXhrhcaX1BKgo150oWnmlx51p4FivhqdWd4ZN6rmeqv1mAewxktIsQbEHcEbgrTTvmjHaadmT+H8MGMVEdOX5M5IDrXsQCRpcb2tv1Udapu4Odr2JsPS3tRQva5MPDjhX/R+fXmZc+XpbNmy3/Dra6j/ULc72xJ+le/3NzpxhwweGXRtMnMD2kg5cti0i4tmPcLzC4lV03a1jrF4T9O1ne58cTcOfQDIHOkzOlYXFuW2SwbpfMb6m2w2XuHxG+crLQ8xOF3Ci273KFWSoEBreBuH4cbZVOmzXiY0sym2pD7377BUcZXnScVHj+DQwOHhVU9vh+TJBXjPNZHgELsJdXeLnB9hr4bcxrdvQqi68/1W64fg0VhofpN7x/Jk1eM40OM8MfRdJBWc3Nzsvgy2y5ml3xZjfa2wVWlidurKnbQuVsJu6Ual9RFwzzMPdiHN0a63Ly7+Nrfized9keJtX3Vu3xPFhf9ffX7O2xnlaKgQBAa32f8Pw486cTZvA1pblNtTmvf8gqONrzpKOzxNDAYeFba2+BSYJgc+N5+S0EMAMhJADQb2vfU3sdgVYq14UrbXErUcNOq3scC74CwCHHRUGbN9W1pZlNtTnvfvsFXxledLZ2eJZwOGhVUtvgZIK8Z4QBAEAQBAfcMZmc1jd3EBvqdAvG7K7PYxcmkj1Cnw+DDYZ6Z7XPDaxjWxN+0mc2KItb5Au8ROwF1jSqTnOM1lydebN/Eb0acKcJQa/lpz5L4yhxvE5eZJNKWD3ciKljj+yjmcNcv4jG0G5/EG9FZo047KjH+Wbb1a/PkVa1WV3OX8cklon+PMqqCrfgDWSs1qJhcA3NoSdiOrpHD1DQCNXXE84Ks3F/avP8AHn1FaE5UEpL7peX58ust66ufg9LyoMrmtdadmjmQPdqWvaftSXEjM4uYMuW1xdQQhGpU2p9nT7dSz46FmpUlSpbMO1c3v1vLhqWvBtFiDjLLMx7hJEWR85+UNuejbEtb5BqgxU8PlGL0fBfPMnwkcRnKa1WV388i1wfDm8L2fV1Tp5rZYIx4nDNYZY2klzidB0Av03UNWo6+VONlxfvwJ6VNUM6k7vgvbicKfGWUrZBPmfT1DnmZ7XEtie/QxMyi5YGgnODrqRext06Lk1sZOOnT0/g5VVRT29Ja9HR+THVeHNwWqfRl4dTzhuR/a9+XJcaXY+4JG4zd1fjUdWmqluVH412r0M6VJUarpN3jL4n2M0mB1zqtsDq0eOKYRtqB8ccjHD6mo/uuFgH7XIvrqqlaCi5Kno1e3OuddXMXaM3JRdXVO1+Z8z6+cz3GuFiLNVNFs1XURu8yHkg/1j5BWsJVb5D5kyljaKS3i/6a8Sgwar9xqIZfwSMcfQEX/ddWqsduDjzoqUJ7FSMuZnqZw0NxszEeEU3NJ6X+z/ksbef6mz029Td3S/WbXRf0KXGgeJqKgmI8Tqkxu8hI5w/4tU9L/BWqR6L9xXrf7FGnJ/8AVu9lxieExY/iMhn1hpYWBzdgXPzO1t0DdT8lBTqyo0Fs6ybJ6lGNbEPa0ikVOEw0XGjZoY6ZtPIwXhe3cg3ALgAOtrg330KnqOthnGTltJ6kFONDFqUYx2WtD44ewmkGGmpq4h9XI4yED6x2V1gy9xubBe16tX9RsU3quzrPKFGisNt1Fp39RM4Iqoq1+JSQR8uJ0ceRlgMtmPB0GmpBPzUeLjKKpqbu8/Q7wU4TlUlBWWXqVeA4fTYLh30hUwtnfI60bHbWuQBqCBsTex0U1apUq191CVkiKjTpUcPvpxu2WeKyQzYHI+nYY43PachN8jua3M0HqM17eRUNNTWMSm7texLVcJYJuCsnw7Ty9bJhnrdZgf09hlFHzWRZWRuu7Y+Aiw1HdYca+6xE3a+vmfQzob7Dwje2nkcMXwr6FwWaHmNks5pzN21lZpuV1Sq73FqVrf0R1qO6wbhe/wDaK51BBwrT05kpPep5hmkzahjdDYaEA6gedjr0Uu8niJytPZS0I91DD043htN6lbxpgkGC1MErWu92ls90dzcBpbna3W4u0jroSdlNhK06tOUW+UuJXxlCnSqRklyXwL7AW0uPv5DsMMUTmnlzWPTu/KLEjrmKrVt5SW0qt3zFyjuqz2XSsuc+PZpS+41NfDe/LOS/fK6QX/cvcfLbp05c/wCDn6fDYnUjzfk6+y6tikp5mNhDXxxt5z76y35pAOmlhcdd1z9QhJTTcsnp0aHf0+pFwklHTXp1Pr2e1kOIy1j4ohBGY4gWA3A+1ub2C8xsJwjBSd3d+gwNSFSU3FWWXqR8MpaDialqGQU3KdC3wPPxnR2VxcNTctNwbrupKvQqRc5XucU44fEU5RhGzR5otcxAgCAIAgLLh+jfXTtbH9oA57B3dG0uaPmQAoa81CF5aad5PhoOdTk6rPuPTKioa+QVVNZ09Wwe73+GFoa0SzO7WAYPMtAWRGLS2J6R16eZG3KSb24ay06Od/OY84q7yw0kQPikMkhJOpdJIY7nubRj81qxynOXNZdyv6mPNOUIR57vvdvQmmcCsqZxa1O15hHQcstih/ykxn5KOz3UY/8AWvbmyW/+ac/+dOzJGn4R4cZQcmeR4e984ZMPuxkNc4Mdfd/OEQPmAAqmJxDneKVkll09PdcuYXDKFpt3befR0d9i7xuWSWeeOQyhjaaaSJrSWxnIIcrszCC92Z0gIJsLN06mvSUVCLVr3SfPx/HuWKrk6jTvaza4Lh36vwy4kvBuEYMOjLWl5dIDzXk+J7Halrumo0uAD2so6uKnOWfDToJKWEhCNlx16TL4rhkWBPnphNmEsErxCbXbymXjs61x4RI3zB+auU6kqqjPZ0az69fQp1KcaLlBS1Ty6ll6mKmPPo4yTrFM5g/VkAcB8nNkP/kVoLKs1zryyM18qgnzO3eavB6x0E1RM5ofTSQwPrY7X8MzAXyAdcry6/k49lSqwTjGKykm0n1PQv0pOM5Sf2tJtdazfed+LaG1KKVj84ga+olkve/MeRHcjdzmuefkucNP/JttW2sl2LPuOsVT/wAW7T+3O/bl35nnK1jFPaausDsNNb/aOog2/Zzhb+sr5+MP9jd8Nr54H0sp/wCvveOz88Sq9leWtpXxO15VQHt8tGkfvDlN9RvGopLiiD6Y9qk0+DPnhXFmV1biED3AGdxER7hmdlh3OWxt5Fe4ik40aclw18zzDVlOtUg+OnZkfPBOBycJe81VZlYxrMrTmBzAG5It3sABub7Ji60cRswp5s8wdCWG251ckQ2SGbAZ3nd0tz85mKS1sbFdHocOW1gZPp9T59lf2dd+zZ/KVe/Ufuh85jj6XpU7PU60NK7ibBmQQWM0L9WXAJsXW32u135grmclQxblLRkkYvEYTYhqiRieHHCsDkgeQZGubzQDcNc6Vjstx1AIXNOoqmMUlp+DqpTdPBOD1XueYLYMM9D4zH/SMP8A/V/pOWVhf3VTt8zYxn7Sn2eR+Uw//PS/r/8A1YvZfvl84Hi/YP5xReVldWYzS08+GSNvlyzx+DMHWb+MWFiD2uCCq0IUqVSUa66nn6Fqc61WlGdB9enqVFE2pOI0keKuY45XuhaQ2wc7QA5QATdotvrZTz3e4m6C6yvBVN/BYh35tC8w2CvGIufUyFtPmeIG5xkfcHK1rAbkhoJNx90qvOVHcJQXKyuWqca/6hub5PDp+Ig8Dj9PxT9o7+uRSYv/AMaXV6IiwX/tV6/VlV7IiH+9xXGZ8bMo8hzAT8i5v5qb6nlsPpfoQ/S2uXEn+zzCpcHdWwzNDX8qM2BB0PNtqNFHjasaihKOl36EmBoypOcZa5epB9lX2Vd+zZ/KVSfUfuh1v0IvpmlTs9Tz4LUMgIAgCAIC74OlfTVTJYwXOjDnlg+JzAPGG93ZC4geSrYpJ03F8fnmWsE2qu0uHzyN/UwsgEslM7MK4xxUpGzBKXmXL1FiXvPY2HRZkW20pr7Lt9NtPY15JJNwf32S6L3v7mTpX1kUdM2m5p5YkEscd/iZMSbgeUjArst05Sc7Z2s31fgoR30YwUL5Xul0P8my4ewmoqZKt081QxvNLYAbgZA8PDhm0IIAb6ZgqFerTjGCilpn5GhQpVJSm5t65dWpSw49UxCSmI95dHMY6iN4u9zXZWtkZY30kB6/fbturDoU3af23V0/Tu8mQKvUV4fdZ2a9e/zR3bjbKl0rDOHFtHUNyudctkfybMZLYc7UEA3JJB33PO5aSez/ACXdnnbgeqvGTa2tIvvyyvxNRhv6MacxsMTZszXw/cbla5wkY0gZRdoGzb5xcAqnU5W1d3tx9PnMXafJ2bK1+Hr8580Y/GeKnVs87oxJE2COVrznPidZ0bLsGjXcxwPU2b5K/SwqjCKlZ7TXu/BGfVxblOWzdbKfsvFmffjtTFSNcZ5c753ZTmN8kbRf5Fz/AOHyVlUKbq22VZLz/oqvEVVRT2ndvwX9l/gtRJS1hnlu5gZTU1Vm1uZoxcm/4ZAAfVVqsYypbMdc2ux+xbpSlGttS05Kfavc7Y5T/RVFJRRnNK4cypcfuQx2ETXHoS1sbA39YrmjLeVVUemi6W9fc9rQ3dF0466voS08kjzVa5iGkouF8Rr4gWRycojwhzw0Eb6Mc4addlUnicPCWbVy7DC4mcMk7dZTSibCnujdzIng+Nty0+V7b+RU62KiTyaKz3lJuOaZFv16rsjvxO1RWSVNhJI94G2ZxNvS50XkYRjorHcqk5fc2z5E7w3Jmdk/Dc5fy2TZV72zPNuVtm+QiqHw3yOc2++UkX9bbo4p6oRnKOjFPUPpjeN7mHa7XEG3qElFS1QjOUc4uwNS8gtzuyk3IzGxPcjqbpsxvew25WtctMC4blxxkskRjAiAL8xIJuHHSzTfYqGtiYUmlK+ZPQws6ybjbIq31D5Ghpc4tHwgkkD0GwUyik7pEDnJqzeQFQ8NyZnZPw3OX8tk2Ve9sxtyts3yP2nqX0pvG97Cdy1xB/cUlGMtVcRnKP2ux8Pe6d1yS5xO51cT/Mr1JJHjbk882WeGwVOMVEcAkeJruDDI9wy2BJF9S3QEKGo6dOm5Wy6CemqtWooXz6TnikE2CzyQukPMBHMcxxsbgHfQnfqvabhVgpJZHlVVKM3FvMgRSugIcwlrhsWmxHoRspWk1ZkMZOLujr77Lcu5kmZ3xHMbm3c31XOxG1rI63s73uz4infDfI5zb75SRf1tuvXFPVHkZyjozkujkIAgCAICdgde/DKiKaPVzXiwJsCDoQT0uCRfzUVaCnBxZLQqOnUUkeqUFFHVVFPV0p+o5rzPEdDFMY3tJLfuEmwc3vYjdY05yjCVOetlZ86v8sb0YqU4zhpd3XM7fLmUwypnw8OMbi187TUU7gL31+tjsQbmzWut1DAN3K5UjCeq0yfo/nOUqcpwvZ/dyl6r5zGz4P4yjx1mWTwztDc4to65tmZbpe1+1+2qo4rBypO60L2Fxka0bPVGd4rg92nklw98Uk8hvMGua6VrQG3ayO1i127tyb2ta97WGe1BRrJpLTm7/IrYlbM3Ki05PXS/d5nxwziMcFPIYGxxVYZPJUfV3c3JbI1gcfC0gjuBY6a3XuIpyc1ttuOSWZ5h6kVTbgkpZt5G7w2mim+uY+R772c95PMFt2OYQBGNrsDRrY2uAVm1JSXJaVvDr6eu5pU4xfKTd/Hq6OqxgOKcC5hljpi1oEzXVDXHx3cHkSPdrlha3xAkm5e8nUWWnh69rOfNl7dfsjLxOHveNPLPP3fR7szreXXTNAv7pTM1J0zMabkkdHSyEgDpnA6K1yoQ/wD1L54LyKfJnUX/ABH54s0+C0E9TDWxPAM04p52jYNdK95F+wFgT217KnVqQjODWkbruReo06jhNPWVn3s5cb1jMNp3UcLuZI+QGum6uk+LKT3uB4Ro0ADqusJBznvJZJLJdHzvOcbNU6e7jm2838+IzfBGHtxOthjeLsuXOHQhgJse4JACt4uo4UZNalHBU1UrJPQt+POI6gVr2RSyMZEQ1ga4gXABJIGjtb79FBg8PT3Kcle5Zx2KqKs1F2SLfjOmbjlNQVjhZ8jo45CN7SC5/JwNvUqDCydKpUprRXfcWMXBVqdOo9XZd5Ax7gmnwVsr5Kkj6smmYS0Pe9oub6fDew0/NSUcbUqtJR459BFWwFKkm3Lhkc4eDKeipWVFdUOhdJbIGtuBmFwHCxLjbU2tb966eMqSqOFKN7HMcDThSU60rXIHFnCzOH4YJBIXuk+K1smgBuwgXIN1JhsU605K1rEWKwkaNOMk7t9xYUXDGG1Ugpm1r3TnQFrfqy7sDlIP+ZRTxOIjHbcMvH52EsMLhZS2FO8vD52kDCOEhUV8lBM8jIHHMy2tspB12uCCpauLtQVWK1IqODTrulN6FxScB0tS6SnFWTVMuS0AZWi+mbTxHa9joSq8sdUilPY5LLMfp9KTcNvlIreEsAdWMrM00sToRZzY3Wa4gSXDu4u395U2JrqLhZJ35+whwmHclNOTVuYhcP4bQVkWapqXxS5iAxrSdNLHRp1OqkrVK8ZWhG6+dJFQpYeUb1JWfzoJXGXCsWAGBrJXHmk5s9rtAy2Nhbud+y4wuKnWUm1od4vBwouKT15ydQ8LYbiD/doq2R09jYhv1ZI3y+Gzu+jlHPFYiC25Qy8fnYSwwmGm9iM8/nzUmezvC4sPrJWSSH3qNz2NjAOVzAG+PNbT8/ko8dVlOkmlyXbv5iTAUY06rTfKV+7nK/FcNp58SYynqJM8s8gqCAWujcTsw2F93DrspadSosO3OKskrdJFUpUniUoSd23foIlZws+rxJ9FHI51g1z5ZNXBuRhLnd9SAPku44pRw6qNdiIp4SU8S6Sfa+osm8F0de6WnpatzqmMHM17fASNCAQ0aX0JBNlF+sqwSnUhyWT/AKGjNuFOfKRV8I8KDHXVMcjnMkhAAAt8Zzgh177FvTzU2JxW6UXHNMgwmDVVyUsmixPBNPVU8r6WqMs0IPMAAyEgEkDS4vY2NyFF+tqRmlONkyb9BSlTbpyu0YRaRlBAEAQBAEB6XwpiEWM5XNm93xBoDXO+5UAbGRhNpDbfZ3UFZGJpypZNbUPL28jbwtWFWzT2Z+fZx8yRj+CSR01DG4iOWKp5bZGatbnzZHAnW2YRX67rijWTqTazTV/f1O69B7uCeTTtdeHoZ6ojko3SCnjEdaHfpLBq7KLG9M0ixjdqXAXNjYDLdWouMktt3hw/PSuHuVZKUG92rT4/jofH2KQup8Q8V/dpd9ATTk9xlu+LXoA4drbKzapDL7l4+z8CpelUd/tfh7ovMKfORUCWdkzfc5wwiYPIuG73OZo9QAq1RQ5LjG3KXC34LdLecpSknyXxv+S44Y4nbgjJHVszHvLWBgjeJZHZc+rywluaxa25dqGi+ygxGGdVpUlZdOS9/Anw+KVKLdWV30Zv2KKXG5cXqJJKWJkbHHNUGSxa5m1qhxFhHl0yDr+J1irKoxpwSqO74W9Onp8kVniJ1ajdNWXG/r0dHmzsMKbWRt5DSykfVRsZe5fPI51iddRExucNvruTqTbjeuMntZySfYvd8TpUoyjyMotrrb9lwNtiuHu5s88s4pqZzY2OLSBK9sYdoHH7MEudtdxsNuufTqLZjGMdqWfVn56GlUg9pylLZjl15eWp5hxRicVc9sdMzJTRAthb1JPxPdfXM6w31sAtnD0pQTc3eT19jCxVaM5KNNWitPc68BVraCugc42aSWE/rggfxELnGQc6MkjrAVFCvFvqJntAwiWKukIY9wlIdEWtJzEgXAt1Bvp6KPBVYuis9CXH0Z79tLU0nEx+i6bDaJxHNEsReO2TQ/xO09CqlDl1KtRaWZdxD3cKVJ63XgUvtcN6xg/wG2/zSKx9M/8AJ9fsVfqj/wAy6vcuPahA6up6SWIF0evwi/xtYWnT0P5qD6fJQnOMtfYsfUoudOEo5r3PziHCTUwYTSSktJLWSfib4W3HqBp6pRqqM6tSJ7XouVOlTll/R9MfDhmJRUFPRReFzCZXgultYOL2uO1tdddQvGpzw7qzm+rh1HqcKeIVKFNdZ3ov+/zfsv8AhEuZ/so9fudQ/fS6vYreDD/1mq9Z/wDUCmxX7SHZ5EGD/dz7fMm8IfFjH67/AOc6jxOlHq9iXC61uv3KT2d4I05sQqB9TDcsFr5njW4HXLpbu4jsrGOrPKlDV/PnQVfp9BZ1p6L586SG0P4uxFnvAexkjiACCMsbAXBjSethv3JKk5OHw72M2vM4tLE4hbxWT8jT4ZURUuJtoqeihaIyc0paTMAGE5g4/CDcC5ve47qnUjKWH3k5vPhwLtOUY4jdQgsuPE54N/36f0d/Sxe1f2UTyl++kUNDGWY1qCP0x+4/vOP8iPzVqbTwn/yinTTWNz/6ZsMJlazHKxp+J0LMvybDcf7/ACVCon+jg+n3NGk1+tmuhehnOAaKSLFJQ4Ecvmc247mwv6nUd1axk4vDK3GxUwUJLFSvwuXXBcolrMVczYv0I/Wl1Cr4pNUqSfzQs4Rp1arXP7lT7Kfs679mz+Uqn+o/dDr9iv8AS9KnznPPwtQyAgCAIAgCAm4VWton3fG2WM6SRu2c3yO7XDo4bKOpByWTs+clo1FCWauuKN/TMoMTiLYcQmgaQLxTSDK0ggiwl6ggG7XdN1ly38Jcqmn0pe3qjXjuKkeTUa6G/f0ZG9oIjro4J454JamMhj+S9udw3DwwEuFndBe2Y9l3gtqEpRlFqL5yPHbM4xnCSclzMpoKKrxLWehkm/xMro5j58y1n+rmuKsOdKH2Tt0aru4dlivGFap99O/To+/j2n03DvosuvBXxmRjo3DI14IfuA7K0E+gXjqbz+UXbPijpUlTvyZK+XBiPh1zBmZQVUnbnOyt+cbGh38SPELR1Eur308DxYXK8abfXl4a+JBq4KqqfHDOw08ReLBzOVAy+7/FYEgX8RJJ7qSMqcU5Qe0+9kUo1ZyUZrZV+pHoVeKWpMIZiEEMMDbQtjkjL7kWLsziQDluBYX1Jvrplw3sU70229bpmtN0pNJVEktLNGR4lxOjpwW0xkqJ7WNRM8vyA78vNYZv7wGnTyvYelVlnO0VzLLvKGJrUYq0LyfO8/jMatAzAgNTQcf1tEwRh7XgCzS9t3Aetxf53VKeAoyd7WL0PqNaMba9ZR1WKzVkwqJHl8gcCCdvCbgADQDyCsxpQjDYisitKvOU9uTuzpjmNS47IJZi0uDQ0ZRYWBJ2+ZXlGjGlHZie168q0tqRtcHosZo4I46dzDC9jXMcS28YeAbePxC19rHyWdVnhJTbnqvE06MMZGCjG1n4HL2l1nufudMyQmWBuZ7gfEHAMDST0cbE99u66wENrbm1kzn6jU2NiCeaKefj+tmDQXtGUgkhoDnZSDZ3lfcC11OsBRTeRWf1Gs0syEziqoZVOrQWc5zcpOXw2sBt6AKR4Wm6e74EaxlRVd7lc44fxBNh9Q+qjLea/NmJbceM3Nh01XU8PCcFB6I5p4mdOo6i1Z0oeJqigM5YW/pBJmu2+pzXt2+IryeGhPZv/HQ6hi6kNq38tTtg3GFVgsQhhLAwEnVtzc76rmrg6dWW1LU6o46rSjsxtY+cV4uqsVMbnvAdE7NGWNsQ7T817TwlKndJanlXG1alm+BMm9oFbNk8bBlIJsy2a34u48hZRrAUVfIkf1Ks7aFScen9599Dg2Ym5IGm1jptYhT7iG73fAr/AKme93q1JmIcYVOISwzvLM8JJjs3S5te4J12CjhhKcIuK0ZLUx1Sc4zdsiDVY5PU1PvmbLNcHM0WsWgN29Ba3XVSRoQjT3dsiGWInKpvb5lvWcf11VGYy9rbixcxtnkevT1FlBHAUYyvYsT+o1pR2dCrwPH5sC5nJLRzAA/M2+gva3bcqath4VbbXAhoYmdG+zxPzBMemwQSNhLQJAA+4voM1rdtylahCrZy4HlDEzo32eJVqcgCAIAgCAIAgJeH4g6gddoY4feZIwPYfVrh+8WKjnTU17ZElOq4PKz680a2g9ohoRZlHTtPUxjIPyA/3VKf0/aec325mhD6lsKyguzIN47qcWkDHzR0sWpe5jCXWHQXzEuPS1keBp043UXJiP1CpUlZyUUVNbxfUvNoZZY4wfDd5dIfOR51cT2FmjoFNDCU0uUk34dny5XqY2o3yG0vHt+WJ9JxbNJG6QVLoqhgvY+KGYdQGEERyelgfLdRywkFJLZvF9690TQxknFvatJdz9n1Eun9p9Q0Wkhhf6Xb+YuQuJfTIX5LaO4/VZ25UUymxbiw118lNSxE/fbE0yfJzhp6gX81PTwmxrJvtyK9XG7f2xS7MzOk31KtlI/EAQBAEAQEyDFJ6YZY5pWt7NkcB+QKjdKEndxXcSRrVIqyk+8ivcXkkkkncncnzXaViNtvNnyvQEAQBAEAQBAEAQBAEAQBAEAQBAEAQBAEAQBAEAQBAEAQBAEAQBAEAQBAEAQBAEAQBAEAQBAEAQBAEAQBAEAQBAEAQBAEAQBAEAQBAEAQBAEAQBAEAQBAEAQBAEAQBAEAQBAEAQBAEAQBAEAQBAEAQBAEAQBAEAQBAEAQBAEAQBAEAQBAEAQBAEAQBAEAQBAEAQBAEAQBAEAQBAEAQBAEAQBAEAQBAEAQBAEAQBAEAQBAEAQBAEAQBAEAQBAEAQBAEAQBAEAQBAEAQBAEAQBAEAQBAEAQBAEAQBAEAQBAEAQBAEAQBAEAQBAEAQBAEAQBAEAQBAEAQBAEAQBAEAQBAEAQBAEAQBAEAQBAEAQBAEAQBAEAQBAEAQBAEAQBAEAQBAEAQBAEAQBAEAQBAEAQBAEAQBAEAQBAEAQBAEAQBAEAQBAEAQH/2Q=="/>
          <p:cNvSpPr>
            <a:spLocks noChangeAspect="1" noChangeArrowheads="1"/>
          </p:cNvSpPr>
          <p:nvPr/>
        </p:nvSpPr>
        <p:spPr bwMode="auto">
          <a:xfrm>
            <a:off x="0"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lstStyle/>
          <a:p>
            <a:endParaRPr lang="tr-TR"/>
          </a:p>
        </p:txBody>
      </p:sp>
      <p:sp>
        <p:nvSpPr>
          <p:cNvPr id="3" name="AutoShape 4" descr="data:image/jpeg;base64,/9j/4AAQSkZJRgABAQAAAQABAAD/2wCEAAkGBxQSEhUUERQVFBUWGBwYFRgWFxkXIBwgGh0XFxsdHxgYHCggHRsnHRgYITEiJSkrLi4uFx8zODMsNygtLisBCgoKDg0OGxAQGywmICQsLCwsLCwsLCwsLCwsLCwsLCwsLCwsLCwsLCwsLCwsLCwsLCwsLCwsLCwsLCwsLCwsLP/AABEIAMIBAwMBEQACEQEDEQH/xAAbAAEAAgMBAQAAAAAAAAAAAAAABAUCAwYBB//EAEIQAAEDAgQDBQQHBgUEAwAAAAEAAgMEEQUSITFBUWEGEyJxkTKBobEUI0JSwdHwM2JygqLhFRYkU5I0Q7LSY5Pi/8QAGgEBAAMBAQEAAAAAAAAAAAAAAAIDBAEFBv/EAC8RAAICAQQBBAEEAQQDAQAAAAABAgMRBBIhMUETIlFhFCMycYGRM0KhsSTB8VL/2gAMAwEAAhEDEQA/ALBfRHihAEAQBAEAQBAEAQBAEAQBAEAQBdAXAEAQBAEAQBAEAQBAEAQBAEAQBAEAQBAEAQBAEAQBAEAQBAEAQBdB3WA9nIe5a6Roe57Q434XFwByXj3ame94fR6NVMdqycljVGIZ3xtNwDpfkQD+K9GibnBNmK2O2eEQlcVhAEAQBAEAQBAEAQBAEAQBAEAQBAEAQBAEAQBAEAQBAEOBAEBsp6d8hsxrnH90E/JRlZGPbJxhKXRZt7M1GUucwMABPicOGuwus/5decIs/HnjLO47PyZqaE//ABtHoLfgvLu/e0ehV+xHGVOGT1T5Jo2hwL3C2YA+E5RoegXpV3QqioswyrlZJyRV1VDJF+0Y5vmNPXZaIWwn+1lMq5R7RHVhEIAgCAIAgCAIAgCAIAgCAIAgCAIAgCAIAgCAIAgJ+EYRJUOswWaPacdh+Z6Ki2+NS5LK6pTf0MYp44nd3Gc5b7b+vIDkPmlMpzW6R22MYvCNNBQSTOyxtJPE8B5ngp2WxgsyIwrlN8Fu+mpqX9ofpEv3GmzR5n9eSzbrrv28Ivarr75ZEqe0EzhlYREzg2MZfjurYaWC5lyVyvk+uCtkmc72nOd5kn5q5QiukV7pM+jdl3f6WLo0/AleNqf9VnpUv9NHDUtDI495llDCT442F3E8iF6UrIqKSxn7MMYSbzySGY/LE4ta90jNrTAG/nxHqo/jwms9P6JetOLwuf5N3eUtT7Q+jSHiPYJ68vh5qO26rntHc12d8MrMRw2SA2eND7Lhq0+RWiq6NnRTOtx7NFPlzDvL5b+K29uY6qc92Ht7IxxnkssXwJ0IEjD3kRAIeOF9r/ms9OpU3tlwy2ylxW5dFStRSEAQBAEAQBAEAQBAEAQBAEAQBAEAQGcMRe4NaLk7BclJRWWEm3wb8LoXTyNjbx3PIcT+uirtsVcdzJ11uUsHS43jTKdn0em0IFnOHDnr9/qsNFDtl6kzVbaoR2xKDB8KdO4knLG3V7zw48eK133qtYXfgz11uby+iZiWMgN7mlGSIbu2c/mb8v10UKqG3vs5ZOdqS2wKimpnSOysaXHkPn0HVaZzjBZkUxi5PCOmwrskHWdNILHUNYd/5vy9Vgt1viKNUNKn+4vJ6Gmpo3OyMZoQHEXNyNgTrdZY2W2yXJocIQR52Td/o2X4B3zKahYtYp5rKPs72kjhjEUjXCxJzDUaknbfj1Wm7STk90Siq+KWGX2IYVDVszC1yLtkbv7zxHQrNXbOqX/ounXCxcHCPwuQSPYRbJ7Z1sBwdoL29y9T14bVL5MPoy3OJuw7FXRXjeBLCdHMOo82ngeKjZSp+6PEjsLHHiXKPMVwzIBLES+F/su4j913Xddpv3PbLtHLK9vMeiX2dx0RXim8ULueuW/T7vMKvU6fd7odllN232y6NXaPCRA4OjN4pNWHe3G1/iFLTX71iXaI3VYeY9FZVU7o3FjhYj48QR0K0QmprKKZRaNSkcCAIAgCAIAgCAIAgCAIAgCAIAhw6bslAGxzzu+y0tHpmP4Lz9ZPM1A2aaPtciJ2eEzmujp22c79pKfst4AHhxPNWajamnN9dIjTueVE9rcNZ3rKaDxvv9ZJ14joBqT59Eha9rsnwvCEq03sX9nuKYoI7QU5+rj9s2v3jtnX5j9cAuVU7/fPt/8AAnbt9kSNBhrZbyNcI4hrJm17voPvX4eh6zdsq/a+X4IKtS5XRJonieRtPAO7hJu/XxPA3LneXDYXVdkdkXOfL/6LIPfLbHo7KrkjYWkMDnsFmgWGUHTVx0aLDjyXnRyzY8I47F6lkr80097aNZC0uA6B7rA+dl6NMZQXsj/bMVslJ+5/4Ok7KH/Rj+f5lY9T/qs00/6fBxNNTROaLzZH8nMOXp4xt6L03KyP+3KMShF55Os7GwSx52PsWGzmOa4ObfY2I56eiwauUZ4kuzXp1KPD6JlYMtdCR9qN7XeQ1HxVUeaWvsm+LF9oru0uCAPdUWuwNu9jdC4jTfgNiSNdD5q6jUPHp5K7aVneUWHYyQ8ibxRSeF7OAGwLRwt0WuzT+3Me0Z4W84fTPKvDGRThkjj3T9WSDXQ7Hrbj6pG6Uq8rtCVajLD6ZIxOlmp4jE/6yF1ixw2adxblflxvooVyhbPcuGSmpQjh9EjE6cTUMMw9uMBjvIHL87H3qFUtlzgSnHdUpHNL0DIEAQBAEAQBAEAQBAEAQBAEAQE3DqAyiV3COMv942HzPuVNtuxpfLLK4bss6HAoS+hMbNDJIWk8gbZj/wAQfgsN8tt2WaqVmrCNeLY4yFn0ek0A0c8fGx4nmVKnTux77CNlygtkCFSO+jUxk/7s92s5hnF3v/JWyXq27fCIL2V7vLKelp3SPaxguXGw/XJa5zUFkzxjueCbVV2QhkB+rZff/uE6Oc4cQdgOSz107lun2/8AgslPDxHo3YUwsY6c3Y29gWXzO28IOzWbAu30so3PdJVrknWsJyIWIYi+bfRo9lg2H5nqdVfVRGH8lc7ZTIitKv4OuwHGYoqXI5xL7us1oJOu23mvM1FUpW5XRvqsSrwUNFgU8vsxuA5uGUfHX0WueprguXyZo0Tk+ju8CwltLGRe7jq87DTlyAXlXW+rLJ6FUFCJSVNY50zqttzHCC1jRu8bF2v2Ln2ugV8YpQ9PyylyzLf4R01FWMmYHsN2uH9iCFlnFweGaIyjJZRwnafBPo78zAe7dt0P3fLkvV0t+9bX2YL6drz4NlAfpNM6E6yQjPF1bxb+uYULF6Nql4Z2H6kNvlHuA46Gt7io8ULtAT9n/wDPyTUafnfDs7Vdj2yLRtL3NPVQ3zMyGSJ3NpHzBA9RzWffvsjLz5LlHbBo5iro8sMMn38wPm1x/C3ovQrs3TlExyhiKkQlcVhAEAQBAEAQBAEAQBAEAQBAdd2NiDoKgfe0/pP5lebrH+pE26ZeyRV4ViTxB9GhB7yR515AgDTrodeACttqW/1JdFVc3t2R7GKYc1s0VNHq4WD3c3PsfQC2i7VY9krH14FkEpKCNfaacOmyN9mICNv8u/x+SnpY7Ybn2yN79+F4NNI/uoXyfaf9Ww8hu8+hA95XZrfNR8LlnIvbHPyRqGm7x4bezRdzjyaNSfT4kKy2eyJCEdz5N1ViLnPDm+FrRlY3gG8iON+PNRhQlHD77JysbfHRlDRNf4wcsd7OG5BOzWj7RPD49YytcOH2FBS5Omwnsmz25gddWx3vYfvEbn4LFZrJPiP+TVDTLuRdSVFNT6Exx9BYH0GqzKNk/ll2YQ4K2r7XwN9gOkPQZR6u/JXQ0dj74K5amC6KmsxeWaMySAsgvYMbfxnkXfd5n3bq+NMYS2xeX/0VSslKO59Fbh9c9sgncPACGPAtlykHwBvKw0HRX2VLHprvsqrm87n0e4tRupntfG5zWSAuZYkEDQ5TY8LjiuUzjatslyhbFw5j0Wr8dM1G9pAdI1oz5hu2+XMOuyo/HULk/Bd6u+t/JQ4JWdzOx/C9neR0P66LZfDfBozUy2zyWP0JjKx8EnsSaA8s1nMI8jYLP6kpUqce0W7UrGmZzVMlK2Wml8QLCI3efL908uBC4oRtasj/AGdcnXmEv6JONQgYdT9Mp/5NcT81GmX/AJEiVq/SRyq9ExhAEAQBAEAQBAEAQBAEAQGcMeZzWj7RA9TZclLasnUsvB0/YmXJNLC7cj4sJB+fwXn6xboxmjXpuJOLPMGDaaOWpcLkudHEOdiR8SPRpXLG7XGtf2drxXFyZD7LkvqTK83LGvkceu34lXalba1BFVHM3JlHJIXEuO5JJ9+q1RSisFDeXkm4noImfcjBPm/xn4Eeiqo53S+yc+MIReCnceMjwwfws8TvUlo9yS91qXwjq4ryQmNJIA1J0Hv0V7eE2VJZwjq8ApP9U1hByxMLmXFsxuGuf1ub26ALzLp5ryu2+TbTHE8PwWvaOokL46eJ2QyhxLug4DzVNEYrM5LOC22TyoorMIoI/oMryxpkyygu3OgPEq22x+skuuCuEF6Tb7NmDdnGOMUrgCwxAlpJJLzrc8LdFy3Uzw4/Z2uiPEsF2zCjmIdI58ZaR3ZsG630s0DS1rLN6nwufkv9P74OT7SYEIXN7lri3K5zuJFrXueVrfFb9NqN/wC9mO+nb10a4JXPopQ9ubui3uyeAe6x9Laea7JJXrHkRbdbz4IOBPHfNadpAYz/ADjL87K/UL2ZXjkppfuIDm8D5FXLlZK32XfaXxtppeL4rE9W2/NZdNw5Q+zTd/tkTKib6ZSEn9tBq7mWjc/j5hVRXoW/TJP9Wv7Q7TVH+lpYxuWNcfc0AfM+iaaP6s5PwdufsijmpYy1xa4WINiOoW+LUllGNppmK6AgCAIAgCAIAgCAIAgCA3UUmWRjjwe0+hBULVmDRKt4kjpcei+jVkc49h7gXW9H+o1WCmXqVOt+DVYtk1NHlRCJ6tkDf2Ud3HrfxuPvuAuRzXU5+Xwdl77Nvg14Yzx12WwGV4GoG7ncTtsp2v215I1rmWCjbh7+cf8A9sf/ALLVK5Y6f+GUKD45RMxqjc6eQ3ZbNYfWMG1hsXabKum1KCWH/glbB7nyj2ro3dzALs07wn6yPi+2+bXQDbkuQsj6knh+PB2UXsXRc9ncAbGWyVBaH7xtLhpbW55njos+p1Ln7YdeS+mlLmRZY28wTR1FiWAGOW3AE3B9VRSt8XDz2i2zMZKXjySMToGVUbXNdZw8UcjeHpw0Hoo1zlVLlfyjs4KyOUVGFgjD6gXuQZQT1tZX2NO9P+CqPFTyWHZzF4XRRxh4D2sAynQmw4X39yqvqmpN44LKrIuKWS9Czl5AxqrEcTr5SSCGtcQA422OYjTmp1xcmQskkjj6IyvE7XGO0kZNg+OwyDwgAO8LR+AW+zZHa454MUNzyiuoaJ4ljN2aPaf2kf3hwzLRZbFwaw/8FUIPKFbQO7ySxZbO631kY+0eBcldqUVw/wDDE4cvol4uwtpaQOtp3mxB+0OINlVVLNk8FtixCOSVi4+iVjZGjwPs4jmDo8fj7wo1/rVOL7R2f6c010zJ0Anr2MZrHEGjyawX+Zsopuuht9s7++1fRS41IHVEpG2c/A2WvTrFUTPa8zZCVxWEAQBAEAQBAEAQBAEAQBAd1FatobbyNFv52jT1HzXkPNFx6C/VqK3sc4MFRM7djRv7yR8Ar9X7nGK8lWn4UpMidnDnFU07vicfeLn8VPUx27CNL3biiB4rY+sGZN5LTFKYyVZazeRwLb/vAH8Vnqmo05fgumt1mF5Okn7ItdHGzvCCy+uW98xzHS+nRYY6tqTeOzU9NlJfBUVFVaqbnaW5JBGATcBli23mb3V0a263jyslLmt6z4L+l7SxSv7mRhYSS0h1iL7WWeWmnGO9GhXxlLayvqmtppnd3I6CMAHLo4PcdbNa7QAXFz1Vkc2Q5WX/ANEJeyXD4GFEnD6k31JkPwF/11XbElfFfwcg81SZMwdtPVU7I3AOcxoaeDmna4PLqq7d9VjZOvZOOCXgc7mvkp5HZnRWLXHdzXDS/UbKu2KaU15LK203FmPainhfG3v392GuuCNSdCLAe/4LumlKMvYcvjGS5ZxeHWa2ocDoI8oJFr53ADTnYFelbmThF95MMONzRqwZl54h++0+hBPyVl7Srf8ABCr9yI1Q7M9x5uJ9SSp1rEURk+WXGN6UtI3jle71LVloWbZs0WvEIlj2kIkoqeXciwPvaQfi1U6b2XSiTv8AdUpGfZ4CmpX1D/af7N+NtGgeZuVy/NtqgvB2penByfk5AleklgxZyF0BAEAQBAEAQBAEAQBAEARg6OllNFO1wuYJQDfodf8Ak2/p5rBLF8Gn+5GqP6Ul8MkY2zuYZ8mrZ5WlpGxBbnNuYuCq6HvsWfCJ2rbF48swoKQU1ZE07SRgG/Nw1/qHxU5zdtTfwyMY+nNL5I+Hdn43vcySXI4Pc1rbakNIF7njqF2eqlGKcV4EaItvLOpjwCNssUrS68bQ3XW4ALRfrqsTvltcfk0qmOUy3VJcfPe2sGWoJy2Dmg35kaE+ey9bRNOGDztUvdkjiASs7599BZ7RvJlsMw6bZjwtfijm4P01/wDCKW73MgVVU6V+aR2p06ADYDotEYKtYiVyk5Pk6LBC91LJDHHI4yOdlcQGtAIAuXHy4XWG9r1VNvo1VNuG1Iu8GwkU+aWRzQ4tDTbRrQ0AbnfYalZrbfU9qLq61DlmrCZHSTTVDWktcGsj4Zg3d2vC67biMVAV5lJyOPx2Z7p5O8dmLXFvQAcB0Xp6eMVWmjDc25NMzrG91AyP7Uh7x/QbRj0ufeuQe+xy8LhCa2wSMcI8PeS/7bCG/wAT/A35k+5L+cQ+RUsZZXsYSQBudB71e3hZ+CuPLOoxCj72Z8W4p6ew/iDb/j8F51c9kVL5ZrnHdLHwjLBozUURh5TNF+TSQ4n/AMkvfp3bvo7Ut1ePsiY3UGoeWRaQ07Tbl4Ra/vtYKyhKtKUu2V2tzeF0igW4yhDoQBAEAQBAEAQBAEAQBAEB1nZ1zKqndTS7s1YeIHAjyPwK83UJ02b4m2lqyG2RR4i6WMfRpdo33b79NOh3WmtRlmyPlFEt0fY/Bedu3FskDm6EBxB8i0hZ9EsqSZdqW04shdqBm7qoYTllF9Ds8AX8jYD/AIqemwm65eP+iF/OJLydDgHaGORscbnHvbAHMDqR12uVku08otyS4NNVyaSfZ0CzGgou1OGmVrXWuI8zi0e07T2QeA0V+ns2PC8lF8Nyz8HByVby8PvlI9nLplA4DkP7r141xUcPyec5yzkuOzjGVFQ3vGMGUFxyiwcRa127cb6WusuoUqq/ay+nbOfKL3EsXmyymnYwMhu1z3c27hrRyuN1lrqg2t75ZonZLD2ozocHMzWSVMr5cwDgw+FguL+yN1ydqg3GKwdjXuScnkunQnTKcrRwDR+gs2S85TtFhTI5e/ePqg0XA3e+50PnoS4rdRc3D012Y7qkpbjlqqodI8vdq5x/sABy4WXpQgoRx4Mkm5SyTcR+qY2D7QOeX+IjRv8AK34kqmr3ydj/AKJz9q2o39l6YGQyv9iEZz5jYfM+5R1cntUF5JUR53PwWPY6p7yomz7yNJPrqP6vgqNXDZCOPBbp5bpPJXYVUvY2WnhuZJXhoI4AZgTfh58rqy2KbVkukiEJNZivLLDHYm0lM2Bur5CHSHmB+F9APNV0Zut3vpE7cVQ2rycsvRMYQBAEAQBAEAQBAEAQBAEAQG6kmfG4SR3BYQb8vPodlCyMZLayUG09yOsrmMxCDvI7CaMat49W+R4H+682Llp5uL6ZteLo58mfaRgfUUgePC64IPUt0TTyarm0LVmcUyJDAA6WhlOhOaBx4E6j9efNTcnhXR/sgkua3/RzjmvhksRZ7HfEG/ot6xZD6ZmacJfwdvhPaEvhLnsvI29mtsM9ty0HlxC8m3TqM8J8G+u7dHLIFR220+ri1/ed+ACujofllT1fwiknEVQS9rhFI43c1/sknctfw8j6rVFzqWGsooe2fPTPaKGWmka9zXMtezgMzfeW3BadtOfRctnC2GEdhF1vLLSiqc9FWOtbNISR/Fk0Wecdt0Ei6DzXIu8DqJGtjZIA5pYDHI3bYeFw4HrsVmtUW24l1Tklhl4qC84/tBWNhrGOLnOaWWkZwDTcafO3Rb6K3Oppf0zHdJRszn+ip+jNhb9IaCb27tjhqwm9i/oLeHn7lcrJWv03/f2UuKh70VDWue6wu5zj5kkrW3GEfoo5kzqW0Vu7omHxPPeVLhwG+X4D4c15zm3m1/wjYoYxWvPLNfZkBtdLlFmtEgHQBwA+SnqcuiLfZGlYtfwSMNyUkbqiUfWSkmNnGxNwOl9CTw0VU3K6ShHpE44qW99s5euqXyuMkmpcfdpwHkvRrhGC2xMk5Sk8sjqwgEAQBAEAQBAEAQBAEAQBAEBMwqs7qQFwzMPhkaeLTv8An7lVdXvjx2TrltfJ0U2BOZaegkuDqG34cgeI6FYVqFL2Wo1Olr3VsrsZxoyGFzmlk0Ljmba1/ZPHUezseatq0+M4eUyuy7LjntEztqwO7mdmzha46eJvv1PooaP/AHVsnqecTQbA2sHjBbUxDxt0aZABpvsdtevkuOTpft/a/wDgY9Vc9nPz1L89zdjm6NAu3JbgBwW2NcXH5yZpSef4Jb5Y6jV5EUvF9vA/q4D2T1GirSnV1yvjyTzGfL4ZDq6GSP22mx2cNWnycNCrYXQn0ytwlExgq5Gew9zf4XEfALsq4vtIKUl5LzD5iaGqLiSS8Ek9cuqx2xSvjg0weapZNOF1Mr25ATKC5oLSSSwtLS1w/d0sfLyS+uCl8EapS6PoTngC5NhxJXmdvCPQ6RwONV0XfPkaRM8nwaeBgGg/jd8F6dFU3FRfC/7MFs47s9sqIq14eXHxl+jw7XN0I+XLgtU6o7cdYKVOTl8nRUtIyl8YaXTyD6mNw1YCNS7y115e+2Gc5W8Ppds0qKr58mXY5us9TIb2uM39bj8k1bXtriNP5mytwPE2wd7M7xPdoxvUnM4nkNvirrqnPbBFVVijmXkm0WDyVJM9W4tZvrobb6X9lv66qE741LZV2WRqc/dPopsarWyPtGA2NgyxgaacT5n8lp09bjHMu2Z7ZJvggK8rCAIAgCAIAgCAIAgCAIAgCAIC1wTHX0xsPEw7tJ+IPArNqNPGz6ZdTc4fwdPIaWvbvlktpwcP/Yeqwr1dO/r/AINb9O5fZCqqCQUkkEguYfrI3DZzRe/vALtOoU42R9VTXnshKD2OL8dGpkJnpWTREieAZSW7kN/tY+oUm1Xa4S/azmN8Ny7RG+kQ1gtLaKfg/Zr+V+v66KzbOjmPMSGY2rnsqMQw6SB1pGkcjwPkVqrujNZTKJVyh2eUlfJFcMeQDuNwf5Tok6oS7ORskujcMRaf2kETurc0Z/pNvgoehJL2yZPen2ixoHA0VVYWGdpA3t7NhfjZUWJq+OS2H+kyBBiojIMUMbXDZxzPPIkXNgrpUb/3SbK427f2o8xDG5pmhsj/AAjgBa/nbddr01cHlI5O6c+zRQUEkzssTS48TwHmeCnZbCte4jCuU3wi7+poeImqP6Wf3+Pksn6mofxEv9tX2yXU3gpXTS6z1AykngHcByAb8VVBKduxdIsl7Ibn2wynkbRxwRNJknu53CzTqbnhpYeqOcJXOcukFGSq2ryeU9BTUfiqHiSXcNGtvJv4ldlZbfxBYRyMK6lmXZVY5j8lQLAZIr7Djx8R4+S0UaeFby+WVW3OX8FMtZmCHQgCAIAgCAIAgCAIAgCAIAgCAk4fVCN13ND2HR7TxH4EcCq7YOa4fJOuSi+TpGdm4KhuemlLeh8Vj12IKwvU2V+2xGpUQnzFm2OKvp9LCdnK99PfZ3zUG6J/TJJXQ+0VWEYgaWc52OZG/RzXA3A4Eaa2+S0W1q2tYeWimubhPlYTInaKiEU7g32HeJnk7X53Vumnur57K74qM+DPD8eliGQ2kj2yP1HuO4XLNLGXK4f0djdKKw+UbnOo5dSH07jy8bfz+SgvXr+yTdU/oHAGn9lUwP8AN2U+mqflNfuiznoJ9SRKhwadsL4w6DK8gk9593rbyVcroSmpYfBZGqai1lEYdn2t/a1MDPJ2Y+mis/Kk/wBsWQVCT5aMgKGL/cqHf8W/h+Kf+RZ9HcVQ57NNd2ike3JGBDH92PT+r8rKVelSeZcsjO+TWFwjX2bw7v5mg+w3xP8AIbD3n8V3U2bK8LyRohulySsaxVk1SC67oo9Gtb9q2/qdL8gq6aZQq+Gy2yzdP6RMqK6tqdIo3RsPLw+r3W+FlXGFFf7nlkpStnwlwYw9mGxDvKyQBo1LWnf+bcnySWqcvbUgqFHmxlLi9eJXDI0MjZoxo4dT1K10VOCzLtme2ak8Logq4rCAIAgCAIAgCAIAgCAIAgCAIAgCA2QTuYczHFp5tNvkoyhGXDR1SkumXtJ2unZYPDZB1GU+o0+CyT0UH0zRHUyS5Jk3a6OQZZKfMORIPzCrWinHmMib1UZLDRXYhXRTxNjhikD2HwD29Du29724jyVldc6pOUmiE5qxJJHtH2TqH2JDYx+8dfQXXZa2C65OR0s39E3/ACS//db/AMT+ar/PX/5LPw38kOs7JTMBcDG8DU2Nv/IAfFWQ1sJPGCEtNKKyVFHQSSm0bC7yGnvOy0SthBe5lMYTl0i5h7H1BGpjb0Lj+AKzvXQXWS5aWbM3djJxs6I+93/qorXQ+Gd/El8kGp7OVLP+2XD90h3w3+Ctjq635K5aea8EzDcWjpojE+KTM/8AaE+DpYa3tb5lU21StluUkWwsVccYJFN2np4x9VTBvkWj42uoy0lknzI6tRCPSMZ+2Ez791G1ttzq8jrwC7HRQT90g9TLHCOfq6ySU5pHFx68PIbBbYVRh0jLKcpdmhTIhAEAQBAEAQBAEAQBAEAQBAEAQBAEAQEuhr3RHZr2ndjwHA+ux6hVWVKf0ycJuP2XtPjdGR46UNPRrXD8FklprvEjQrqvKLCLtRSxi0bHN6NYB+KpekufbLVqK10aJ+2w+xET1c63wAKnHQN9si9WvCK5/aypebMDRc2Aa25+N1b+HVFZkyv8mb4RMqZTG0GvkMjjq2BpA97y3S3T5qqMVN4pWPsm5OKzY/6IFR2qlIyxBkLeAaAfidPgr46OPcnllUtTL/bwSqGrnmjvFUvMzdTG4NFx+6ba/rZVShCuWJR4+SyM5TXD5IsfaqpYbOLSRoQ5lj8LK38OqSyiH5NkeGWVL21/3Yvew/gfzVE9A/8AayyOr+UT3dqqVw8WY9Cy6r/EuXRZ+RWyuqu0lMB9XTtcf3mtaPkSrYaW19yKpaitdIoK/FXy6HKxn3GANHvtv71srojDntmedspfwQVcVhAEAQBAEAQBAEAQBAEAQBAEAQBAEAQBAF0BcAXQFwFtg2Ksp2vIjvMdGPOoAPTh+KzXUysl3wXVWRguuSrlkLiXOJLjqSeK0RiorCKm23lmK6cMopSxwc0kOBuCOC5KKksM7GTT4LPF8SjnY1xYWzjRzhbK4fO6z00zrk14LbLIzX2VS0lIQBdAXAEAQBAEAQBAEAQBAEAQBAEBuNK/LmyOy88pt6qPqRzjJ3a8ZD6SRu7Hi+gu0j5hcVkXwmHFo1yRlps4Fp5EW+BUk0+jjWDFdBnHC5wJa1xA3IBNvPkuOSi8NnVFs8ijLjZoLjyAv8kckllnEsh7CDYggjQgix9ETTWQ1h4Nj6SQbseL6C7SPwUVZF9Mlta5PJaZ7NXsc3+JpHzXYzjLpnHFrs1KRwAJkGcsTmmz2lp5OBHzUVKL5R1prs9ELi0uDXZRu6xt67Lu5ZxkbXjJrXThnFE5xs1pceQF/kuOSjyzqi2JYXMNnNLT1BHzXIyUlwcawYKQCAIAgM4onONmguO9gCdvJcckllhJswXQEAXQZuicAHEEA7Gxsbb2KipJvB3DxnBgunAhwIdCAIAgCAIDpsGBqKOaAavYQ9g997eoI/mXn3r07lPwzZV763ElyQsqKUNB/wCmeGuN92tsHH0ufcqU3XZn5JvE4YXgpJKcOidVS3OeQta0G3Mk3sdgLAdFs3yjJVQ+DPtWN7JjezzBJMx7nWZGJGOFr2N9CLb6fBVvVScU184JqhJvJtwPuss/c5/+nOYPtoddiN1C/fxv+SVW3D2/Bqw6gZE+kLsxfKQ8WIAaNLC1td+YXbLZWRkl0iNcFBxfyVnaD/qZv4ytWm/00U3fvZc48xppaXM8M8HEOP2W/dBWOhtWSwjRak4I34/RGaaliBtmj36CxJt5BRos9OM5eTtsN7jEqJ8MjFjn7sd6WOBcHHLwfp6WWiN82n/BS6o/J7W4Q0QPlbmaWSZbO1zA2s7YEbpG+TntfOUddSUco6CSBj61mcXtAHN14gnhx3WRSarePkvwnNZ+Cnwks+h1JIcGZmaXBP2dL2A99lfZu9SHzgrhjZIg4/h7YJGhhJa9geM24vcW08lo09rsTz3kpugoNYJ9XGI8Pjybyvu887ZiB5Cw9FRBuWoefBbJbaeBQxiTD5c+vdOuw8tGmwPW59UsezULb5EMSqeTViWHU8JAcZbuizttlNib2B02/XFSrutn14ZGVcI8PySGYDEJDG4uNoe9zhwAPS2U2HVQepnjK+cE/QguCNheERzGMAvOcOLnDTIRqG6ts71UrNROOfojCqLawa4MNj7iSV5feOXIQ0jXUcxpv1UpXz3qK8o5GqO1t/JZU2DiOrdEx72jus4cCAddCDpqqp3OVSbXkmqkptL4K3BsOimBLs7WsZmlfmAAOtgBl1013Vtt04f30QhXGX9HuH4dFJky53Z5C0gGxY37JJy2JPuSd04Zz/8ARGqL5RLpaCOOOszAvMZDQ69tCeGhsdN9VXKyU5Qx5JqEYqWfBh/hZlipGte60jnCziCG2vcgWHIld9bbOba6OenuUcPgiy4awsndHm+odY3IOYXIvt4ToTxU1dJNbvJD0k0/osT2fh77uryXMXeA3bYdNtfhsq/yrNufvBZ6Mc4+jlwvQ7WTJjAQBAEAQBAS8MxB0DnOZu5pb67H3GxVdtSsSTJ1zcHk8pK50bJGN2kAB9xv8rj3rkqVJp/AjY0mvkzhr/qjC9uZmbOLHKQdjrY6EKM6cy3xeGdjZ7drJrO0Ls8r3MDu8Z3dg6wa3XQaHVVvSrCSfXJYtRy2/giYViXciQZM3eNLD4rWBv03VltLsxz0Vws25+yRFjekOePM6DRjsxGgtYEW3Ft1W9N3h8MmrunjogV9T3sjpCMuY3IBv81orhsgo5Kpy3PJLxHFRLHHGWFojFgQ65I0Gvh303VNencJOSfZOdu6KWOjfVdoXOfFI1mV0QsPFcEbWIsFGOkSTTfZOV7yml0af8VYJhKyFoObM4FxNyb7aaDW/nZSWnk4bWyPqx3bkjOoxoOjlj7qwkfnJzkm+l9xrsow0zTUs9EpXrDWDd/mM9+2buxozuy3NuN97aFc/E9jjnzkfke7OCHFiYbDLE2OzZCD7W1rW3Gu3x4Kbok5KTfRFW4i1jsxxjEu/LDly5Whm97gXtwGupU6KXXnnsjZZvweQYiREYXjNGTca2LTzBsfSySpzLfHhhWvbtYmxE90IWNyx3zO1uXHqbActLcFxUe7c3yPU9u1Lg9xfEe/LDlyFrQz2r6C9uHVKqnXnnInYp4ydBUPhcRG5jxHlA7xktowLXuBexF776lYYxmvcu/jyaZOD4KyDtAGmE90CYQWg5iLg6Xy20J960PSyafPZX6+McdEY4sO6ki7vSSTvCc22oNtuis/He5Sz1wQ9b24x5Jf+Y/r++7vXJktm0te9/ZUPxHs25+yXr+7dgixYs1sHc92cubM4h9i7oTl229FJ6duW7JFWpR24NzceADB3LR3chkZZxA1JNiANbA2uovStt+7sl6/HR5/jovPeIFs9iRmOhHW2vwXfxXiPPQ9blrHZr/xtwZC1jcphdmab3ve9wRbbXmurS5bcn2R9dpJY6Nc2KXbK1jMvfOzSeK/EmzdNBcne67HT8pyfXQdveETf8yfXCXutRH3ds+lr3v7O6h+J7MZ85Jfke7LXgoT0WxLCwZwgCAIAgCAIAgCAIAhwIdCAIAgCAIAgCAIcC6dCALhwWQ7kIAugLgCAIAgCAIcCHQgCAIAgCAIAgCAIAgCAIAgCAIAgCAIAgCAIAgCAIAgCAIAgCAIAgCAIAgCAIAgP//Z"/>
          <p:cNvSpPr>
            <a:spLocks noChangeAspect="1" noChangeArrowheads="1"/>
          </p:cNvSpPr>
          <p:nvPr/>
        </p:nvSpPr>
        <p:spPr bwMode="auto">
          <a:xfrm>
            <a:off x="152400"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lstStyle/>
          <a:p>
            <a:endParaRPr lang="tr-TR"/>
          </a:p>
        </p:txBody>
      </p:sp>
      <p:pic>
        <p:nvPicPr>
          <p:cNvPr id="1029" name="Picture 5"/>
          <p:cNvPicPr>
            <a:picLocks noChangeAspect="1" noChangeArrowheads="1"/>
          </p:cNvPicPr>
          <p:nvPr/>
        </p:nvPicPr>
        <p:blipFill>
          <a:blip r:embed="rId1" cstate="print">
            <a:extLst>
              <a:ext uri="{28A0092B-C50C-407E-A947-70E740481C1C}">
                <a14:useLocalDpi xmlns:a14="http://schemas.microsoft.com/office/drawing/2010/main" val="0"/>
              </a:ext>
            </a:extLst>
          </a:blip>
          <a:srcRect/>
          <a:stretch>
            <a:fillRect/>
          </a:stretch>
        </p:blipFill>
        <p:spPr bwMode="auto">
          <a:xfrm>
            <a:off x="5834717" y="271102"/>
            <a:ext cx="3006758" cy="2252166"/>
          </a:xfrm>
          <a:prstGeom prst="rect">
            <a:avLst/>
          </a:prstGeom>
          <a:solidFill>
            <a:srgbClr val="FFFFFF">
              <a:shade val="85000"/>
            </a:srgbClr>
          </a:solidFill>
          <a:ln w="88900" cap="sq">
            <a:solidFill>
              <a:srgbClr val="FFFFFF"/>
            </a:solidFill>
            <a:miter lim="800000"/>
            <a:headEnd/>
            <a:tailEnd/>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
        <p:nvSpPr>
          <p:cNvPr id="4" name="Metin kutusu 3"/>
          <p:cNvSpPr txBox="1"/>
          <p:nvPr/>
        </p:nvSpPr>
        <p:spPr>
          <a:xfrm>
            <a:off x="251520" y="260648"/>
            <a:ext cx="4876848" cy="1200329"/>
          </a:xfrm>
          <a:prstGeom prst="rect">
            <a:avLst/>
          </a:prstGeom>
          <a:noFill/>
        </p:spPr>
        <p:txBody>
          <a:bodyPr wrap="none" rtlCol="0">
            <a:spAutoFit/>
          </a:bodyPr>
          <a:lstStyle/>
          <a:p>
            <a:pPr algn="ctr"/>
            <a:r>
              <a:rPr lang="tr-TR" sz="3600" b="1" dirty="0" smtClean="0"/>
              <a:t>Dünya Sağlık Örgütü</a:t>
            </a:r>
            <a:endParaRPr lang="tr-TR" sz="3600" b="1" dirty="0" smtClean="0"/>
          </a:p>
          <a:p>
            <a:pPr algn="ctr"/>
            <a:r>
              <a:rPr lang="tr-TR" sz="3600" b="1" dirty="0" smtClean="0"/>
              <a:t> (DSÖ)  </a:t>
            </a:r>
            <a:endParaRPr lang="tr-TR" sz="3600" b="1" dirty="0"/>
          </a:p>
        </p:txBody>
      </p:sp>
      <p:sp>
        <p:nvSpPr>
          <p:cNvPr id="5" name="Metin kutusu 4"/>
          <p:cNvSpPr txBox="1"/>
          <p:nvPr/>
        </p:nvSpPr>
        <p:spPr>
          <a:xfrm>
            <a:off x="283096" y="1507605"/>
            <a:ext cx="5347320" cy="1015663"/>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tr-TR" sz="2000" i="1" dirty="0" smtClean="0">
                <a:effectLst/>
              </a:rPr>
              <a:t>Birleşmiş </a:t>
            </a:r>
            <a:r>
              <a:rPr lang="tr-TR" sz="2000" i="1" dirty="0" err="1" smtClean="0">
                <a:effectLst/>
              </a:rPr>
              <a:t>Milletler'e</a:t>
            </a:r>
            <a:r>
              <a:rPr lang="tr-TR" sz="2000" i="1" dirty="0" smtClean="0">
                <a:effectLst/>
              </a:rPr>
              <a:t> bağlı olan ve toplum sağlığıyla ilgili uluslararası çalışmalar yapan bir örgüttür.</a:t>
            </a:r>
            <a:endParaRPr lang="tr-TR" sz="2000" i="1" dirty="0"/>
          </a:p>
        </p:txBody>
      </p:sp>
      <p:sp>
        <p:nvSpPr>
          <p:cNvPr id="7" name="Metin kutusu 6"/>
          <p:cNvSpPr txBox="1"/>
          <p:nvPr/>
        </p:nvSpPr>
        <p:spPr>
          <a:xfrm>
            <a:off x="204650" y="2852936"/>
            <a:ext cx="8471806" cy="5149102"/>
          </a:xfrm>
          <a:prstGeom prst="rect">
            <a:avLst/>
          </a:prstGeom>
          <a:noFill/>
        </p:spPr>
        <p:txBody>
          <a:bodyPr wrap="square" rtlCol="0">
            <a:spAutoFit/>
          </a:bodyPr>
          <a:lstStyle/>
          <a:p>
            <a:pPr algn="just">
              <a:lnSpc>
                <a:spcPct val="115000"/>
              </a:lnSpc>
              <a:spcAft>
                <a:spcPts val="0"/>
              </a:spcAft>
            </a:pPr>
            <a:r>
              <a:rPr lang="tr-TR" sz="2400" u="none" strike="noStrike" dirty="0" smtClean="0">
                <a:effectLst/>
                <a:latin typeface="Times New Roman" panose="02020603050405020304"/>
                <a:ea typeface="Times New Roman" panose="02020603050405020304"/>
                <a:cs typeface="Times New Roman" panose="02020603050405020304"/>
              </a:rPr>
              <a:t>1945 </a:t>
            </a:r>
            <a:r>
              <a:rPr lang="tr-TR" sz="2400" dirty="0" smtClean="0">
                <a:effectLst/>
                <a:latin typeface="Times New Roman" panose="02020603050405020304"/>
                <a:ea typeface="Times New Roman" panose="02020603050405020304"/>
                <a:cs typeface="Times New Roman" panose="02020603050405020304"/>
              </a:rPr>
              <a:t>yılında </a:t>
            </a:r>
            <a:r>
              <a:rPr lang="tr-TR" sz="2400" u="none" strike="noStrike" dirty="0" smtClean="0">
                <a:effectLst/>
                <a:latin typeface="Times New Roman" panose="02020603050405020304"/>
                <a:ea typeface="Times New Roman" panose="02020603050405020304"/>
                <a:cs typeface="Times New Roman" panose="02020603050405020304"/>
              </a:rPr>
              <a:t>ABD</a:t>
            </a:r>
            <a:r>
              <a:rPr lang="tr-TR" sz="2400" dirty="0" smtClean="0">
                <a:latin typeface="Times New Roman" panose="02020603050405020304"/>
                <a:ea typeface="Times New Roman" panose="02020603050405020304"/>
                <a:cs typeface="Times New Roman" panose="02020603050405020304"/>
              </a:rPr>
              <a:t>’ </a:t>
            </a:r>
            <a:r>
              <a:rPr lang="tr-TR" sz="2400" dirty="0" err="1" smtClean="0">
                <a:effectLst/>
                <a:latin typeface="Times New Roman" panose="02020603050405020304"/>
                <a:ea typeface="Times New Roman" panose="02020603050405020304"/>
                <a:cs typeface="Times New Roman" panose="02020603050405020304"/>
              </a:rPr>
              <a:t>nin</a:t>
            </a:r>
            <a:r>
              <a:rPr lang="tr-TR" sz="2400" dirty="0" smtClean="0">
                <a:effectLst/>
                <a:latin typeface="Times New Roman" panose="02020603050405020304"/>
                <a:ea typeface="Times New Roman" panose="02020603050405020304"/>
                <a:cs typeface="Times New Roman" panose="02020603050405020304"/>
              </a:rPr>
              <a:t> </a:t>
            </a:r>
            <a:r>
              <a:rPr lang="tr-TR" sz="2400" u="none" strike="noStrike" dirty="0" smtClean="0">
                <a:effectLst/>
                <a:latin typeface="Times New Roman" panose="02020603050405020304"/>
                <a:ea typeface="Times New Roman" panose="02020603050405020304"/>
                <a:cs typeface="Times New Roman" panose="02020603050405020304"/>
              </a:rPr>
              <a:t>San Francisco </a:t>
            </a:r>
            <a:r>
              <a:rPr lang="tr-TR" sz="2400" dirty="0" smtClean="0">
                <a:effectLst/>
                <a:latin typeface="Times New Roman" panose="02020603050405020304"/>
                <a:ea typeface="Times New Roman" panose="02020603050405020304"/>
                <a:cs typeface="Times New Roman" panose="02020603050405020304"/>
              </a:rPr>
              <a:t>kentinde toplanan </a:t>
            </a:r>
            <a:r>
              <a:rPr lang="tr-TR" sz="2400" u="none" strike="noStrike" dirty="0" smtClean="0">
                <a:effectLst/>
                <a:latin typeface="Times New Roman" panose="02020603050405020304"/>
                <a:ea typeface="Times New Roman" panose="02020603050405020304"/>
                <a:cs typeface="Times New Roman" panose="02020603050405020304"/>
              </a:rPr>
              <a:t>BM</a:t>
            </a:r>
            <a:r>
              <a:rPr lang="tr-TR" sz="2400" dirty="0" smtClean="0">
                <a:effectLst/>
                <a:latin typeface="Times New Roman" panose="02020603050405020304"/>
                <a:ea typeface="Times New Roman" panose="02020603050405020304"/>
                <a:cs typeface="Times New Roman" panose="02020603050405020304"/>
              </a:rPr>
              <a:t> Konferansı ile ilk kuruluş çalışması başlamıştır.</a:t>
            </a:r>
            <a:endParaRPr lang="tr-TR" sz="2400" dirty="0" smtClean="0">
              <a:effectLst/>
              <a:latin typeface="Times New Roman" panose="02020603050405020304"/>
              <a:ea typeface="Times New Roman" panose="02020603050405020304"/>
              <a:cs typeface="Times New Roman" panose="02020603050405020304"/>
            </a:endParaRPr>
          </a:p>
          <a:p>
            <a:pPr algn="just">
              <a:lnSpc>
                <a:spcPct val="115000"/>
              </a:lnSpc>
              <a:spcAft>
                <a:spcPts val="1000"/>
              </a:spcAft>
            </a:pPr>
            <a:r>
              <a:rPr lang="tr-TR" sz="2400" dirty="0" smtClean="0">
                <a:effectLst/>
                <a:latin typeface="Times New Roman" panose="02020603050405020304"/>
                <a:ea typeface="Times New Roman" panose="02020603050405020304"/>
                <a:cs typeface="Times New Roman" panose="02020603050405020304"/>
              </a:rPr>
              <a:t>Bütün halkların sağlığının, dünyada barış ve güvenliğin sağlanmasının en temel önem arz ettiğini kabul ederek Çin ve </a:t>
            </a:r>
            <a:r>
              <a:rPr lang="tr-TR" sz="2400" dirty="0" err="1" smtClean="0">
                <a:effectLst/>
                <a:latin typeface="Times New Roman" panose="02020603050405020304"/>
                <a:ea typeface="Times New Roman" panose="02020603050405020304"/>
                <a:cs typeface="Times New Roman" panose="02020603050405020304"/>
              </a:rPr>
              <a:t>Brezilya’lı</a:t>
            </a:r>
            <a:r>
              <a:rPr lang="tr-TR" sz="2400" dirty="0" smtClean="0">
                <a:effectLst/>
                <a:latin typeface="Times New Roman" panose="02020603050405020304"/>
                <a:ea typeface="Times New Roman" panose="02020603050405020304"/>
                <a:cs typeface="Times New Roman" panose="02020603050405020304"/>
              </a:rPr>
              <a:t> delegelerin bir "Uluslararası Sağlık Örgütü" kurulması amacıyla toplantı düzenlenmesi oybirliğiyle kabul edilmiştir.</a:t>
            </a:r>
            <a:endParaRPr lang="tr-TR" sz="2400" dirty="0" smtClean="0">
              <a:effectLst/>
              <a:latin typeface="Times New Roman" panose="02020603050405020304"/>
              <a:ea typeface="Times New Roman" panose="02020603050405020304"/>
              <a:cs typeface="Times New Roman" panose="02020603050405020304"/>
            </a:endParaRPr>
          </a:p>
          <a:p>
            <a:pPr algn="ctr">
              <a:lnSpc>
                <a:spcPct val="115000"/>
              </a:lnSpc>
              <a:spcAft>
                <a:spcPts val="1000"/>
              </a:spcAft>
            </a:pPr>
            <a:r>
              <a:rPr lang="tr-TR" sz="2400" b="1" i="1" dirty="0" err="1" smtClean="0">
                <a:effectLst/>
                <a:latin typeface="Times New Roman" panose="02020603050405020304"/>
                <a:ea typeface="Times New Roman" panose="02020603050405020304"/>
                <a:cs typeface="Times New Roman" panose="02020603050405020304"/>
              </a:rPr>
              <a:t>Belçika’lı</a:t>
            </a:r>
            <a:r>
              <a:rPr lang="tr-TR" sz="2400" b="1" i="1" dirty="0" smtClean="0">
                <a:effectLst/>
                <a:latin typeface="Times New Roman" panose="02020603050405020304"/>
                <a:ea typeface="Times New Roman" panose="02020603050405020304"/>
                <a:cs typeface="Times New Roman" panose="02020603050405020304"/>
              </a:rPr>
              <a:t> Prof.Dr. Rene </a:t>
            </a:r>
            <a:r>
              <a:rPr lang="tr-TR" sz="2400" b="1" i="1" dirty="0" err="1" smtClean="0">
                <a:effectLst/>
                <a:latin typeface="Times New Roman" panose="02020603050405020304"/>
                <a:ea typeface="Times New Roman" panose="02020603050405020304"/>
                <a:cs typeface="Times New Roman" panose="02020603050405020304"/>
              </a:rPr>
              <a:t>Sard</a:t>
            </a:r>
            <a:r>
              <a:rPr lang="tr-TR" sz="2400" b="1" i="1" dirty="0" smtClean="0">
                <a:effectLst/>
                <a:latin typeface="Times New Roman" panose="02020603050405020304"/>
                <a:ea typeface="Times New Roman" panose="02020603050405020304"/>
                <a:cs typeface="Times New Roman" panose="02020603050405020304"/>
              </a:rPr>
              <a:t> başkanlığında 15 kişilik bir teknik komite oluşturmuştur</a:t>
            </a:r>
            <a:endParaRPr lang="tr-TR" sz="2400" b="1" i="1" dirty="0" smtClean="0">
              <a:effectLst/>
              <a:latin typeface="Calibri" panose="020F0502020204030204"/>
              <a:ea typeface="Calibri" panose="020F0502020204030204"/>
              <a:cs typeface="Times New Roman" panose="02020603050405020304"/>
            </a:endParaRPr>
          </a:p>
          <a:p>
            <a:pPr algn="just">
              <a:lnSpc>
                <a:spcPct val="115000"/>
              </a:lnSpc>
              <a:spcAft>
                <a:spcPts val="1000"/>
              </a:spcAft>
            </a:pPr>
            <a:endParaRPr lang="tr-TR" sz="2400" dirty="0" smtClean="0">
              <a:effectLst/>
              <a:latin typeface="Calibri" panose="020F0502020204030204"/>
              <a:ea typeface="Calibri" panose="020F0502020204030204"/>
              <a:cs typeface="Times New Roman" panose="02020603050405020304"/>
            </a:endParaRPr>
          </a:p>
          <a:p>
            <a:pPr algn="just">
              <a:lnSpc>
                <a:spcPct val="115000"/>
              </a:lnSpc>
              <a:spcAft>
                <a:spcPts val="0"/>
              </a:spcAft>
            </a:pPr>
            <a:endParaRPr lang="tr-TR" sz="2400" dirty="0" smtClean="0">
              <a:effectLst/>
              <a:latin typeface="Calibri" panose="020F0502020204030204"/>
              <a:ea typeface="Calibri" panose="020F0502020204030204"/>
              <a:cs typeface="Times New Roman" panose="02020603050405020304"/>
            </a:endParaRPr>
          </a:p>
          <a:p>
            <a:pPr algn="just">
              <a:lnSpc>
                <a:spcPct val="115000"/>
              </a:lnSpc>
              <a:spcAft>
                <a:spcPts val="0"/>
              </a:spcAft>
            </a:pPr>
            <a:r>
              <a:rPr lang="tr-TR" sz="2400" dirty="0" smtClean="0">
                <a:effectLst/>
                <a:latin typeface="Times New Roman" panose="02020603050405020304"/>
                <a:ea typeface="Times New Roman" panose="02020603050405020304"/>
                <a:cs typeface="Times New Roman" panose="02020603050405020304"/>
              </a:rPr>
              <a:t> </a:t>
            </a:r>
            <a:endParaRPr lang="tr-TR" sz="2400" dirty="0">
              <a:effectLst/>
              <a:latin typeface="Calibri" panose="020F0502020204030204"/>
              <a:ea typeface="Calibri" panose="020F0502020204030204"/>
              <a:cs typeface="Times New Roman" panose="02020603050405020304"/>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ikdörtgen 2"/>
          <p:cNvSpPr/>
          <p:nvPr/>
        </p:nvSpPr>
        <p:spPr>
          <a:xfrm>
            <a:off x="323528" y="1988840"/>
            <a:ext cx="8280920" cy="3693319"/>
          </a:xfrm>
          <a:prstGeom prst="rect">
            <a:avLst/>
          </a:prstGeom>
        </p:spPr>
        <p:txBody>
          <a:bodyPr wrap="square">
            <a:spAutoFit/>
          </a:bodyPr>
          <a:lstStyle/>
          <a:p>
            <a:r>
              <a:rPr lang="tr-TR" sz="2600" dirty="0" smtClean="0"/>
              <a:t>DSÖ çalışmalarında beş resmi dil kullanır.</a:t>
            </a:r>
            <a:endParaRPr lang="tr-TR" sz="2600" dirty="0" smtClean="0"/>
          </a:p>
          <a:p>
            <a:r>
              <a:rPr lang="tr-TR" sz="2600" b="1" u="sng" dirty="0" smtClean="0"/>
              <a:t>Bunlar;</a:t>
            </a:r>
            <a:endParaRPr lang="tr-TR" sz="2600" b="1" u="sng" dirty="0" smtClean="0"/>
          </a:p>
          <a:p>
            <a:pPr marL="457200" indent="-457200">
              <a:buFont typeface="Wingdings" panose="05000000000000000000" pitchFamily="2" charset="2"/>
              <a:buChar char="ü"/>
            </a:pPr>
            <a:r>
              <a:rPr lang="tr-TR" sz="2600" dirty="0" smtClean="0"/>
              <a:t>İngilizce,</a:t>
            </a:r>
            <a:endParaRPr lang="tr-TR" sz="2600" dirty="0" smtClean="0"/>
          </a:p>
          <a:p>
            <a:pPr marL="457200" indent="-457200">
              <a:buFont typeface="Wingdings" panose="05000000000000000000" pitchFamily="2" charset="2"/>
              <a:buChar char="ü"/>
            </a:pPr>
            <a:r>
              <a:rPr lang="tr-TR" sz="2600" dirty="0" smtClean="0"/>
              <a:t>Fransızca, </a:t>
            </a:r>
            <a:endParaRPr lang="tr-TR" sz="2600" dirty="0" smtClean="0"/>
          </a:p>
          <a:p>
            <a:pPr marL="457200" indent="-457200">
              <a:buFont typeface="Wingdings" panose="05000000000000000000" pitchFamily="2" charset="2"/>
              <a:buChar char="ü"/>
            </a:pPr>
            <a:r>
              <a:rPr lang="tr-TR" sz="2600" dirty="0" smtClean="0"/>
              <a:t>Çince,</a:t>
            </a:r>
            <a:endParaRPr lang="tr-TR" sz="2600" dirty="0" smtClean="0"/>
          </a:p>
          <a:p>
            <a:pPr marL="457200" indent="-457200">
              <a:buFont typeface="Wingdings" panose="05000000000000000000" pitchFamily="2" charset="2"/>
              <a:buChar char="ü"/>
            </a:pPr>
            <a:r>
              <a:rPr lang="tr-TR" sz="2600" dirty="0" smtClean="0"/>
              <a:t>İspanyolca, </a:t>
            </a:r>
            <a:endParaRPr lang="tr-TR" sz="2600" dirty="0" smtClean="0"/>
          </a:p>
          <a:p>
            <a:pPr marL="457200" indent="-457200">
              <a:buFont typeface="Wingdings" panose="05000000000000000000" pitchFamily="2" charset="2"/>
              <a:buChar char="ü"/>
            </a:pPr>
            <a:r>
              <a:rPr lang="tr-TR" sz="2600" dirty="0" smtClean="0"/>
              <a:t>Arapça </a:t>
            </a:r>
            <a:endParaRPr lang="tr-TR" sz="2600" dirty="0" smtClean="0"/>
          </a:p>
          <a:p>
            <a:pPr marL="457200" indent="-457200">
              <a:buFont typeface="Wingdings" panose="05000000000000000000" pitchFamily="2" charset="2"/>
              <a:buChar char="ü"/>
            </a:pPr>
            <a:r>
              <a:rPr lang="tr-TR" sz="2600" dirty="0" smtClean="0"/>
              <a:t>Rusça' </a:t>
            </a:r>
            <a:r>
              <a:rPr lang="tr-TR" sz="2600" dirty="0" err="1" smtClean="0"/>
              <a:t>dır</a:t>
            </a:r>
            <a:r>
              <a:rPr lang="tr-TR" sz="2600" dirty="0" smtClean="0"/>
              <a:t>. </a:t>
            </a:r>
            <a:endParaRPr lang="tr-TR" sz="2600" dirty="0" smtClean="0"/>
          </a:p>
          <a:p>
            <a:r>
              <a:rPr lang="tr-TR" sz="2600" dirty="0" smtClean="0"/>
              <a:t>Toplantılarda, bütün resmi dillerde çeviri yapılmaktadır.</a:t>
            </a:r>
            <a:endParaRPr lang="tr-TR" sz="2600" dirty="0"/>
          </a:p>
        </p:txBody>
      </p:sp>
      <p:sp>
        <p:nvSpPr>
          <p:cNvPr id="4" name="Metin kutusu 3"/>
          <p:cNvSpPr txBox="1"/>
          <p:nvPr/>
        </p:nvSpPr>
        <p:spPr>
          <a:xfrm>
            <a:off x="204650" y="604584"/>
            <a:ext cx="5739072" cy="646331"/>
          </a:xfrm>
          <a:prstGeom prst="rect">
            <a:avLst/>
          </a:prstGeom>
          <a:noFill/>
        </p:spPr>
        <p:txBody>
          <a:bodyPr wrap="none" rtlCol="0">
            <a:spAutoFit/>
          </a:bodyPr>
          <a:lstStyle/>
          <a:p>
            <a:r>
              <a:rPr lang="tr-TR" sz="3600" b="1" dirty="0" smtClean="0"/>
              <a:t>Dünya Sağlık Örgütü (DSÖ)  </a:t>
            </a:r>
            <a:endParaRPr lang="tr-TR" sz="3600" b="1" dirty="0"/>
          </a:p>
        </p:txBody>
      </p:sp>
      <p:pic>
        <p:nvPicPr>
          <p:cNvPr id="5" name="Picture 2"/>
          <p:cNvPicPr>
            <a:picLocks noChangeAspect="1" noChangeArrowheads="1"/>
          </p:cNvPicPr>
          <p:nvPr/>
        </p:nvPicPr>
        <p:blipFill>
          <a:blip r:embed="rId1" cstate="print">
            <a:extLst>
              <a:ext uri="{28A0092B-C50C-407E-A947-70E740481C1C}">
                <a14:useLocalDpi xmlns:a14="http://schemas.microsoft.com/office/drawing/2010/main" val="0"/>
              </a:ext>
            </a:extLst>
          </a:blip>
          <a:srcRect/>
          <a:stretch>
            <a:fillRect/>
          </a:stretch>
        </p:blipFill>
        <p:spPr bwMode="auto">
          <a:xfrm>
            <a:off x="7159095" y="116633"/>
            <a:ext cx="1873954" cy="14401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539552" y="1536576"/>
            <a:ext cx="8208912" cy="4787977"/>
          </a:xfrm>
          <a:prstGeom prst="rect">
            <a:avLst/>
          </a:prstGeom>
        </p:spPr>
        <p:txBody>
          <a:bodyPr wrap="square">
            <a:spAutoFit/>
          </a:bodyPr>
          <a:lstStyle/>
          <a:p>
            <a:pPr marL="457200" indent="-457200" algn="just">
              <a:lnSpc>
                <a:spcPct val="115000"/>
              </a:lnSpc>
              <a:spcAft>
                <a:spcPts val="1000"/>
              </a:spcAft>
              <a:buFont typeface="Wingdings" panose="05000000000000000000" pitchFamily="2" charset="2"/>
              <a:buChar char="q"/>
            </a:pPr>
            <a:r>
              <a:rPr lang="tr-TR" sz="2800" dirty="0" smtClean="0">
                <a:effectLst/>
                <a:latin typeface="Times New Roman" panose="02020603050405020304"/>
                <a:ea typeface="Times New Roman" panose="02020603050405020304"/>
                <a:cs typeface="Times New Roman" panose="02020603050405020304"/>
              </a:rPr>
              <a:t>Teknik komite kısa bir süre içinde toplantının gündemini saptamış, kurulacak uluslararası sağlık örgütü için Anayasa taslağı hazırlanmış ve alınması gereken kararları belirlemiştir.</a:t>
            </a:r>
            <a:endParaRPr lang="tr-TR" sz="2800" dirty="0" smtClean="0">
              <a:effectLst/>
              <a:latin typeface="Calibri" panose="020F0502020204030204"/>
              <a:ea typeface="Calibri" panose="020F0502020204030204"/>
              <a:cs typeface="Times New Roman" panose="02020603050405020304"/>
            </a:endParaRPr>
          </a:p>
          <a:p>
            <a:pPr marL="457200" indent="-457200" algn="just">
              <a:buFont typeface="Wingdings" panose="05000000000000000000" pitchFamily="2" charset="2"/>
              <a:buChar char="q"/>
            </a:pPr>
            <a:r>
              <a:rPr lang="tr-TR" sz="2800" b="1" u="sng" dirty="0" smtClean="0">
                <a:effectLst/>
                <a:latin typeface="Times New Roman" panose="02020603050405020304"/>
                <a:ea typeface="Calibri" panose="020F0502020204030204"/>
              </a:rPr>
              <a:t>19-22 Temmuz 1946 tarihleri </a:t>
            </a:r>
            <a:r>
              <a:rPr lang="tr-TR" sz="2800" dirty="0" smtClean="0">
                <a:effectLst/>
                <a:latin typeface="Times New Roman" panose="02020603050405020304"/>
                <a:ea typeface="Calibri" panose="020F0502020204030204"/>
              </a:rPr>
              <a:t>arasında New York’ta toplanan Uluslararası Sağlık </a:t>
            </a:r>
            <a:r>
              <a:rPr lang="tr-TR" sz="2800" dirty="0" smtClean="0">
                <a:latin typeface="Times New Roman" panose="02020603050405020304"/>
                <a:ea typeface="Calibri" panose="020F0502020204030204"/>
              </a:rPr>
              <a:t>Kon</a:t>
            </a:r>
            <a:r>
              <a:rPr lang="tr-TR" sz="2800" dirty="0" smtClean="0">
                <a:effectLst/>
                <a:latin typeface="Times New Roman" panose="02020603050405020304"/>
                <a:ea typeface="Calibri" panose="020F0502020204030204"/>
              </a:rPr>
              <a:t>feransı’nda, Türkiye’nin de içinde bulunduğu 61 ülkenin temsilcileri tarafından WHO Anayasası imzalanarak en az 26 üye ülkenin resmi kabulü ile yürürlüğe girmesi için işlem başlatılmıştır</a:t>
            </a:r>
            <a:endParaRPr lang="tr-TR" sz="2800" dirty="0"/>
          </a:p>
        </p:txBody>
      </p:sp>
      <p:pic>
        <p:nvPicPr>
          <p:cNvPr id="2050" name="Picture 2"/>
          <p:cNvPicPr>
            <a:picLocks noChangeAspect="1" noChangeArrowheads="1"/>
          </p:cNvPicPr>
          <p:nvPr/>
        </p:nvPicPr>
        <p:blipFill>
          <a:blip r:embed="rId1" cstate="print">
            <a:extLst>
              <a:ext uri="{28A0092B-C50C-407E-A947-70E740481C1C}">
                <a14:useLocalDpi xmlns:a14="http://schemas.microsoft.com/office/drawing/2010/main" val="0"/>
              </a:ext>
            </a:extLst>
          </a:blip>
          <a:srcRect/>
          <a:stretch>
            <a:fillRect/>
          </a:stretch>
        </p:blipFill>
        <p:spPr bwMode="auto">
          <a:xfrm>
            <a:off x="7159095" y="116633"/>
            <a:ext cx="1873954" cy="14401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1" name="Picture 3"/>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39552" y="354906"/>
            <a:ext cx="6053137" cy="9636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204650" y="1548372"/>
            <a:ext cx="8640960" cy="4808496"/>
          </a:xfrm>
          <a:prstGeom prst="rect">
            <a:avLst/>
          </a:prstGeom>
        </p:spPr>
        <p:txBody>
          <a:bodyPr wrap="square">
            <a:spAutoFit/>
          </a:bodyPr>
          <a:lstStyle/>
          <a:p>
            <a:pPr algn="just">
              <a:lnSpc>
                <a:spcPct val="115000"/>
              </a:lnSpc>
              <a:spcAft>
                <a:spcPts val="1000"/>
              </a:spcAft>
            </a:pPr>
            <a:r>
              <a:rPr lang="tr-TR" sz="2800" dirty="0" smtClean="0">
                <a:effectLst/>
                <a:latin typeface="Times New Roman" panose="02020603050405020304"/>
                <a:ea typeface="Times New Roman" panose="02020603050405020304"/>
                <a:cs typeface="Times New Roman" panose="02020603050405020304"/>
              </a:rPr>
              <a:t>DSÖ Anayasası </a:t>
            </a:r>
            <a:r>
              <a:rPr lang="tr-TR" sz="2800" u="none" strike="noStrike" dirty="0" smtClean="0">
                <a:solidFill>
                  <a:srgbClr val="0000FF"/>
                </a:solidFill>
                <a:effectLst/>
                <a:latin typeface="Times New Roman" panose="02020603050405020304"/>
                <a:ea typeface="Times New Roman" panose="02020603050405020304"/>
                <a:cs typeface="Times New Roman" panose="02020603050405020304"/>
                <a:hlinkClick r:id="rId1" tooltip="22 Temmuz"/>
              </a:rPr>
              <a:t>22 Temmuz</a:t>
            </a:r>
            <a:r>
              <a:rPr lang="tr-TR" sz="2800" dirty="0" smtClean="0">
                <a:effectLst/>
                <a:latin typeface="Times New Roman" panose="02020603050405020304"/>
                <a:ea typeface="Times New Roman" panose="02020603050405020304"/>
                <a:cs typeface="Times New Roman" panose="02020603050405020304"/>
              </a:rPr>
              <a:t> </a:t>
            </a:r>
            <a:r>
              <a:rPr lang="tr-TR" sz="2800" u="none" strike="noStrike" dirty="0" smtClean="0">
                <a:solidFill>
                  <a:srgbClr val="0000FF"/>
                </a:solidFill>
                <a:effectLst/>
                <a:latin typeface="Times New Roman" panose="02020603050405020304"/>
                <a:ea typeface="Times New Roman" panose="02020603050405020304"/>
                <a:cs typeface="Times New Roman" panose="02020603050405020304"/>
                <a:hlinkClick r:id="rId2" tooltip="1946"/>
              </a:rPr>
              <a:t>1946</a:t>
            </a:r>
            <a:r>
              <a:rPr lang="tr-TR" sz="2800" dirty="0" smtClean="0">
                <a:effectLst/>
                <a:latin typeface="Times New Roman" panose="02020603050405020304"/>
                <a:ea typeface="Times New Roman" panose="02020603050405020304"/>
                <a:cs typeface="Times New Roman" panose="02020603050405020304"/>
              </a:rPr>
              <a:t> tarihinde 61 ülkenin temsilcisi tarafından imzalanmıştır. </a:t>
            </a:r>
            <a:endParaRPr lang="tr-TR" sz="2800" dirty="0" smtClean="0">
              <a:effectLst/>
              <a:latin typeface="Calibri" panose="020F0502020204030204"/>
              <a:ea typeface="Calibri" panose="020F0502020204030204"/>
              <a:cs typeface="Times New Roman" panose="02020603050405020304"/>
            </a:endParaRPr>
          </a:p>
          <a:p>
            <a:pPr algn="just">
              <a:lnSpc>
                <a:spcPct val="115000"/>
              </a:lnSpc>
              <a:spcAft>
                <a:spcPts val="1000"/>
              </a:spcAft>
            </a:pPr>
            <a:r>
              <a:rPr lang="tr-TR" sz="2800" dirty="0" smtClean="0">
                <a:effectLst/>
                <a:latin typeface="Times New Roman" panose="02020603050405020304"/>
                <a:ea typeface="Times New Roman" panose="02020603050405020304"/>
                <a:cs typeface="Times New Roman" panose="02020603050405020304"/>
              </a:rPr>
              <a:t>DSÖ Anayasası en az 26 üye ülke tarafından resmen kabulü ile yürürlüğe gireceğinden DSÖ işlevlerini yerine getirecek bir Ara Komisyon seçmiştir. </a:t>
            </a:r>
            <a:endParaRPr lang="tr-TR" sz="2800" dirty="0" smtClean="0">
              <a:effectLst/>
              <a:latin typeface="Calibri" panose="020F0502020204030204"/>
              <a:ea typeface="Calibri" panose="020F0502020204030204"/>
              <a:cs typeface="Times New Roman" panose="02020603050405020304"/>
            </a:endParaRPr>
          </a:p>
          <a:p>
            <a:pPr marL="457200" indent="-457200" algn="just">
              <a:lnSpc>
                <a:spcPct val="115000"/>
              </a:lnSpc>
              <a:spcAft>
                <a:spcPts val="1000"/>
              </a:spcAft>
              <a:buFont typeface="Wingdings" panose="05000000000000000000" pitchFamily="2" charset="2"/>
              <a:buChar char="q"/>
            </a:pPr>
            <a:r>
              <a:rPr lang="tr-TR" sz="2800" dirty="0" smtClean="0">
                <a:effectLst/>
                <a:latin typeface="Times New Roman" panose="02020603050405020304"/>
                <a:ea typeface="Times New Roman" panose="02020603050405020304"/>
                <a:cs typeface="Times New Roman" panose="02020603050405020304"/>
              </a:rPr>
              <a:t>Ara Komisyon iki yıl süreyle DSÖ’nün görevlerini yürütmüştür. Prof. Dr. </a:t>
            </a:r>
            <a:r>
              <a:rPr lang="tr-TR" sz="2800" dirty="0" err="1" smtClean="0">
                <a:effectLst/>
                <a:latin typeface="Times New Roman" panose="02020603050405020304"/>
                <a:ea typeface="Times New Roman" panose="02020603050405020304"/>
                <a:cs typeface="Times New Roman" panose="02020603050405020304"/>
              </a:rPr>
              <a:t>Andrija</a:t>
            </a:r>
            <a:r>
              <a:rPr lang="tr-TR" sz="2800" dirty="0" smtClean="0">
                <a:effectLst/>
                <a:latin typeface="Times New Roman" panose="02020603050405020304"/>
                <a:ea typeface="Times New Roman" panose="02020603050405020304"/>
                <a:cs typeface="Times New Roman" panose="02020603050405020304"/>
              </a:rPr>
              <a:t> </a:t>
            </a:r>
            <a:r>
              <a:rPr lang="tr-TR" sz="2800" dirty="0" err="1" smtClean="0">
                <a:effectLst/>
                <a:latin typeface="Times New Roman" panose="02020603050405020304"/>
                <a:ea typeface="Times New Roman" panose="02020603050405020304"/>
                <a:cs typeface="Times New Roman" panose="02020603050405020304"/>
              </a:rPr>
              <a:t>Stampar</a:t>
            </a:r>
            <a:r>
              <a:rPr lang="tr-TR" sz="2800" dirty="0" smtClean="0">
                <a:effectLst/>
                <a:latin typeface="Times New Roman" panose="02020603050405020304"/>
                <a:ea typeface="Times New Roman" panose="02020603050405020304"/>
                <a:cs typeface="Times New Roman" panose="02020603050405020304"/>
              </a:rPr>
              <a:t> başkanlığındaki Ara Komisyon tüm çalışmalarını tamamlamış ve 26 üye ülkenin onayı </a:t>
            </a:r>
            <a:r>
              <a:rPr lang="tr-TR" sz="2800" b="1" u="sng" dirty="0" smtClean="0">
                <a:effectLst/>
                <a:latin typeface="Times New Roman" panose="02020603050405020304"/>
                <a:ea typeface="Times New Roman" panose="02020603050405020304"/>
                <a:cs typeface="Times New Roman" panose="02020603050405020304"/>
              </a:rPr>
              <a:t>7 Nisan 1948’de gerçekleşmiştir</a:t>
            </a:r>
            <a:endParaRPr lang="tr-TR" sz="2800" b="1" u="sng" dirty="0">
              <a:effectLst/>
              <a:latin typeface="Calibri" panose="020F0502020204030204"/>
              <a:ea typeface="Calibri" panose="020F0502020204030204"/>
              <a:cs typeface="Times New Roman" panose="02020603050405020304"/>
            </a:endParaRPr>
          </a:p>
        </p:txBody>
      </p:sp>
      <p:pic>
        <p:nvPicPr>
          <p:cNvPr id="3"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159095" y="116633"/>
            <a:ext cx="1873954" cy="14401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Metin kutusu 3"/>
          <p:cNvSpPr txBox="1"/>
          <p:nvPr/>
        </p:nvSpPr>
        <p:spPr>
          <a:xfrm>
            <a:off x="204650" y="513547"/>
            <a:ext cx="5739072" cy="646331"/>
          </a:xfrm>
          <a:prstGeom prst="rect">
            <a:avLst/>
          </a:prstGeom>
          <a:noFill/>
        </p:spPr>
        <p:txBody>
          <a:bodyPr wrap="none" rtlCol="0">
            <a:spAutoFit/>
          </a:bodyPr>
          <a:lstStyle/>
          <a:p>
            <a:r>
              <a:rPr lang="tr-TR" sz="3600" b="1" dirty="0" smtClean="0"/>
              <a:t>Dünya Sağlık Örgütü (DSÖ)  </a:t>
            </a:r>
            <a:endParaRPr lang="tr-TR" sz="3600" b="1"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197902" y="1844824"/>
            <a:ext cx="8640960" cy="4950073"/>
          </a:xfrm>
          <a:prstGeom prst="rect">
            <a:avLst/>
          </a:prstGeom>
        </p:spPr>
        <p:txBody>
          <a:bodyPr wrap="square">
            <a:spAutoFit/>
          </a:bodyPr>
          <a:lstStyle/>
          <a:p>
            <a:pPr algn="just">
              <a:lnSpc>
                <a:spcPct val="115000"/>
              </a:lnSpc>
              <a:spcAft>
                <a:spcPts val="1000"/>
              </a:spcAft>
            </a:pPr>
            <a:r>
              <a:rPr lang="tr-TR" sz="2600" dirty="0" smtClean="0">
                <a:effectLst/>
                <a:latin typeface="Times New Roman" panose="02020603050405020304"/>
                <a:ea typeface="Times New Roman" panose="02020603050405020304"/>
                <a:cs typeface="Times New Roman" panose="02020603050405020304"/>
              </a:rPr>
              <a:t>Ara Komisyon DSÖ Genel Kurulu’nun 24 Haziran 1948 tarihinde Genel Kurulun çalışması için </a:t>
            </a:r>
            <a:r>
              <a:rPr lang="tr-TR" sz="2600" u="none" strike="noStrike" dirty="0" smtClean="0">
                <a:solidFill>
                  <a:srgbClr val="0000FF"/>
                </a:solidFill>
                <a:effectLst/>
                <a:latin typeface="Times New Roman" panose="02020603050405020304"/>
                <a:ea typeface="Times New Roman" panose="02020603050405020304"/>
                <a:cs typeface="Times New Roman" panose="02020603050405020304"/>
              </a:rPr>
              <a:t>İsviçre </a:t>
            </a:r>
            <a:r>
              <a:rPr lang="tr-TR" sz="2600" dirty="0" smtClean="0">
                <a:effectLst/>
                <a:latin typeface="Times New Roman" panose="02020603050405020304"/>
                <a:ea typeface="Times New Roman" panose="02020603050405020304"/>
                <a:cs typeface="Times New Roman" panose="02020603050405020304"/>
              </a:rPr>
              <a:t>’</a:t>
            </a:r>
            <a:r>
              <a:rPr lang="tr-TR" sz="2600" dirty="0" err="1" smtClean="0">
                <a:effectLst/>
                <a:latin typeface="Times New Roman" panose="02020603050405020304"/>
                <a:ea typeface="Times New Roman" panose="02020603050405020304"/>
                <a:cs typeface="Times New Roman" panose="02020603050405020304"/>
              </a:rPr>
              <a:t>nin</a:t>
            </a:r>
            <a:r>
              <a:rPr lang="tr-TR" sz="2600" dirty="0" smtClean="0">
                <a:effectLst/>
                <a:latin typeface="Times New Roman" panose="02020603050405020304"/>
                <a:ea typeface="Times New Roman" panose="02020603050405020304"/>
                <a:cs typeface="Times New Roman" panose="02020603050405020304"/>
              </a:rPr>
              <a:t> </a:t>
            </a:r>
            <a:r>
              <a:rPr lang="tr-TR" sz="2600" u="none" strike="noStrike" dirty="0" smtClean="0">
                <a:solidFill>
                  <a:srgbClr val="0000FF"/>
                </a:solidFill>
                <a:effectLst/>
                <a:latin typeface="Times New Roman" panose="02020603050405020304"/>
                <a:ea typeface="Times New Roman" panose="02020603050405020304"/>
                <a:cs typeface="Times New Roman" panose="02020603050405020304"/>
              </a:rPr>
              <a:t>Cenevre </a:t>
            </a:r>
            <a:r>
              <a:rPr lang="tr-TR" sz="2600" dirty="0" smtClean="0">
                <a:effectLst/>
                <a:latin typeface="Times New Roman" panose="02020603050405020304"/>
                <a:ea typeface="Times New Roman" panose="02020603050405020304"/>
                <a:cs typeface="Times New Roman" panose="02020603050405020304"/>
              </a:rPr>
              <a:t>kentinde BM Sarayında 48 ülkenin temsilciliklerini toplamıştır.</a:t>
            </a:r>
            <a:endParaRPr lang="tr-TR" sz="2600" dirty="0" smtClean="0">
              <a:effectLst/>
              <a:latin typeface="Times New Roman" panose="02020603050405020304"/>
              <a:ea typeface="Times New Roman" panose="02020603050405020304"/>
              <a:cs typeface="Times New Roman" panose="02020603050405020304"/>
            </a:endParaRPr>
          </a:p>
          <a:p>
            <a:pPr algn="just">
              <a:lnSpc>
                <a:spcPct val="115000"/>
              </a:lnSpc>
              <a:spcAft>
                <a:spcPts val="1000"/>
              </a:spcAft>
            </a:pPr>
            <a:endParaRPr lang="tr-TR" sz="2600" dirty="0" smtClean="0">
              <a:effectLst/>
              <a:latin typeface="Calibri" panose="020F0502020204030204"/>
              <a:ea typeface="Calibri" panose="020F0502020204030204"/>
              <a:cs typeface="Times New Roman" panose="02020603050405020304"/>
            </a:endParaRPr>
          </a:p>
          <a:p>
            <a:pPr marL="342900" indent="-342900" algn="just">
              <a:lnSpc>
                <a:spcPct val="115000"/>
              </a:lnSpc>
              <a:spcAft>
                <a:spcPts val="1000"/>
              </a:spcAft>
              <a:buFont typeface="Wingdings" panose="05000000000000000000" pitchFamily="2" charset="2"/>
              <a:buChar char="q"/>
            </a:pPr>
            <a:r>
              <a:rPr lang="tr-TR" sz="2600" dirty="0" smtClean="0">
                <a:effectLst/>
                <a:latin typeface="Times New Roman" panose="02020603050405020304"/>
                <a:ea typeface="Times New Roman" panose="02020603050405020304"/>
                <a:cs typeface="Times New Roman" panose="02020603050405020304"/>
              </a:rPr>
              <a:t> Genel Kurul (Asamble) bir aylık çalışmasını tamamladığında üye sayısı 55’e çıkmıştır. Asamble sırasında DSÖ Genel Direktörlüğüne </a:t>
            </a:r>
            <a:r>
              <a:rPr lang="tr-TR" sz="2600" dirty="0" err="1" smtClean="0">
                <a:effectLst/>
                <a:latin typeface="Times New Roman" panose="02020603050405020304"/>
                <a:ea typeface="Times New Roman" panose="02020603050405020304"/>
                <a:cs typeface="Times New Roman" panose="02020603050405020304"/>
              </a:rPr>
              <a:t>Kanada’lı</a:t>
            </a:r>
            <a:r>
              <a:rPr lang="tr-TR" sz="2600" dirty="0" smtClean="0">
                <a:effectLst/>
                <a:latin typeface="Times New Roman" panose="02020603050405020304"/>
                <a:ea typeface="Times New Roman" panose="02020603050405020304"/>
                <a:cs typeface="Times New Roman" panose="02020603050405020304"/>
              </a:rPr>
              <a:t> Dr. </a:t>
            </a:r>
            <a:r>
              <a:rPr lang="tr-TR" sz="2600" dirty="0" err="1" smtClean="0">
                <a:effectLst/>
                <a:latin typeface="Times New Roman" panose="02020603050405020304"/>
                <a:ea typeface="Times New Roman" panose="02020603050405020304"/>
                <a:cs typeface="Times New Roman" panose="02020603050405020304"/>
              </a:rPr>
              <a:t>Brock</a:t>
            </a:r>
            <a:r>
              <a:rPr lang="tr-TR" sz="2600" dirty="0" smtClean="0">
                <a:effectLst/>
                <a:latin typeface="Times New Roman" panose="02020603050405020304"/>
                <a:ea typeface="Times New Roman" panose="02020603050405020304"/>
                <a:cs typeface="Times New Roman" panose="02020603050405020304"/>
              </a:rPr>
              <a:t> </a:t>
            </a:r>
            <a:r>
              <a:rPr lang="tr-TR" sz="2600" dirty="0" err="1" smtClean="0">
                <a:effectLst/>
                <a:latin typeface="Times New Roman" panose="02020603050405020304"/>
                <a:ea typeface="Times New Roman" panose="02020603050405020304"/>
                <a:cs typeface="Times New Roman" panose="02020603050405020304"/>
              </a:rPr>
              <a:t>Chisholm</a:t>
            </a:r>
            <a:r>
              <a:rPr lang="tr-TR" sz="2600" dirty="0" smtClean="0">
                <a:effectLst/>
                <a:latin typeface="Times New Roman" panose="02020603050405020304"/>
                <a:ea typeface="Times New Roman" panose="02020603050405020304"/>
                <a:cs typeface="Times New Roman" panose="02020603050405020304"/>
              </a:rPr>
              <a:t> seçilmiş, DSÖ’nün yıllık programı, personeli ve bütçesi onaylanmış, </a:t>
            </a:r>
            <a:r>
              <a:rPr lang="tr-TR" sz="2600" dirty="0" err="1" smtClean="0">
                <a:effectLst/>
                <a:latin typeface="Times New Roman" panose="02020603050405020304"/>
                <a:ea typeface="Times New Roman" panose="02020603050405020304"/>
                <a:cs typeface="Times New Roman" panose="02020603050405020304"/>
              </a:rPr>
              <a:t>İcrâ</a:t>
            </a:r>
            <a:r>
              <a:rPr lang="tr-TR" sz="2600" dirty="0" smtClean="0">
                <a:effectLst/>
                <a:latin typeface="Times New Roman" panose="02020603050405020304"/>
                <a:ea typeface="Times New Roman" panose="02020603050405020304"/>
                <a:cs typeface="Times New Roman" panose="02020603050405020304"/>
              </a:rPr>
              <a:t> (Yönetim) Kurulu’nu oluşturan 18 üye belirlenmiştir.</a:t>
            </a:r>
            <a:endParaRPr lang="tr-TR" sz="2600" dirty="0">
              <a:effectLst/>
              <a:latin typeface="Calibri" panose="020F0502020204030204"/>
              <a:ea typeface="Calibri" panose="020F0502020204030204"/>
              <a:cs typeface="Times New Roman" panose="02020603050405020304"/>
            </a:endParaRPr>
          </a:p>
        </p:txBody>
      </p:sp>
      <p:pic>
        <p:nvPicPr>
          <p:cNvPr id="3" name="Picture 2"/>
          <p:cNvPicPr>
            <a:picLocks noChangeAspect="1" noChangeArrowheads="1"/>
          </p:cNvPicPr>
          <p:nvPr/>
        </p:nvPicPr>
        <p:blipFill>
          <a:blip r:embed="rId1" cstate="print">
            <a:extLst>
              <a:ext uri="{28A0092B-C50C-407E-A947-70E740481C1C}">
                <a14:useLocalDpi xmlns:a14="http://schemas.microsoft.com/office/drawing/2010/main" val="0"/>
              </a:ext>
            </a:extLst>
          </a:blip>
          <a:srcRect/>
          <a:stretch>
            <a:fillRect/>
          </a:stretch>
        </p:blipFill>
        <p:spPr bwMode="auto">
          <a:xfrm>
            <a:off x="7159095" y="116633"/>
            <a:ext cx="1873954" cy="14401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Metin kutusu 3"/>
          <p:cNvSpPr txBox="1"/>
          <p:nvPr/>
        </p:nvSpPr>
        <p:spPr>
          <a:xfrm>
            <a:off x="204650" y="513547"/>
            <a:ext cx="5739072" cy="646331"/>
          </a:xfrm>
          <a:prstGeom prst="rect">
            <a:avLst/>
          </a:prstGeom>
          <a:noFill/>
        </p:spPr>
        <p:txBody>
          <a:bodyPr wrap="none" rtlCol="0">
            <a:spAutoFit/>
          </a:bodyPr>
          <a:lstStyle/>
          <a:p>
            <a:r>
              <a:rPr lang="tr-TR" sz="3600" b="1" dirty="0" smtClean="0"/>
              <a:t>Dünya Sağlık Örgütü (DSÖ)  </a:t>
            </a:r>
            <a:endParaRPr lang="tr-TR" sz="3600" b="1"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323528" y="2420888"/>
            <a:ext cx="8280920" cy="3746667"/>
          </a:xfrm>
          <a:prstGeom prst="rect">
            <a:avLst/>
          </a:prstGeom>
        </p:spPr>
        <p:txBody>
          <a:bodyPr wrap="square">
            <a:spAutoFit/>
          </a:bodyPr>
          <a:lstStyle/>
          <a:p>
            <a:pPr lvl="0" algn="just">
              <a:lnSpc>
                <a:spcPct val="115000"/>
              </a:lnSpc>
              <a:spcAft>
                <a:spcPts val="1000"/>
              </a:spcAft>
            </a:pPr>
            <a:r>
              <a:rPr lang="tr-TR" sz="3200" dirty="0">
                <a:solidFill>
                  <a:srgbClr val="FFFFFF"/>
                </a:solidFill>
                <a:latin typeface="Times New Roman" panose="02020603050405020304"/>
                <a:ea typeface="Times New Roman" panose="02020603050405020304"/>
                <a:cs typeface="Times New Roman" panose="02020603050405020304"/>
              </a:rPr>
              <a:t>DSÖ Anayasası’nın yürürlüğe girdiği </a:t>
            </a:r>
            <a:r>
              <a:rPr lang="tr-TR" sz="3200" dirty="0">
                <a:solidFill>
                  <a:schemeClr val="tx2">
                    <a:lumMod val="10000"/>
                  </a:schemeClr>
                </a:solidFill>
                <a:latin typeface="Times New Roman" panose="02020603050405020304"/>
                <a:ea typeface="Times New Roman" panose="02020603050405020304"/>
                <a:cs typeface="Times New Roman" panose="02020603050405020304"/>
                <a:hlinkClick r:id="rId1" tooltip="7 Nisan"/>
              </a:rPr>
              <a:t>7 Nisan</a:t>
            </a:r>
            <a:r>
              <a:rPr lang="tr-TR" sz="3200" dirty="0">
                <a:solidFill>
                  <a:schemeClr val="tx2">
                    <a:lumMod val="10000"/>
                  </a:schemeClr>
                </a:solidFill>
                <a:latin typeface="Times New Roman" panose="02020603050405020304"/>
                <a:ea typeface="Times New Roman" panose="02020603050405020304"/>
                <a:cs typeface="Times New Roman" panose="02020603050405020304"/>
              </a:rPr>
              <a:t> </a:t>
            </a:r>
            <a:r>
              <a:rPr lang="tr-TR" sz="3200" dirty="0">
                <a:solidFill>
                  <a:srgbClr val="FFFFFF"/>
                </a:solidFill>
                <a:latin typeface="Times New Roman" panose="02020603050405020304"/>
                <a:ea typeface="Times New Roman" panose="02020603050405020304"/>
                <a:cs typeface="Times New Roman" panose="02020603050405020304"/>
              </a:rPr>
              <a:t>her yıl </a:t>
            </a:r>
            <a:r>
              <a:rPr lang="tr-TR" sz="3200" dirty="0">
                <a:solidFill>
                  <a:schemeClr val="tx2">
                    <a:lumMod val="10000"/>
                  </a:schemeClr>
                </a:solidFill>
                <a:latin typeface="Times New Roman" panose="02020603050405020304"/>
                <a:ea typeface="Times New Roman" panose="02020603050405020304"/>
                <a:cs typeface="Times New Roman" panose="02020603050405020304"/>
              </a:rPr>
              <a:t>"Dünya Sağlık Günü" </a:t>
            </a:r>
            <a:r>
              <a:rPr lang="tr-TR" sz="3200" dirty="0">
                <a:solidFill>
                  <a:srgbClr val="FFFFFF"/>
                </a:solidFill>
                <a:latin typeface="Times New Roman" panose="02020603050405020304"/>
                <a:ea typeface="Times New Roman" panose="02020603050405020304"/>
                <a:cs typeface="Times New Roman" panose="02020603050405020304"/>
              </a:rPr>
              <a:t>olarak kutlanmaya başlanmıştır</a:t>
            </a:r>
            <a:r>
              <a:rPr lang="tr-TR" sz="3200" dirty="0" smtClean="0">
                <a:solidFill>
                  <a:srgbClr val="FFFFFF"/>
                </a:solidFill>
                <a:latin typeface="Times New Roman" panose="02020603050405020304"/>
                <a:ea typeface="Times New Roman" panose="02020603050405020304"/>
                <a:cs typeface="Times New Roman" panose="02020603050405020304"/>
              </a:rPr>
              <a:t>.</a:t>
            </a:r>
            <a:r>
              <a:rPr lang="tr-TR" sz="3200" dirty="0" smtClean="0">
                <a:effectLst/>
                <a:latin typeface="Times New Roman" panose="02020603050405020304"/>
                <a:ea typeface="Times New Roman" panose="02020603050405020304"/>
              </a:rPr>
              <a:t> </a:t>
            </a:r>
            <a:endParaRPr lang="tr-TR" sz="3200" dirty="0" smtClean="0">
              <a:effectLst/>
              <a:latin typeface="Times New Roman" panose="02020603050405020304"/>
              <a:ea typeface="Times New Roman" panose="02020603050405020304"/>
            </a:endParaRPr>
          </a:p>
          <a:p>
            <a:pPr lvl="0" algn="just">
              <a:lnSpc>
                <a:spcPct val="115000"/>
              </a:lnSpc>
              <a:spcAft>
                <a:spcPts val="1000"/>
              </a:spcAft>
            </a:pPr>
            <a:endParaRPr lang="tr-TR" sz="3200" dirty="0">
              <a:latin typeface="Times New Roman" panose="02020603050405020304"/>
              <a:ea typeface="Times New Roman" panose="02020603050405020304"/>
            </a:endParaRPr>
          </a:p>
          <a:p>
            <a:pPr lvl="0" algn="just">
              <a:lnSpc>
                <a:spcPct val="115000"/>
              </a:lnSpc>
              <a:spcAft>
                <a:spcPts val="1000"/>
              </a:spcAft>
            </a:pPr>
            <a:r>
              <a:rPr lang="tr-TR" sz="3200" dirty="0" smtClean="0">
                <a:effectLst/>
                <a:latin typeface="Times New Roman" panose="02020603050405020304"/>
                <a:ea typeface="Times New Roman" panose="02020603050405020304"/>
              </a:rPr>
              <a:t>DSÖ’ne, Mayıs 2000 itibariyle 191 ülke üyedir ve 2 ülke de ortak üye durumundadır.</a:t>
            </a:r>
            <a:endParaRPr lang="tr-TR" sz="3200" dirty="0">
              <a:solidFill>
                <a:srgbClr val="FFFFFF"/>
              </a:solidFill>
              <a:latin typeface="Calibri" panose="020F0502020204030204"/>
              <a:ea typeface="Calibri" panose="020F0502020204030204"/>
              <a:cs typeface="Times New Roman" panose="02020603050405020304"/>
            </a:endParaRPr>
          </a:p>
        </p:txBody>
      </p:sp>
      <p:pic>
        <p:nvPicPr>
          <p:cNvPr id="3"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159095" y="116633"/>
            <a:ext cx="1873954" cy="14401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Metin kutusu 3"/>
          <p:cNvSpPr txBox="1"/>
          <p:nvPr/>
        </p:nvSpPr>
        <p:spPr>
          <a:xfrm>
            <a:off x="204650" y="513547"/>
            <a:ext cx="5739072" cy="646331"/>
          </a:xfrm>
          <a:prstGeom prst="rect">
            <a:avLst/>
          </a:prstGeom>
          <a:noFill/>
        </p:spPr>
        <p:txBody>
          <a:bodyPr wrap="none" rtlCol="0">
            <a:spAutoFit/>
          </a:bodyPr>
          <a:lstStyle/>
          <a:p>
            <a:r>
              <a:rPr lang="tr-TR" sz="3600" b="1" dirty="0" smtClean="0"/>
              <a:t>Dünya Sağlık Örgütü (DSÖ)  </a:t>
            </a:r>
            <a:endParaRPr lang="tr-TR" sz="3600" b="1"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213440" y="1556793"/>
            <a:ext cx="8280920" cy="4819781"/>
          </a:xfrm>
          <a:prstGeom prst="rect">
            <a:avLst/>
          </a:prstGeom>
        </p:spPr>
        <p:txBody>
          <a:bodyPr wrap="square">
            <a:spAutoFit/>
          </a:bodyPr>
          <a:lstStyle/>
          <a:p>
            <a:r>
              <a:rPr lang="tr-TR" sz="2800" dirty="0" smtClean="0">
                <a:effectLst/>
                <a:latin typeface="Times New Roman" panose="02020603050405020304"/>
                <a:ea typeface="Times New Roman" panose="02020603050405020304"/>
              </a:rPr>
              <a:t>İlk Asamble </a:t>
            </a:r>
            <a:r>
              <a:rPr lang="tr-TR" sz="2800" dirty="0" smtClean="0">
                <a:effectLst/>
                <a:latin typeface="Times New Roman" panose="02020603050405020304"/>
                <a:ea typeface="Calibri" panose="020F0502020204030204"/>
              </a:rPr>
              <a:t>Haziran 1948'deki toplantı sırasında </a:t>
            </a:r>
            <a:r>
              <a:rPr lang="tr-TR" sz="2800" dirty="0" smtClean="0">
                <a:effectLst/>
                <a:latin typeface="Times New Roman" panose="02020603050405020304"/>
                <a:ea typeface="Times New Roman" panose="02020603050405020304"/>
              </a:rPr>
              <a:t>bölgesel örgütlenme tartışılmıştır.</a:t>
            </a:r>
            <a:endParaRPr lang="tr-TR" sz="2800" dirty="0" smtClean="0">
              <a:effectLst/>
              <a:latin typeface="Times New Roman" panose="02020603050405020304"/>
              <a:ea typeface="Times New Roman" panose="02020603050405020304"/>
            </a:endParaRPr>
          </a:p>
          <a:p>
            <a:r>
              <a:rPr lang="tr-TR" sz="2800" dirty="0" smtClean="0">
                <a:effectLst/>
                <a:latin typeface="Times New Roman" panose="02020603050405020304"/>
                <a:ea typeface="Times New Roman" panose="02020603050405020304"/>
              </a:rPr>
              <a:t>Komisyonun yaptığı çalışma sonucu Bölge Ofisleri kurulması kararlaştırılmıştır. </a:t>
            </a:r>
            <a:endParaRPr lang="tr-TR" sz="2800" dirty="0" smtClean="0">
              <a:effectLst/>
              <a:latin typeface="Times New Roman" panose="02020603050405020304"/>
              <a:ea typeface="Times New Roman" panose="02020603050405020304"/>
            </a:endParaRPr>
          </a:p>
          <a:p>
            <a:r>
              <a:rPr lang="tr-TR" sz="2800" dirty="0" smtClean="0">
                <a:effectLst/>
                <a:latin typeface="Times New Roman" panose="02020603050405020304"/>
                <a:ea typeface="Calibri" panose="020F0502020204030204"/>
              </a:rPr>
              <a:t>Anayasa’nın 44-54. maddelerince öngörülen </a:t>
            </a:r>
            <a:r>
              <a:rPr lang="tr-TR" sz="2800" dirty="0" err="1" smtClean="0">
                <a:effectLst/>
                <a:latin typeface="Times New Roman" panose="02020603050405020304"/>
                <a:ea typeface="Calibri" panose="020F0502020204030204"/>
              </a:rPr>
              <a:t>desantralizasyonu</a:t>
            </a:r>
            <a:r>
              <a:rPr lang="tr-TR" sz="2800" dirty="0" smtClean="0">
                <a:effectLst/>
                <a:latin typeface="Times New Roman" panose="02020603050405020304"/>
                <a:ea typeface="Calibri" panose="020F0502020204030204"/>
              </a:rPr>
              <a:t> gerçekleştirmek için kaç bölge ve </a:t>
            </a:r>
            <a:r>
              <a:rPr lang="tr-TR" sz="2800" dirty="0" smtClean="0">
                <a:latin typeface="Times New Roman" panose="02020603050405020304"/>
                <a:ea typeface="Calibri" panose="020F0502020204030204"/>
              </a:rPr>
              <a:t>ülkelerin hangi bölgeye bağlanacağı tartışılmıştır. </a:t>
            </a:r>
            <a:endParaRPr lang="tr-TR" sz="2800" dirty="0" smtClean="0">
              <a:latin typeface="Times New Roman" panose="02020603050405020304"/>
              <a:ea typeface="Calibri" panose="020F0502020204030204"/>
            </a:endParaRPr>
          </a:p>
          <a:p>
            <a:endParaRPr lang="tr-TR" sz="2800" dirty="0">
              <a:latin typeface="Times New Roman" panose="02020603050405020304"/>
            </a:endParaRPr>
          </a:p>
          <a:p>
            <a:pPr lvl="0" algn="ctr">
              <a:lnSpc>
                <a:spcPct val="115000"/>
              </a:lnSpc>
            </a:pPr>
            <a:r>
              <a:rPr lang="tr-TR" sz="2400" b="1" i="1" dirty="0" smtClean="0">
                <a:solidFill>
                  <a:srgbClr val="FFFFFF"/>
                </a:solidFill>
                <a:latin typeface="Times New Roman" panose="02020603050405020304"/>
                <a:ea typeface="Times New Roman" panose="02020603050405020304"/>
                <a:cs typeface="Times New Roman" panose="02020603050405020304"/>
              </a:rPr>
              <a:t>Bölge </a:t>
            </a:r>
            <a:r>
              <a:rPr lang="tr-TR" sz="2400" b="1" i="1" dirty="0">
                <a:solidFill>
                  <a:srgbClr val="FFFFFF"/>
                </a:solidFill>
                <a:latin typeface="Times New Roman" panose="02020603050405020304"/>
                <a:ea typeface="Times New Roman" panose="02020603050405020304"/>
                <a:cs typeface="Times New Roman" panose="02020603050405020304"/>
              </a:rPr>
              <a:t>Ofis’lerinin başlıca amaçlarından </a:t>
            </a:r>
            <a:r>
              <a:rPr lang="tr-TR" sz="2400" b="1" i="1" dirty="0" smtClean="0">
                <a:solidFill>
                  <a:srgbClr val="FFFFFF"/>
                </a:solidFill>
                <a:latin typeface="Times New Roman" panose="02020603050405020304"/>
                <a:ea typeface="Times New Roman" panose="02020603050405020304"/>
                <a:cs typeface="Times New Roman" panose="02020603050405020304"/>
              </a:rPr>
              <a:t>biri </a:t>
            </a:r>
            <a:r>
              <a:rPr lang="tr-TR" sz="2400" b="1" i="1" dirty="0">
                <a:solidFill>
                  <a:srgbClr val="FFFFFF"/>
                </a:solidFill>
                <a:latin typeface="Times New Roman" panose="02020603050405020304"/>
                <a:ea typeface="Times New Roman" panose="02020603050405020304"/>
                <a:cs typeface="Times New Roman" panose="02020603050405020304"/>
              </a:rPr>
              <a:t>DSÖ ile Ulusal Hükümetler arasında etkin bir ilişkinin sağlanmasıdır.</a:t>
            </a:r>
            <a:endParaRPr lang="tr-TR" sz="2000" b="1" i="1" dirty="0">
              <a:solidFill>
                <a:srgbClr val="FFFFFF"/>
              </a:solidFill>
              <a:latin typeface="Calibri" panose="020F0502020204030204"/>
              <a:ea typeface="Calibri" panose="020F0502020204030204"/>
              <a:cs typeface="Times New Roman" panose="02020603050405020304"/>
            </a:endParaRPr>
          </a:p>
          <a:p>
            <a:endParaRPr lang="tr-TR" sz="2800" dirty="0"/>
          </a:p>
        </p:txBody>
      </p:sp>
      <p:pic>
        <p:nvPicPr>
          <p:cNvPr id="3" name="Picture 2"/>
          <p:cNvPicPr>
            <a:picLocks noChangeAspect="1" noChangeArrowheads="1"/>
          </p:cNvPicPr>
          <p:nvPr/>
        </p:nvPicPr>
        <p:blipFill>
          <a:blip r:embed="rId1" cstate="print">
            <a:extLst>
              <a:ext uri="{28A0092B-C50C-407E-A947-70E740481C1C}">
                <a14:useLocalDpi xmlns:a14="http://schemas.microsoft.com/office/drawing/2010/main" val="0"/>
              </a:ext>
            </a:extLst>
          </a:blip>
          <a:srcRect/>
          <a:stretch>
            <a:fillRect/>
          </a:stretch>
        </p:blipFill>
        <p:spPr bwMode="auto">
          <a:xfrm>
            <a:off x="7159095" y="116633"/>
            <a:ext cx="1873954" cy="14401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Metin kutusu 3"/>
          <p:cNvSpPr txBox="1"/>
          <p:nvPr/>
        </p:nvSpPr>
        <p:spPr>
          <a:xfrm>
            <a:off x="204650" y="513547"/>
            <a:ext cx="5739072" cy="646331"/>
          </a:xfrm>
          <a:prstGeom prst="rect">
            <a:avLst/>
          </a:prstGeom>
          <a:noFill/>
        </p:spPr>
        <p:txBody>
          <a:bodyPr wrap="none" rtlCol="0">
            <a:spAutoFit/>
          </a:bodyPr>
          <a:lstStyle/>
          <a:p>
            <a:r>
              <a:rPr lang="tr-TR" sz="3600" b="1" dirty="0" smtClean="0"/>
              <a:t>Dünya Sağlık Örgütü (DSÖ)  </a:t>
            </a:r>
            <a:endParaRPr lang="tr-TR" sz="3600" b="1"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359633" y="1207680"/>
            <a:ext cx="8208912" cy="6166816"/>
          </a:xfrm>
          <a:prstGeom prst="rect">
            <a:avLst/>
          </a:prstGeom>
        </p:spPr>
        <p:txBody>
          <a:bodyPr wrap="square">
            <a:spAutoFit/>
          </a:bodyPr>
          <a:lstStyle/>
          <a:p>
            <a:pPr algn="just">
              <a:lnSpc>
                <a:spcPct val="115000"/>
              </a:lnSpc>
              <a:spcAft>
                <a:spcPts val="1000"/>
              </a:spcAft>
            </a:pPr>
            <a:r>
              <a:rPr lang="tr-TR" sz="2400" dirty="0" smtClean="0">
                <a:effectLst/>
                <a:latin typeface="Times New Roman" panose="02020603050405020304"/>
                <a:ea typeface="Calibri" panose="020F0502020204030204"/>
                <a:cs typeface="Times New Roman" panose="02020603050405020304"/>
              </a:rPr>
              <a:t>Bu konuda kurulan Komisyonda </a:t>
            </a:r>
            <a:endParaRPr lang="tr-TR" sz="2400" dirty="0" smtClean="0">
              <a:effectLst/>
              <a:latin typeface="Calibri" panose="020F0502020204030204"/>
              <a:ea typeface="Calibri" panose="020F0502020204030204"/>
              <a:cs typeface="Times New Roman" panose="02020603050405020304"/>
            </a:endParaRPr>
          </a:p>
          <a:p>
            <a:pPr marL="457200" indent="-457200" algn="just">
              <a:lnSpc>
                <a:spcPct val="115000"/>
              </a:lnSpc>
              <a:spcAft>
                <a:spcPts val="0"/>
              </a:spcAft>
              <a:buFont typeface="+mj-lt"/>
              <a:buAutoNum type="arabicParenR"/>
            </a:pPr>
            <a:r>
              <a:rPr lang="tr-TR" sz="2400" dirty="0" smtClean="0">
                <a:effectLst/>
                <a:latin typeface="Times New Roman" panose="02020603050405020304"/>
                <a:ea typeface="Calibri" panose="020F0502020204030204"/>
                <a:cs typeface="Times New Roman" panose="02020603050405020304"/>
              </a:rPr>
              <a:t>Doğu Akdeniz Bölgesi. </a:t>
            </a:r>
            <a:endParaRPr lang="tr-TR" sz="2400" dirty="0" smtClean="0">
              <a:effectLst/>
              <a:latin typeface="Calibri" panose="020F0502020204030204"/>
              <a:ea typeface="Calibri" panose="020F0502020204030204"/>
              <a:cs typeface="Times New Roman" panose="02020603050405020304"/>
            </a:endParaRPr>
          </a:p>
          <a:p>
            <a:pPr marL="457200" indent="-457200" algn="just">
              <a:lnSpc>
                <a:spcPct val="115000"/>
              </a:lnSpc>
              <a:spcAft>
                <a:spcPts val="0"/>
              </a:spcAft>
              <a:buFont typeface="+mj-lt"/>
              <a:buAutoNum type="arabicParenR"/>
            </a:pPr>
            <a:r>
              <a:rPr lang="tr-TR" sz="2400" dirty="0" smtClean="0">
                <a:effectLst/>
                <a:latin typeface="Times New Roman" panose="02020603050405020304"/>
                <a:ea typeface="Calibri" panose="020F0502020204030204"/>
                <a:cs typeface="Times New Roman" panose="02020603050405020304"/>
              </a:rPr>
              <a:t>Batı Pasifik Bölgesi, </a:t>
            </a:r>
            <a:endParaRPr lang="tr-TR" sz="2400" dirty="0" smtClean="0">
              <a:effectLst/>
              <a:latin typeface="Calibri" panose="020F0502020204030204"/>
              <a:ea typeface="Calibri" panose="020F0502020204030204"/>
              <a:cs typeface="Times New Roman" panose="02020603050405020304"/>
            </a:endParaRPr>
          </a:p>
          <a:p>
            <a:pPr marL="457200" indent="-457200" algn="just">
              <a:lnSpc>
                <a:spcPct val="115000"/>
              </a:lnSpc>
              <a:spcAft>
                <a:spcPts val="0"/>
              </a:spcAft>
              <a:buFont typeface="+mj-lt"/>
              <a:buAutoNum type="arabicParenR"/>
            </a:pPr>
            <a:r>
              <a:rPr lang="tr-TR" sz="2400" dirty="0" smtClean="0">
                <a:effectLst/>
                <a:latin typeface="Times New Roman" panose="02020603050405020304"/>
                <a:ea typeface="Calibri" panose="020F0502020204030204"/>
                <a:cs typeface="Times New Roman" panose="02020603050405020304"/>
              </a:rPr>
              <a:t>Güneydoğu Asya Bölgesi,</a:t>
            </a:r>
            <a:endParaRPr lang="tr-TR" sz="2400" dirty="0" smtClean="0">
              <a:effectLst/>
              <a:latin typeface="Calibri" panose="020F0502020204030204"/>
              <a:ea typeface="Calibri" panose="020F0502020204030204"/>
              <a:cs typeface="Times New Roman" panose="02020603050405020304"/>
            </a:endParaRPr>
          </a:p>
          <a:p>
            <a:pPr marL="457200" indent="-457200" algn="just">
              <a:lnSpc>
                <a:spcPct val="115000"/>
              </a:lnSpc>
              <a:spcAft>
                <a:spcPts val="0"/>
              </a:spcAft>
              <a:buFont typeface="+mj-lt"/>
              <a:buAutoNum type="arabicParenR"/>
            </a:pPr>
            <a:r>
              <a:rPr lang="tr-TR" sz="2400" dirty="0" smtClean="0">
                <a:effectLst/>
                <a:latin typeface="Times New Roman" panose="02020603050405020304"/>
                <a:ea typeface="Calibri" panose="020F0502020204030204"/>
                <a:cs typeface="Times New Roman" panose="02020603050405020304"/>
              </a:rPr>
              <a:t>Afrika Bölgesi, </a:t>
            </a:r>
            <a:endParaRPr lang="tr-TR" sz="2400" dirty="0" smtClean="0">
              <a:effectLst/>
              <a:latin typeface="Calibri" panose="020F0502020204030204"/>
              <a:ea typeface="Calibri" panose="020F0502020204030204"/>
              <a:cs typeface="Times New Roman" panose="02020603050405020304"/>
            </a:endParaRPr>
          </a:p>
          <a:p>
            <a:pPr marL="457200" indent="-457200" algn="just">
              <a:lnSpc>
                <a:spcPct val="115000"/>
              </a:lnSpc>
              <a:spcAft>
                <a:spcPts val="0"/>
              </a:spcAft>
              <a:buFont typeface="+mj-lt"/>
              <a:buAutoNum type="arabicParenR"/>
            </a:pPr>
            <a:r>
              <a:rPr lang="tr-TR" sz="2400" dirty="0" smtClean="0">
                <a:effectLst/>
                <a:latin typeface="Times New Roman" panose="02020603050405020304"/>
                <a:ea typeface="Calibri" panose="020F0502020204030204"/>
                <a:cs typeface="Times New Roman" panose="02020603050405020304"/>
              </a:rPr>
              <a:t>Amerika Bölgesi</a:t>
            </a:r>
            <a:endParaRPr lang="tr-TR" sz="2400" dirty="0" smtClean="0">
              <a:effectLst/>
              <a:latin typeface="Calibri" panose="020F0502020204030204"/>
              <a:ea typeface="Calibri" panose="020F0502020204030204"/>
              <a:cs typeface="Times New Roman" panose="02020603050405020304"/>
            </a:endParaRPr>
          </a:p>
          <a:p>
            <a:pPr marL="457200" indent="-457200" algn="just">
              <a:lnSpc>
                <a:spcPct val="115000"/>
              </a:lnSpc>
              <a:spcAft>
                <a:spcPts val="0"/>
              </a:spcAft>
              <a:buFont typeface="+mj-lt"/>
              <a:buAutoNum type="arabicParenR"/>
            </a:pPr>
            <a:r>
              <a:rPr lang="tr-TR" sz="2400" dirty="0" smtClean="0">
                <a:effectLst/>
                <a:latin typeface="Times New Roman" panose="02020603050405020304"/>
                <a:ea typeface="Calibri" panose="020F0502020204030204"/>
                <a:cs typeface="Times New Roman" panose="02020603050405020304"/>
              </a:rPr>
              <a:t>Avrupa Bölgesi </a:t>
            </a:r>
            <a:endParaRPr lang="tr-TR" sz="2400" dirty="0" smtClean="0">
              <a:effectLst/>
              <a:latin typeface="Times New Roman" panose="02020603050405020304"/>
              <a:ea typeface="Calibri" panose="020F0502020204030204"/>
              <a:cs typeface="Times New Roman" panose="02020603050405020304"/>
            </a:endParaRPr>
          </a:p>
          <a:p>
            <a:pPr algn="just">
              <a:lnSpc>
                <a:spcPct val="115000"/>
              </a:lnSpc>
              <a:spcAft>
                <a:spcPts val="0"/>
              </a:spcAft>
            </a:pPr>
            <a:r>
              <a:rPr lang="tr-TR" sz="2400" dirty="0" smtClean="0">
                <a:effectLst/>
                <a:latin typeface="Times New Roman" panose="02020603050405020304"/>
                <a:ea typeface="Calibri" panose="020F0502020204030204"/>
                <a:cs typeface="Times New Roman" panose="02020603050405020304"/>
              </a:rPr>
              <a:t>6 bölge önerilmiş ve bu öneri kabul edilmiştir. </a:t>
            </a:r>
            <a:endParaRPr lang="tr-TR" sz="2400" dirty="0" smtClean="0">
              <a:effectLst/>
              <a:latin typeface="Times New Roman" panose="02020603050405020304"/>
              <a:ea typeface="Calibri" panose="020F0502020204030204"/>
              <a:cs typeface="Times New Roman" panose="02020603050405020304"/>
            </a:endParaRPr>
          </a:p>
          <a:p>
            <a:pPr algn="ctr">
              <a:lnSpc>
                <a:spcPct val="115000"/>
              </a:lnSpc>
              <a:spcAft>
                <a:spcPts val="0"/>
              </a:spcAft>
            </a:pPr>
            <a:r>
              <a:rPr lang="tr-TR" sz="2400" b="1" dirty="0" smtClean="0">
                <a:effectLst/>
                <a:latin typeface="Times New Roman" panose="02020603050405020304"/>
                <a:ea typeface="Calibri" panose="020F0502020204030204"/>
                <a:cs typeface="Times New Roman" panose="02020603050405020304"/>
              </a:rPr>
              <a:t>Her bölgenin iki organı bulunmaktadır. </a:t>
            </a:r>
            <a:endParaRPr lang="tr-TR" sz="2400" b="1" dirty="0" smtClean="0">
              <a:effectLst/>
              <a:latin typeface="Times New Roman" panose="02020603050405020304"/>
              <a:ea typeface="Calibri" panose="020F0502020204030204"/>
              <a:cs typeface="Times New Roman" panose="02020603050405020304"/>
            </a:endParaRPr>
          </a:p>
          <a:p>
            <a:pPr algn="just">
              <a:lnSpc>
                <a:spcPct val="115000"/>
              </a:lnSpc>
              <a:spcAft>
                <a:spcPts val="0"/>
              </a:spcAft>
            </a:pPr>
            <a:r>
              <a:rPr lang="tr-TR" sz="2400" dirty="0" smtClean="0">
                <a:effectLst/>
                <a:latin typeface="Times New Roman" panose="02020603050405020304"/>
                <a:ea typeface="Calibri" panose="020F0502020204030204"/>
                <a:cs typeface="Times New Roman" panose="02020603050405020304"/>
              </a:rPr>
              <a:t>1- Bölge Direktörü ve personelden oluşan </a:t>
            </a:r>
            <a:r>
              <a:rPr lang="tr-TR" sz="2400" b="1" u="sng" dirty="0" smtClean="0">
                <a:effectLst/>
                <a:latin typeface="Times New Roman" panose="02020603050405020304"/>
                <a:ea typeface="Calibri" panose="020F0502020204030204"/>
                <a:cs typeface="Times New Roman" panose="02020603050405020304"/>
              </a:rPr>
              <a:t>Büro, </a:t>
            </a:r>
            <a:endParaRPr lang="tr-TR" sz="2400" b="1" u="sng" dirty="0" smtClean="0">
              <a:effectLst/>
              <a:latin typeface="Times New Roman" panose="02020603050405020304"/>
              <a:ea typeface="Calibri" panose="020F0502020204030204"/>
              <a:cs typeface="Times New Roman" panose="02020603050405020304"/>
            </a:endParaRPr>
          </a:p>
          <a:p>
            <a:pPr algn="just">
              <a:lnSpc>
                <a:spcPct val="115000"/>
              </a:lnSpc>
              <a:spcAft>
                <a:spcPts val="0"/>
              </a:spcAft>
            </a:pPr>
            <a:r>
              <a:rPr lang="tr-TR" sz="2400" dirty="0" smtClean="0">
                <a:effectLst/>
                <a:latin typeface="Times New Roman" panose="02020603050405020304"/>
                <a:ea typeface="Calibri" panose="020F0502020204030204"/>
                <a:cs typeface="Times New Roman" panose="02020603050405020304"/>
              </a:rPr>
              <a:t>2- Bölge ofisindeki DSÖ üyesi ülkelerin temsilcilerinden oluşan ve yılda bir kez toplanan </a:t>
            </a:r>
            <a:r>
              <a:rPr lang="tr-TR" sz="2400" b="1" u="sng" dirty="0" smtClean="0">
                <a:effectLst/>
                <a:latin typeface="Times New Roman" panose="02020603050405020304"/>
                <a:ea typeface="Calibri" panose="020F0502020204030204"/>
                <a:cs typeface="Times New Roman" panose="02020603050405020304"/>
              </a:rPr>
              <a:t>Bölge Komitesidir</a:t>
            </a:r>
            <a:endParaRPr lang="tr-TR" sz="2000" b="1" u="sng" dirty="0" smtClean="0">
              <a:effectLst/>
              <a:latin typeface="Calibri" panose="020F0502020204030204"/>
              <a:ea typeface="Calibri" panose="020F0502020204030204"/>
              <a:cs typeface="Times New Roman" panose="02020603050405020304"/>
            </a:endParaRPr>
          </a:p>
          <a:p>
            <a:pPr algn="just">
              <a:lnSpc>
                <a:spcPct val="115000"/>
              </a:lnSpc>
              <a:spcAft>
                <a:spcPts val="0"/>
              </a:spcAft>
            </a:pPr>
            <a:r>
              <a:rPr lang="tr-TR" sz="2400" dirty="0" smtClean="0">
                <a:effectLst/>
                <a:latin typeface="Times New Roman" panose="02020603050405020304"/>
                <a:ea typeface="Calibri" panose="020F0502020204030204"/>
                <a:cs typeface="Times New Roman" panose="02020603050405020304"/>
              </a:rPr>
              <a:t> </a:t>
            </a:r>
            <a:endParaRPr lang="tr-TR" sz="2400" dirty="0" smtClean="0">
              <a:effectLst/>
              <a:latin typeface="Calibri" panose="020F0502020204030204"/>
              <a:ea typeface="Calibri" panose="020F0502020204030204"/>
              <a:cs typeface="Times New Roman" panose="02020603050405020304"/>
            </a:endParaRPr>
          </a:p>
          <a:p>
            <a:pPr algn="just">
              <a:lnSpc>
                <a:spcPct val="115000"/>
              </a:lnSpc>
              <a:spcAft>
                <a:spcPts val="0"/>
              </a:spcAft>
            </a:pPr>
            <a:r>
              <a:rPr lang="tr-TR" sz="2400" dirty="0" smtClean="0">
                <a:effectLst/>
                <a:latin typeface="Times New Roman" panose="02020603050405020304"/>
                <a:ea typeface="Times New Roman" panose="02020603050405020304"/>
                <a:cs typeface="Times New Roman" panose="02020603050405020304"/>
              </a:rPr>
              <a:t> </a:t>
            </a:r>
            <a:endParaRPr lang="tr-TR" sz="2400" dirty="0">
              <a:effectLst/>
              <a:latin typeface="Calibri" panose="020F0502020204030204"/>
              <a:ea typeface="Calibri" panose="020F0502020204030204"/>
              <a:cs typeface="Times New Roman" panose="02020603050405020304"/>
            </a:endParaRPr>
          </a:p>
        </p:txBody>
      </p:sp>
      <p:pic>
        <p:nvPicPr>
          <p:cNvPr id="3" name="Picture 2"/>
          <p:cNvPicPr>
            <a:picLocks noChangeAspect="1" noChangeArrowheads="1"/>
          </p:cNvPicPr>
          <p:nvPr/>
        </p:nvPicPr>
        <p:blipFill>
          <a:blip r:embed="rId1" cstate="print">
            <a:extLst>
              <a:ext uri="{28A0092B-C50C-407E-A947-70E740481C1C}">
                <a14:useLocalDpi xmlns:a14="http://schemas.microsoft.com/office/drawing/2010/main" val="0"/>
              </a:ext>
            </a:extLst>
          </a:blip>
          <a:srcRect/>
          <a:stretch>
            <a:fillRect/>
          </a:stretch>
        </p:blipFill>
        <p:spPr bwMode="auto">
          <a:xfrm>
            <a:off x="7159095" y="116633"/>
            <a:ext cx="1873954" cy="14401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Metin kutusu 3"/>
          <p:cNvSpPr txBox="1"/>
          <p:nvPr/>
        </p:nvSpPr>
        <p:spPr>
          <a:xfrm>
            <a:off x="204650" y="513547"/>
            <a:ext cx="5739072" cy="646331"/>
          </a:xfrm>
          <a:prstGeom prst="rect">
            <a:avLst/>
          </a:prstGeom>
          <a:noFill/>
        </p:spPr>
        <p:txBody>
          <a:bodyPr wrap="none" rtlCol="0">
            <a:spAutoFit/>
          </a:bodyPr>
          <a:lstStyle/>
          <a:p>
            <a:r>
              <a:rPr lang="tr-TR" sz="3600" b="1" dirty="0" smtClean="0"/>
              <a:t>Dünya Sağlık Örgütü (DSÖ)  </a:t>
            </a:r>
            <a:endParaRPr lang="tr-TR" sz="3600" b="1"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318592" y="1599321"/>
            <a:ext cx="8424936" cy="5304016"/>
          </a:xfrm>
          <a:prstGeom prst="rect">
            <a:avLst/>
          </a:prstGeom>
        </p:spPr>
        <p:txBody>
          <a:bodyPr wrap="square">
            <a:spAutoFit/>
          </a:bodyPr>
          <a:lstStyle/>
          <a:p>
            <a:pPr algn="just">
              <a:lnSpc>
                <a:spcPct val="115000"/>
              </a:lnSpc>
              <a:spcAft>
                <a:spcPts val="1000"/>
              </a:spcAft>
            </a:pPr>
            <a:r>
              <a:rPr lang="tr-TR" sz="2800" dirty="0" smtClean="0">
                <a:effectLst/>
                <a:latin typeface="Times New Roman" panose="02020603050405020304"/>
                <a:ea typeface="Calibri" panose="020F0502020204030204"/>
                <a:cs typeface="Times New Roman" panose="02020603050405020304"/>
              </a:rPr>
              <a:t>Türkiye 2 Ocak 1948 tarihinde Dünya Sağlık Örgütü’ne üye olmuştur. </a:t>
            </a:r>
            <a:endParaRPr lang="tr-TR" sz="2800" dirty="0" smtClean="0">
              <a:effectLst/>
              <a:latin typeface="Calibri" panose="020F0502020204030204"/>
              <a:ea typeface="Calibri" panose="020F0502020204030204"/>
              <a:cs typeface="Times New Roman" panose="02020603050405020304"/>
            </a:endParaRPr>
          </a:p>
          <a:p>
            <a:pPr algn="just">
              <a:lnSpc>
                <a:spcPct val="115000"/>
              </a:lnSpc>
              <a:spcAft>
                <a:spcPts val="1000"/>
              </a:spcAft>
            </a:pPr>
            <a:r>
              <a:rPr lang="tr-TR" sz="2800" dirty="0" smtClean="0">
                <a:effectLst/>
                <a:latin typeface="Times New Roman" panose="02020603050405020304"/>
                <a:ea typeface="Calibri" panose="020F0502020204030204"/>
                <a:cs typeface="Times New Roman" panose="02020603050405020304"/>
              </a:rPr>
              <a:t>Türkiye Cumhuriyeti,9 Haziran 1949 tarih ve 5062 sayılı Kanunla Dünya Sağlık Örgütü Anayasası’nı onaylayarak WHO’ ya resmen üye olmuştur. </a:t>
            </a:r>
            <a:r>
              <a:rPr lang="tr-TR" sz="1600" b="1" dirty="0" smtClean="0">
                <a:effectLst/>
                <a:latin typeface="Times New Roman" panose="02020603050405020304"/>
                <a:ea typeface="Calibri" panose="020F0502020204030204"/>
                <a:cs typeface="Times New Roman" panose="02020603050405020304"/>
              </a:rPr>
              <a:t>(DSÖ’nün  82 maddelik anayasası vardır)</a:t>
            </a:r>
            <a:endParaRPr lang="tr-TR" sz="1600" b="1" dirty="0" smtClean="0">
              <a:effectLst/>
              <a:latin typeface="Calibri" panose="020F0502020204030204"/>
              <a:ea typeface="Calibri" panose="020F0502020204030204"/>
              <a:cs typeface="Times New Roman" panose="02020603050405020304"/>
            </a:endParaRPr>
          </a:p>
          <a:p>
            <a:pPr algn="just">
              <a:lnSpc>
                <a:spcPct val="115000"/>
              </a:lnSpc>
              <a:spcAft>
                <a:spcPts val="1000"/>
              </a:spcAft>
            </a:pPr>
            <a:r>
              <a:rPr lang="tr-TR" sz="2800" dirty="0" smtClean="0">
                <a:effectLst/>
                <a:latin typeface="Times New Roman" panose="02020603050405020304"/>
                <a:ea typeface="Calibri" panose="020F0502020204030204"/>
                <a:cs typeface="Times New Roman" panose="02020603050405020304"/>
              </a:rPr>
              <a:t>Türkiye, WHO’ ya üyeliğinden sonra, WHO ve Birleşmiş Milletlere bağlı diğer kuruluşlarla sağlık alanındaki ilişkilerini daha da geliştirmek için 19 Ekim 1950 tarih ve 6666 Sayılı Kanunla onaylanan </a:t>
            </a:r>
            <a:r>
              <a:rPr lang="tr-TR" sz="2800" b="1" u="sng" dirty="0" smtClean="0">
                <a:effectLst/>
                <a:latin typeface="Times New Roman" panose="02020603050405020304"/>
                <a:ea typeface="Calibri" panose="020F0502020204030204"/>
                <a:cs typeface="Times New Roman" panose="02020603050405020304"/>
              </a:rPr>
              <a:t>‘’Teknik Yardım Anlaşması’’ </a:t>
            </a:r>
            <a:r>
              <a:rPr lang="tr-TR" sz="2800" dirty="0" smtClean="0">
                <a:effectLst/>
                <a:latin typeface="Times New Roman" panose="02020603050405020304"/>
                <a:ea typeface="Calibri" panose="020F0502020204030204"/>
                <a:cs typeface="Times New Roman" panose="02020603050405020304"/>
              </a:rPr>
              <a:t>ile çeşitli sağlık projelerini başlatmıştır.</a:t>
            </a:r>
            <a:endParaRPr lang="tr-TR" sz="2800" dirty="0">
              <a:effectLst/>
              <a:latin typeface="Calibri" panose="020F0502020204030204"/>
              <a:ea typeface="Calibri" panose="020F0502020204030204"/>
              <a:cs typeface="Times New Roman" panose="02020603050405020304"/>
            </a:endParaRPr>
          </a:p>
        </p:txBody>
      </p:sp>
      <p:pic>
        <p:nvPicPr>
          <p:cNvPr id="3" name="Picture 2"/>
          <p:cNvPicPr>
            <a:picLocks noChangeAspect="1" noChangeArrowheads="1"/>
          </p:cNvPicPr>
          <p:nvPr/>
        </p:nvPicPr>
        <p:blipFill>
          <a:blip r:embed="rId1" cstate="print">
            <a:extLst>
              <a:ext uri="{28A0092B-C50C-407E-A947-70E740481C1C}">
                <a14:useLocalDpi xmlns:a14="http://schemas.microsoft.com/office/drawing/2010/main" val="0"/>
              </a:ext>
            </a:extLst>
          </a:blip>
          <a:srcRect/>
          <a:stretch>
            <a:fillRect/>
          </a:stretch>
        </p:blipFill>
        <p:spPr bwMode="auto">
          <a:xfrm>
            <a:off x="7159095" y="116633"/>
            <a:ext cx="1873954" cy="14401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Metin kutusu 3"/>
          <p:cNvSpPr txBox="1"/>
          <p:nvPr/>
        </p:nvSpPr>
        <p:spPr>
          <a:xfrm>
            <a:off x="204650" y="513546"/>
            <a:ext cx="5739072" cy="646331"/>
          </a:xfrm>
          <a:prstGeom prst="rect">
            <a:avLst/>
          </a:prstGeom>
          <a:noFill/>
        </p:spPr>
        <p:txBody>
          <a:bodyPr wrap="none" rtlCol="0">
            <a:spAutoFit/>
          </a:bodyPr>
          <a:lstStyle/>
          <a:p>
            <a:r>
              <a:rPr lang="tr-TR" sz="3600" b="1" dirty="0" smtClean="0"/>
              <a:t>Dünya Sağlık Örgütü (DSÖ)  </a:t>
            </a:r>
            <a:endParaRPr lang="tr-TR" sz="3600" b="1" dirty="0"/>
          </a:p>
        </p:txBody>
      </p:sp>
    </p:spTree>
  </p:cSld>
  <p:clrMapOvr>
    <a:masterClrMapping/>
  </p:clrMapOvr>
</p:sld>
</file>

<file path=ppt/theme/theme1.xml><?xml version="1.0" encoding="utf-8"?>
<a:theme xmlns:a="http://schemas.openxmlformats.org/drawingml/2006/main" name="Default Design">
  <a:themeElements>
    <a:clrScheme name="">
      <a:dk1>
        <a:srgbClr val="000000"/>
      </a:dk1>
      <a:lt1>
        <a:srgbClr val="FFFFFF"/>
      </a:lt1>
      <a:dk2>
        <a:srgbClr val="000000"/>
      </a:dk2>
      <a:lt2>
        <a:srgbClr val="808080"/>
      </a:lt2>
      <a:accent1>
        <a:srgbClr val="7DB6EF"/>
      </a:accent1>
      <a:accent2>
        <a:srgbClr val="C0504D"/>
      </a:accent2>
      <a:accent3>
        <a:srgbClr val="FFFFFF"/>
      </a:accent3>
      <a:accent4>
        <a:srgbClr val="000000"/>
      </a:accent4>
      <a:accent5>
        <a:srgbClr val="C0D7F5"/>
      </a:accent5>
      <a:accent6>
        <a:srgbClr val="AC4744"/>
      </a:accent6>
      <a:hlink>
        <a:srgbClr val="0066CC"/>
      </a:hlink>
      <a:folHlink>
        <a:srgbClr val="800080"/>
      </a:folHlink>
    </a:clrScheme>
    <a:fontScheme name="">
      <a:majorFont>
        <a:latin typeface="Arial"/>
        <a:ea typeface="Arial"/>
        <a:cs typeface=""/>
      </a:majorFont>
      <a:minorFont>
        <a:latin typeface="Arial"/>
        <a:ea typeface="Arial"/>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raClrSchemeLst>
    <a:extraClrScheme>
      <a:clrScheme name="">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4"/>
        </a:accent5>
        <a:accent6>
          <a:srgbClr val="E5895B"/>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7B7E5"/>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
        <a:dk1>
          <a:srgbClr val="000000"/>
        </a:dk1>
        <a:lt1>
          <a:srgbClr val="DEF6F1"/>
        </a:lt1>
        <a:dk2>
          <a:srgbClr val="000000"/>
        </a:dk2>
        <a:lt2>
          <a:srgbClr val="969696"/>
        </a:lt2>
        <a:accent1>
          <a:srgbClr val="FFFFFF"/>
        </a:accent1>
        <a:accent2>
          <a:srgbClr val="8DC6FF"/>
        </a:accent2>
        <a:accent3>
          <a:srgbClr val="EBFAF7"/>
        </a:accent3>
        <a:accent4>
          <a:srgbClr val="000000"/>
        </a:accent4>
        <a:accent5>
          <a:srgbClr val="FFFFFF"/>
        </a:accent5>
        <a:accent6>
          <a:srgbClr val="7EB1E5"/>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7B7"/>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
        <a:dk1>
          <a:srgbClr val="FFFFFF"/>
        </a:dk1>
        <a:lt1>
          <a:srgbClr val="008080"/>
        </a:lt1>
        <a:dk2>
          <a:srgbClr val="FFFF99"/>
        </a:dk2>
        <a:lt2>
          <a:srgbClr val="005A58"/>
        </a:lt2>
        <a:accent1>
          <a:srgbClr val="006462"/>
        </a:accent1>
        <a:accent2>
          <a:srgbClr val="6D6FC7"/>
        </a:accent2>
        <a:accent3>
          <a:srgbClr val="AAC1C1"/>
        </a:accent3>
        <a:accent4>
          <a:srgbClr val="DCDCDC"/>
        </a:accent4>
        <a:accent5>
          <a:srgbClr val="AAB8B8"/>
        </a:accent5>
        <a:accent6>
          <a:srgbClr val="6163B2"/>
        </a:accent6>
        <a:hlink>
          <a:srgbClr val="00FFFF"/>
        </a:hlink>
        <a:folHlink>
          <a:srgbClr val="00FF00"/>
        </a:folHlink>
      </a:clrScheme>
      <a:clrMap bg1="lt1" tx1="dk1" bg2="lt2" tx2="dk2" accent1="accent1" accent2="accent2" accent3="accent3" accent4="accent4" accent5="accent5" accent6="accent6" hlink="hlink" folHlink="folHlink"/>
    </a:extraClrScheme>
    <a:extraClrScheme>
      <a:clrScheme name="">
        <a:dk1>
          <a:srgbClr val="FFFFFF"/>
        </a:dk1>
        <a:lt1>
          <a:srgbClr val="800000"/>
        </a:lt1>
        <a:dk2>
          <a:srgbClr val="DFD293"/>
        </a:dk2>
        <a:lt2>
          <a:srgbClr val="5C1F00"/>
        </a:lt2>
        <a:accent1>
          <a:srgbClr val="CC3300"/>
        </a:accent1>
        <a:accent2>
          <a:srgbClr val="BE7960"/>
        </a:accent2>
        <a:accent3>
          <a:srgbClr val="C1AAAA"/>
        </a:accent3>
        <a:accent4>
          <a:srgbClr val="DCDCDC"/>
        </a:accent4>
        <a:accent5>
          <a:srgbClr val="E2ADAA"/>
        </a:accent5>
        <a:accent6>
          <a:srgbClr val="AA6C55"/>
        </a:accent6>
        <a:hlink>
          <a:srgbClr val="FFFF99"/>
        </a:hlink>
        <a:folHlink>
          <a:srgbClr val="D3A219"/>
        </a:folHlink>
      </a:clrScheme>
      <a:clrMap bg1="lt1" tx1="dk1" bg2="lt2" tx2="dk2" accent1="accent1" accent2="accent2" accent3="accent3" accent4="accent4" accent5="accent5" accent6="accent6" hlink="hlink" folHlink="folHlink"/>
    </a:extraClrScheme>
    <a:extraClrScheme>
      <a:clrScheme name="">
        <a:dk1>
          <a:srgbClr val="FFFFFF"/>
        </a:dk1>
        <a:lt1>
          <a:srgbClr val="000099"/>
        </a:lt1>
        <a:dk2>
          <a:srgbClr val="CCFFFF"/>
        </a:dk2>
        <a:lt2>
          <a:srgbClr val="003366"/>
        </a:lt2>
        <a:accent1>
          <a:srgbClr val="3366CC"/>
        </a:accent1>
        <a:accent2>
          <a:srgbClr val="00B000"/>
        </a:accent2>
        <a:accent3>
          <a:srgbClr val="AAAACA"/>
        </a:accent3>
        <a:accent4>
          <a:srgbClr val="DCDCDC"/>
        </a:accent4>
        <a:accent5>
          <a:srgbClr val="ADB9E2"/>
        </a:accent5>
        <a:accent6>
          <a:srgbClr val="009D00"/>
        </a:accent6>
        <a:hlink>
          <a:srgbClr val="66CCFF"/>
        </a:hlink>
        <a:folHlink>
          <a:srgbClr val="FFE701"/>
        </a:folHlink>
      </a:clrScheme>
      <a:clrMap bg1="lt1" tx1="dk1" bg2="lt2" tx2="dk2" accent1="accent1" accent2="accent2" accent3="accent3" accent4="accent4" accent5="accent5" accent6="accent6" hlink="hlink" folHlink="folHlink"/>
    </a:extraClrScheme>
    <a:extraClrScheme>
      <a:clrScheme name="">
        <a:dk1>
          <a:srgbClr val="FFFFFF"/>
        </a:dk1>
        <a:lt1>
          <a:srgbClr val="000000"/>
        </a:lt1>
        <a:dk2>
          <a:srgbClr val="E3EBF1"/>
        </a:dk2>
        <a:lt2>
          <a:srgbClr val="336699"/>
        </a:lt2>
        <a:accent1>
          <a:srgbClr val="003399"/>
        </a:accent1>
        <a:accent2>
          <a:srgbClr val="468A4B"/>
        </a:accent2>
        <a:accent3>
          <a:srgbClr val="AAAAAA"/>
        </a:accent3>
        <a:accent4>
          <a:srgbClr val="DCDCDC"/>
        </a:accent4>
        <a:accent5>
          <a:srgbClr val="AAADCA"/>
        </a:accent5>
        <a:accent6>
          <a:srgbClr val="3E7B43"/>
        </a:accent6>
        <a:hlink>
          <a:srgbClr val="66CCFF"/>
        </a:hlink>
        <a:folHlink>
          <a:srgbClr val="F0E500"/>
        </a:folHlink>
      </a:clrScheme>
      <a:clrMap bg1="lt1" tx1="dk1" bg2="lt2" tx2="dk2" accent1="accent1" accent2="accent2" accent3="accent3" accent4="accent4" accent5="accent5" accent6="accent6" hlink="hlink" folHlink="folHlink"/>
    </a:extraClrScheme>
    <a:extraClrScheme>
      <a:clrScheme name="">
        <a:dk1>
          <a:srgbClr val="FFFFFF"/>
        </a:dk1>
        <a:lt1>
          <a:srgbClr val="686B5D"/>
        </a:lt1>
        <a:dk2>
          <a:srgbClr val="D1D1CB"/>
        </a:dk2>
        <a:lt2>
          <a:srgbClr val="777777"/>
        </a:lt2>
        <a:accent1>
          <a:srgbClr val="909082"/>
        </a:accent1>
        <a:accent2>
          <a:srgbClr val="809EA8"/>
        </a:accent2>
        <a:accent3>
          <a:srgbClr val="B9BAB6"/>
        </a:accent3>
        <a:accent4>
          <a:srgbClr val="DCDCDC"/>
        </a:accent4>
        <a:accent5>
          <a:srgbClr val="C7C7C1"/>
        </a:accent5>
        <a:accent6>
          <a:srgbClr val="728D96"/>
        </a:accent6>
        <a:hlink>
          <a:srgbClr val="FFCC66"/>
        </a:hlink>
        <a:folHlink>
          <a:srgbClr val="E9DCB9"/>
        </a:folHlink>
      </a:clrScheme>
      <a:clrMap bg1="lt1" tx1="dk1" bg2="lt2" tx2="dk2" accent1="accent1" accent2="accent2" accent3="accent3" accent4="accent4" accent5="accent5" accent6="accent6" hlink="hlink" folHlink="folHlink"/>
    </a:extraClrScheme>
    <a:extraClrScheme>
      <a:clrScheme name="">
        <a:dk1>
          <a:srgbClr val="FFFFFF"/>
        </a:dk1>
        <a:lt1>
          <a:srgbClr val="666699"/>
        </a:lt1>
        <a:dk2>
          <a:srgbClr val="FFFFFF"/>
        </a:dk2>
        <a:lt2>
          <a:srgbClr val="3E3E5C"/>
        </a:lt2>
        <a:accent1>
          <a:srgbClr val="60597B"/>
        </a:accent1>
        <a:accent2>
          <a:srgbClr val="6666FF"/>
        </a:accent2>
        <a:accent3>
          <a:srgbClr val="B9B9CA"/>
        </a:accent3>
        <a:accent4>
          <a:srgbClr val="DCDCDC"/>
        </a:accent4>
        <a:accent5>
          <a:srgbClr val="B7B5BF"/>
        </a:accent5>
        <a:accent6>
          <a:srgbClr val="5B5BE5"/>
        </a:accent6>
        <a:hlink>
          <a:srgbClr val="99CCFF"/>
        </a:hlink>
        <a:folHlink>
          <a:srgbClr val="FFFF99"/>
        </a:folHlink>
      </a:clrScheme>
      <a:clrMap bg1="lt1" tx1="dk1" bg2="lt2" tx2="dk2" accent1="accent1" accent2="accent2" accent3="accent3" accent4="accent4" accent5="accent5" accent6="accent6" hlink="hlink" folHlink="folHlink"/>
    </a:extraClrScheme>
    <a:extraClrScheme>
      <a:clrScheme name="">
        <a:dk1>
          <a:srgbClr val="FFFFFF"/>
        </a:dk1>
        <a:lt1>
          <a:srgbClr val="523E26"/>
        </a:lt1>
        <a:dk2>
          <a:srgbClr val="DFC08D"/>
        </a:dk2>
        <a:lt2>
          <a:srgbClr val="2D2015"/>
        </a:lt2>
        <a:accent1>
          <a:srgbClr val="8C7B70"/>
        </a:accent1>
        <a:accent2>
          <a:srgbClr val="8F5F2F"/>
        </a:accent2>
        <a:accent3>
          <a:srgbClr val="B3AFAB"/>
        </a:accent3>
        <a:accent4>
          <a:srgbClr val="DCDCDC"/>
        </a:accent4>
        <a:accent5>
          <a:srgbClr val="C5BFBC"/>
        </a:accent5>
        <a:accent6>
          <a:srgbClr val="805529"/>
        </a:accent6>
        <a:hlink>
          <a:srgbClr val="CCB400"/>
        </a:hlink>
        <a:folHlink>
          <a:srgbClr val="8C9EA0"/>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000000"/>
        </a:dk2>
        <a:lt2>
          <a:srgbClr val="808080"/>
        </a:lt2>
        <a:accent1>
          <a:srgbClr val="7DB6EF"/>
        </a:accent1>
        <a:accent2>
          <a:srgbClr val="C0504D"/>
        </a:accent2>
        <a:accent3>
          <a:srgbClr val="FFFFFF"/>
        </a:accent3>
        <a:accent4>
          <a:srgbClr val="000000"/>
        </a:accent4>
        <a:accent5>
          <a:srgbClr val="C0D7F5"/>
        </a:accent5>
        <a:accent6>
          <a:srgbClr val="AC4744"/>
        </a:accent6>
        <a:hlink>
          <a:srgbClr val="0066CC"/>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Fuar</Template>
  <TotalTime>0</TotalTime>
  <Words>8105</Words>
  <Application>WPS Presentation</Application>
  <PresentationFormat>Ekran Gösterisi (4:3)</PresentationFormat>
  <Paragraphs>169</Paragraphs>
  <Slides>20</Slides>
  <Notes>0</Notes>
  <HiddenSlides>0</HiddenSlides>
  <MMClips>0</MMClips>
  <ScaleCrop>false</ScaleCrop>
  <HeadingPairs>
    <vt:vector size="6" baseType="variant">
      <vt:variant>
        <vt:lpstr>已用的字体</vt:lpstr>
      </vt:variant>
      <vt:variant>
        <vt:i4>13</vt:i4>
      </vt:variant>
      <vt:variant>
        <vt:lpstr>主题</vt:lpstr>
      </vt:variant>
      <vt:variant>
        <vt:i4>1</vt:i4>
      </vt:variant>
      <vt:variant>
        <vt:lpstr>幻灯片标题</vt:lpstr>
      </vt:variant>
      <vt:variant>
        <vt:i4>20</vt:i4>
      </vt:variant>
    </vt:vector>
  </HeadingPairs>
  <TitlesOfParts>
    <vt:vector size="34" baseType="lpstr">
      <vt:lpstr>Arial</vt:lpstr>
      <vt:lpstr>SimSun</vt:lpstr>
      <vt:lpstr>Wingdings</vt:lpstr>
      <vt:lpstr>Calibri</vt:lpstr>
      <vt:lpstr>Times New Roman</vt:lpstr>
      <vt:lpstr>Rockwell</vt:lpstr>
      <vt:lpstr>Microsoft YaHei</vt:lpstr>
      <vt:lpstr/>
      <vt:lpstr>Arial Unicode MS</vt:lpstr>
      <vt:lpstr>Candara</vt:lpstr>
      <vt:lpstr>Arial</vt:lpstr>
      <vt:lpstr>Helvetica</vt:lpstr>
      <vt:lpstr>Segoe Print</vt:lpstr>
      <vt:lpstr>Default Design</vt:lpstr>
      <vt:lpstr>Uluslararası ÇALIŞMA ÖRGÜTLERİ</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Uluslararası Çalışma Örgütleri</dc:title>
  <dc:creator>Nesibe UZEL</dc:creator>
  <cp:lastModifiedBy>Nesibe Uzel Yar</cp:lastModifiedBy>
  <cp:revision>32</cp:revision>
  <cp:lastPrinted>2014-04-15T14:20:00Z</cp:lastPrinted>
  <dcterms:created xsi:type="dcterms:W3CDTF">2014-04-15T09:17:00Z</dcterms:created>
  <dcterms:modified xsi:type="dcterms:W3CDTF">2020-02-06T14:15:31Z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1033-11.2.0.8341</vt:lpwstr>
  </property>
</Properties>
</file>