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57" r:id="rId5"/>
    <p:sldId id="263" r:id="rId6"/>
    <p:sldId id="260" r:id="rId7"/>
    <p:sldId id="261" r:id="rId8"/>
    <p:sldId id="262" r:id="rId9"/>
    <p:sldId id="264" r:id="rId10"/>
    <p:sldId id="265" r:id="rId11"/>
    <p:sldId id="266" r:id="rId12"/>
    <p:sldId id="267" r:id="rId13"/>
    <p:sldId id="268" r:id="rId14"/>
    <p:sldId id="270" r:id="rId15"/>
    <p:sldId id="273" r:id="rId16"/>
    <p:sldId id="271" r:id="rId17"/>
    <p:sldId id="272" r:id="rId18"/>
    <p:sldId id="274" r:id="rId19"/>
    <p:sldId id="275" r:id="rId20"/>
    <p:sldId id="278" r:id="rId21"/>
    <p:sldId id="276" r:id="rId22"/>
    <p:sldId id="277" r:id="rId23"/>
    <p:sldId id="269"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696329B-1B0C-4167-A8CB-C58A4961F5E1}" type="datetimeFigureOut">
              <a:rPr lang="tr-TR" smtClean="0"/>
              <a:pPr/>
              <a:t>01.02.2018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6329B-1B0C-4167-A8CB-C58A4961F5E1}" type="datetimeFigureOut">
              <a:rPr lang="tr-TR" smtClean="0"/>
              <a:pPr/>
              <a:t>01.02.2018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6BE707-B7C8-4165-8F64-CC0BFDDE194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187624" y="2130425"/>
            <a:ext cx="7270576" cy="1874639"/>
          </a:xfrm>
        </p:spPr>
        <p:txBody>
          <a:bodyPr>
            <a:normAutofit/>
          </a:bodyPr>
          <a:lstStyle/>
          <a:p>
            <a:r>
              <a:rPr lang="tr-TR" sz="2800" dirty="0" smtClean="0"/>
              <a:t>BİLİMSEL ARAŞTIRMA YÖNTEMLERİ</a:t>
            </a:r>
            <a:r>
              <a:rPr lang="tr-TR" sz="2800" dirty="0" smtClean="0"/>
              <a:t/>
            </a:r>
            <a:br>
              <a:rPr lang="tr-TR" sz="2800" dirty="0" smtClean="0"/>
            </a:br>
            <a:endParaRPr lang="tr-TR" sz="2800" dirty="0"/>
          </a:p>
        </p:txBody>
      </p:sp>
      <p:sp>
        <p:nvSpPr>
          <p:cNvPr id="3" name="2 Alt Başlık"/>
          <p:cNvSpPr>
            <a:spLocks noGrp="1"/>
          </p:cNvSpPr>
          <p:nvPr>
            <p:ph type="subTitle" idx="1"/>
          </p:nvPr>
        </p:nvSpPr>
        <p:spPr>
          <a:xfrm>
            <a:off x="1259632" y="5124450"/>
            <a:ext cx="6817568" cy="608806"/>
          </a:xfrm>
        </p:spPr>
        <p:txBody>
          <a:bodyPr>
            <a:normAutofit/>
          </a:bodyPr>
          <a:lstStyle/>
          <a:p>
            <a:r>
              <a:rPr lang="tr-TR" dirty="0" smtClean="0"/>
              <a:t>Yrd.</a:t>
            </a:r>
            <a:r>
              <a:rPr lang="tr-TR" dirty="0" err="1" smtClean="0"/>
              <a:t>Doç.Dr</a:t>
            </a:r>
            <a:r>
              <a:rPr lang="tr-TR" smtClean="0"/>
              <a:t>.Hamide Deniz GÜLLEROĞLU</a:t>
            </a: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1.2. İlişkisel Tarama Modelleri (</a:t>
            </a:r>
            <a:r>
              <a:rPr lang="tr-TR" dirty="0" err="1" smtClean="0"/>
              <a:t>Karasar</a:t>
            </a:r>
            <a:r>
              <a:rPr lang="tr-TR" dirty="0" smtClean="0"/>
              <a:t>,2005)</a:t>
            </a:r>
            <a:endParaRPr lang="tr-TR" dirty="0"/>
          </a:p>
        </p:txBody>
      </p:sp>
      <p:sp>
        <p:nvSpPr>
          <p:cNvPr id="3" name="2 İçerik Yer Tutucusu"/>
          <p:cNvSpPr>
            <a:spLocks noGrp="1"/>
          </p:cNvSpPr>
          <p:nvPr>
            <p:ph idx="1"/>
          </p:nvPr>
        </p:nvSpPr>
        <p:spPr>
          <a:xfrm>
            <a:off x="611560" y="1700808"/>
            <a:ext cx="8075240" cy="4456152"/>
          </a:xfrm>
        </p:spPr>
        <p:txBody>
          <a:bodyPr>
            <a:normAutofit fontScale="92500" lnSpcReduction="10000"/>
          </a:bodyPr>
          <a:lstStyle/>
          <a:p>
            <a:r>
              <a:rPr lang="tr-TR" dirty="0" smtClean="0"/>
              <a:t>İki ve daha çok sayıdaki değişken arasında birlikte değişim varlığını veya derecesini belirlemeyi amaçlar. </a:t>
            </a:r>
          </a:p>
          <a:p>
            <a:r>
              <a:rPr lang="tr-TR" dirty="0" smtClean="0"/>
              <a:t>İlişkisel çözümleme iki türlü yapılabilir. </a:t>
            </a:r>
          </a:p>
          <a:p>
            <a:pPr lvl="2">
              <a:buFont typeface="Wingdings" pitchFamily="2" charset="2"/>
              <a:buChar char="ü"/>
            </a:pPr>
            <a:r>
              <a:rPr lang="tr-TR" dirty="0" smtClean="0"/>
              <a:t>      korelasyon türü ilişki ------- karşılaştırma yolu ile elde edilen ilişkilerdir.</a:t>
            </a:r>
          </a:p>
          <a:p>
            <a:pPr lvl="2">
              <a:buFont typeface="Wingdings" pitchFamily="2" charset="2"/>
              <a:buChar char="ü"/>
            </a:pPr>
            <a:endParaRPr lang="tr-TR" dirty="0" smtClean="0"/>
          </a:p>
          <a:p>
            <a:pPr lvl="2">
              <a:buFont typeface="Wingdings" pitchFamily="2" charset="2"/>
              <a:buChar char="ü"/>
            </a:pPr>
            <a:r>
              <a:rPr lang="tr-TR" dirty="0" smtClean="0">
                <a:solidFill>
                  <a:srgbClr val="FF0000"/>
                </a:solidFill>
              </a:rPr>
              <a:t>Bireylerin zeka düzeyleri ile akademik başarı düzeyleri, – Sigara içme alışkanlığı ile akciğer kanserine yakalanma durumu, – </a:t>
            </a:r>
            <a:r>
              <a:rPr lang="tr-TR" dirty="0" err="1" smtClean="0">
                <a:solidFill>
                  <a:srgbClr val="FF0000"/>
                </a:solidFill>
              </a:rPr>
              <a:t>Sosyo</a:t>
            </a:r>
            <a:r>
              <a:rPr lang="tr-TR" dirty="0" smtClean="0">
                <a:solidFill>
                  <a:srgbClr val="FF0000"/>
                </a:solidFill>
              </a:rPr>
              <a:t> – ekonomik düzey ile ailedeki çocuk sayısı, – Eğitim düzeyi ile parti tercihleri.</a:t>
            </a:r>
            <a:endParaRPr lang="tr-TR"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İlişkisel Tarama Modelleri (</a:t>
            </a:r>
            <a:r>
              <a:rPr lang="tr-TR" dirty="0" err="1" smtClean="0"/>
              <a:t>Karasar</a:t>
            </a:r>
            <a:r>
              <a:rPr lang="tr-TR" dirty="0" smtClean="0"/>
              <a:t>,2005)</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Korelasyon türü ilişki aranan araştırmalarda, değişkenlerin birlikte değişip değişmediği, birlikte bir değişme varsa bunun nasıl olduğu öğrenilmeye çalışılır.</a:t>
            </a:r>
          </a:p>
          <a:p>
            <a:r>
              <a:rPr lang="tr-TR" dirty="0" smtClean="0"/>
              <a:t>Öğrencilerin zeka düzeyi ve akademik başarıları arasındaki ilişkiyi belirlemek üzere yapılan bir araştırma sonunda, üç çeşit ilişki durumu söz konusudur: </a:t>
            </a:r>
          </a:p>
          <a:p>
            <a:pPr lvl="1">
              <a:buFont typeface="Wingdings" pitchFamily="2" charset="2"/>
              <a:buChar char="v"/>
            </a:pPr>
            <a:r>
              <a:rPr lang="tr-TR" dirty="0" smtClean="0"/>
              <a:t>    İki değişken arasında sistemli bir ilişki yoktur. </a:t>
            </a:r>
          </a:p>
          <a:p>
            <a:pPr lvl="1">
              <a:buFont typeface="Wingdings" pitchFamily="2" charset="2"/>
              <a:buChar char="v"/>
            </a:pPr>
            <a:r>
              <a:rPr lang="tr-TR" dirty="0" smtClean="0"/>
              <a:t>    Değişkenler doğru/aynı yönde değişim gösterir. </a:t>
            </a:r>
          </a:p>
          <a:p>
            <a:pPr lvl="1">
              <a:buFont typeface="Wingdings" pitchFamily="2" charset="2"/>
              <a:buChar char="v"/>
            </a:pPr>
            <a:r>
              <a:rPr lang="tr-TR" dirty="0" smtClean="0"/>
              <a:t>      Değişkenler ters orantılıdır/zıt yönde değişim gösterir.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İlişkisel Tarama Modelleri (</a:t>
            </a:r>
            <a:r>
              <a:rPr lang="tr-TR" dirty="0" err="1" smtClean="0"/>
              <a:t>Karasar</a:t>
            </a:r>
            <a:r>
              <a:rPr lang="tr-TR" dirty="0" smtClean="0"/>
              <a:t>,2005)</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Karşılaştırma türü ilişkisel araştırmalarda ise, denemesi olmayan fakat ona yakın bir araştırma düzenidir. Karşılaştırma yolu ile belirli bir sonucun oluşma nedenleri teke indirgenmeye çalışılır. En olası çözümden başlayarak bu ilişkiler sınanır. </a:t>
            </a:r>
          </a:p>
          <a:p>
            <a:r>
              <a:rPr lang="tr-TR" dirty="0" smtClean="0">
                <a:solidFill>
                  <a:srgbClr val="FF0000"/>
                </a:solidFill>
              </a:rPr>
              <a:t>Örneğin, öğrencilerin zeka düzeylerine göre düşük-orta-yüksek şeklinde gruplara ayırıp her gruptaki öğrencilerin okul başarı puanları ortalamasının zeka düzeylerine göre farklılaşıp farklılaşmadığının incelenmesi.</a:t>
            </a:r>
            <a:endParaRPr lang="tr-TR"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Örnek Olay Tarama Modelleri</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Örnek olay çalışmalarını bir ya da daha fazla olayın, ortamın programın, sosyal grubun ya da diğer birbirine bağlı sistemlerin derinlemesine incelendiği yöntem olarak tanımlanmaktadır. </a:t>
            </a:r>
          </a:p>
          <a:p>
            <a:r>
              <a:rPr lang="tr-TR" dirty="0" smtClean="0"/>
              <a:t>Örnek olay araştırmaları bir varlığın mekana ve zamana bağlı tanımlandığı ve özelleştirildiği araştırmadır.İncelenen varlık bir okul (alan) içi olabildiği gibi birden fazla okul (alanlar arası) da olabilir. </a:t>
            </a:r>
          </a:p>
          <a:p>
            <a:r>
              <a:rPr lang="tr-TR" dirty="0" err="1" smtClean="0"/>
              <a:t>Yin</a:t>
            </a:r>
            <a:r>
              <a:rPr lang="tr-TR" dirty="0" smtClean="0"/>
              <a:t> (1984) ise bu </a:t>
            </a:r>
            <a:r>
              <a:rPr lang="tr-TR" dirty="0" err="1" smtClean="0"/>
              <a:t>araştımayı</a:t>
            </a:r>
            <a:r>
              <a:rPr lang="tr-TR" dirty="0" smtClean="0"/>
              <a:t>, güncel bir olguyu kendi gerçekliği içinde çalışan, olgu ve içinde bulunan içerik arasındaki sınırların kesin hatlarıyla belirgin olmadığı ve birden fazla veri kaynağının olduğu durumlarda kullanılan bir araştırma yöntemi olarak açıklamaktadır (Yıldırım ve Şimşek, 2005).</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 Olay Tarama Modelleri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Örnek olay çalışmasının </a:t>
            </a:r>
            <a:r>
              <a:rPr lang="tr-TR" dirty="0" err="1" smtClean="0"/>
              <a:t>aşamalaı</a:t>
            </a:r>
            <a:r>
              <a:rPr lang="tr-TR" dirty="0" smtClean="0"/>
              <a:t> genel olarak nitel araştırmaların aşamaları ile aynıdır. (</a:t>
            </a:r>
            <a:r>
              <a:rPr lang="tr-TR" dirty="0" err="1" smtClean="0"/>
              <a:t>Şenerbüyüköztürk</a:t>
            </a:r>
            <a:r>
              <a:rPr lang="tr-TR" dirty="0" smtClean="0"/>
              <a:t>, 2016).</a:t>
            </a:r>
          </a:p>
          <a:p>
            <a:r>
              <a:rPr lang="tr-TR" dirty="0" smtClean="0"/>
              <a:t>Örnek olay tarama modelleri ile yapılan araştırmalar, genel tarama modelleri ile yapılanlara oranla daha ayrıntılı ve gerçeğe yakın bilgiler verir. Bunlarda olası nedenler ve nasıllar hakkında nitel veri toplama ve o ünite için geçerli olabilecek yorum yapma şansı daha yüksektir. Genel tarama modellerinin uygulanmak istendiği araştırmalar için önemli değişkenlerin belirleneceği bir ön çalışma </a:t>
            </a:r>
            <a:r>
              <a:rPr lang="tr-TR" dirty="0" err="1" smtClean="0"/>
              <a:t>olarakda</a:t>
            </a:r>
            <a:r>
              <a:rPr lang="tr-TR" dirty="0" smtClean="0"/>
              <a:t> örnek olay taramalarından yararlanılır. (</a:t>
            </a:r>
            <a:r>
              <a:rPr lang="tr-TR" dirty="0" err="1" smtClean="0"/>
              <a:t>Karasar</a:t>
            </a:r>
            <a:r>
              <a:rPr lang="tr-TR" dirty="0" smtClean="0"/>
              <a:t>, 2016).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Verilerin Analizi ve Araştırmanın Raporlaştırılması</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Veriler toplandıktan sonra yapılacak ilk iş toplanan verilerin, soruların yanıtlanması açısından eksik olup olmadığını, yanıtların sorulara uygun olarak verilip verilmediği ve varsa yanıt yazma sürecinin veya yanıtların kodlanma sürecinin toplanan tüm formlar, yapılan tüm görüşmeler için aynı olup olmadığını kontrol etmektir (</a:t>
            </a:r>
            <a:r>
              <a:rPr lang="tr-TR" dirty="0" err="1" smtClean="0"/>
              <a:t>Cohen</a:t>
            </a:r>
            <a:r>
              <a:rPr lang="tr-TR" dirty="0" smtClean="0"/>
              <a:t> ve </a:t>
            </a:r>
            <a:r>
              <a:rPr lang="tr-TR" dirty="0" err="1" smtClean="0"/>
              <a:t>Manion</a:t>
            </a:r>
            <a:r>
              <a:rPr lang="tr-TR" dirty="0" smtClean="0"/>
              <a:t>,1997). </a:t>
            </a:r>
          </a:p>
          <a:p>
            <a:r>
              <a:rPr lang="tr-TR" dirty="0" smtClean="0"/>
              <a:t>Tarama türü araştırmaların sonuçlarında sorulara verilen yanıtların yüzde dağılımlarının ve frekanslarının verilmesi katılımcıların görüşlerinin gösterilmesi açısından önemlidir. Bu bulgular verilirken grafikler kullanılabilir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Tarama Araştırmalarında İç Geçerlik</a:t>
            </a:r>
            <a:endParaRPr lang="tr-TR" dirty="0"/>
          </a:p>
        </p:txBody>
      </p:sp>
      <p:sp>
        <p:nvSpPr>
          <p:cNvPr id="3" name="2 İçerik Yer Tutucusu"/>
          <p:cNvSpPr>
            <a:spLocks noGrp="1"/>
          </p:cNvSpPr>
          <p:nvPr>
            <p:ph idx="1"/>
          </p:nvPr>
        </p:nvSpPr>
        <p:spPr>
          <a:xfrm>
            <a:off x="611560" y="1219200"/>
            <a:ext cx="8075240" cy="5090120"/>
          </a:xfrm>
        </p:spPr>
        <p:txBody>
          <a:bodyPr>
            <a:normAutofit fontScale="77500" lnSpcReduction="20000"/>
          </a:bodyPr>
          <a:lstStyle/>
          <a:p>
            <a:pPr algn="just"/>
            <a:r>
              <a:rPr lang="tr-TR" dirty="0" smtClean="0"/>
              <a:t>İç geçerlik; bağımlı değişkende gözlenen değişmelerin, bağımsız değişkenle açıklanabilirlik derecesi olarak ifade edilebilir. İç geçerliği tehdit eden faktörler aşağıdaki gibi sıralanabilir. (</a:t>
            </a:r>
            <a:r>
              <a:rPr lang="tr-TR" dirty="0" err="1" smtClean="0"/>
              <a:t>Büyüköztürk</a:t>
            </a:r>
            <a:r>
              <a:rPr lang="tr-TR" dirty="0" smtClean="0"/>
              <a:t> ve diğerleri, 2015)</a:t>
            </a:r>
          </a:p>
          <a:p>
            <a:pPr>
              <a:buFont typeface="Wingdings" pitchFamily="2" charset="2"/>
              <a:buChar char="Ø"/>
            </a:pPr>
            <a:r>
              <a:rPr lang="tr-TR" dirty="0" smtClean="0"/>
              <a:t>Deneklerin seçimi </a:t>
            </a:r>
          </a:p>
          <a:p>
            <a:pPr>
              <a:buFont typeface="Wingdings" pitchFamily="2" charset="2"/>
              <a:buChar char="Ø"/>
            </a:pPr>
            <a:r>
              <a:rPr lang="tr-TR" dirty="0" smtClean="0"/>
              <a:t> Deneklerin olgunlaşması </a:t>
            </a:r>
          </a:p>
          <a:p>
            <a:pPr>
              <a:buFont typeface="Wingdings" pitchFamily="2" charset="2"/>
              <a:buChar char="Ø"/>
            </a:pPr>
            <a:r>
              <a:rPr lang="tr-TR" dirty="0" smtClean="0"/>
              <a:t>Veri toplama aracı </a:t>
            </a:r>
          </a:p>
          <a:p>
            <a:pPr>
              <a:buFont typeface="Wingdings" pitchFamily="2" charset="2"/>
              <a:buChar char="Ø"/>
            </a:pPr>
            <a:r>
              <a:rPr lang="tr-TR" dirty="0" smtClean="0"/>
              <a:t> Deneklerin geçmişi </a:t>
            </a:r>
          </a:p>
          <a:p>
            <a:pPr>
              <a:buFont typeface="Wingdings" pitchFamily="2" charset="2"/>
              <a:buChar char="Ø"/>
            </a:pPr>
            <a:r>
              <a:rPr lang="tr-TR" dirty="0" smtClean="0"/>
              <a:t> Denek kaybı etkisi </a:t>
            </a:r>
          </a:p>
          <a:p>
            <a:pPr>
              <a:buFont typeface="Wingdings" pitchFamily="2" charset="2"/>
              <a:buChar char="Ø"/>
            </a:pPr>
            <a:r>
              <a:rPr lang="tr-TR" dirty="0" err="1" smtClean="0"/>
              <a:t>Öntest</a:t>
            </a:r>
            <a:r>
              <a:rPr lang="tr-TR" dirty="0" smtClean="0"/>
              <a:t> (deney öncesi ölçüm ) etkisi</a:t>
            </a:r>
          </a:p>
          <a:p>
            <a:pPr>
              <a:buFont typeface="Wingdings" pitchFamily="2" charset="2"/>
              <a:buChar char="Ø"/>
            </a:pPr>
            <a:r>
              <a:rPr lang="tr-TR" dirty="0" smtClean="0"/>
              <a:t> İstatistiksel regresyon </a:t>
            </a:r>
          </a:p>
          <a:p>
            <a:pPr>
              <a:buFont typeface="Wingdings" pitchFamily="2" charset="2"/>
              <a:buChar char="Ø"/>
            </a:pPr>
            <a:r>
              <a:rPr lang="tr-TR" dirty="0" smtClean="0"/>
              <a:t>Etkileşme etkisi </a:t>
            </a:r>
          </a:p>
          <a:p>
            <a:pPr>
              <a:buFont typeface="Wingdings" pitchFamily="2" charset="2"/>
              <a:buChar char="Ø"/>
            </a:pPr>
            <a:r>
              <a:rPr lang="tr-TR" dirty="0" smtClean="0"/>
              <a:t>Beklentilerinin etkisi</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Tarama Araştırmalarında Dış Geçerlik</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Araştırmalarda sonuçların bir faktör veya faktörler tarafından açıklanabilirliği ve büyük gruplara genellenebilirliği önemli bir husustur. Sonuçların deneklerin seçildiği gruplara, evrene genellenebilirlik derecesi dış geçerlik olarak ifade edilebilir. Dış geçerliği tehdit eden faktörler aşağıdaki gibi sıralanabilir (</a:t>
            </a:r>
            <a:r>
              <a:rPr lang="tr-TR" dirty="0" err="1" smtClean="0"/>
              <a:t>Büyüköztürk</a:t>
            </a:r>
            <a:r>
              <a:rPr lang="tr-TR" dirty="0" smtClean="0"/>
              <a:t> ve diğerleri, 2015)</a:t>
            </a:r>
          </a:p>
          <a:p>
            <a:pPr>
              <a:buFont typeface="Wingdings" pitchFamily="2" charset="2"/>
              <a:buChar char="Ø"/>
            </a:pPr>
            <a:r>
              <a:rPr lang="tr-TR" dirty="0" smtClean="0"/>
              <a:t>Örnekleme Etkisi </a:t>
            </a:r>
          </a:p>
          <a:p>
            <a:pPr>
              <a:buFont typeface="Wingdings" pitchFamily="2" charset="2"/>
              <a:buChar char="Ø"/>
            </a:pPr>
            <a:r>
              <a:rPr lang="tr-TR" dirty="0" smtClean="0"/>
              <a:t>Beklentilerin Etkisi </a:t>
            </a:r>
          </a:p>
          <a:p>
            <a:pPr>
              <a:buFont typeface="Wingdings" pitchFamily="2" charset="2"/>
              <a:buChar char="Ø"/>
            </a:pPr>
            <a:r>
              <a:rPr lang="tr-TR" dirty="0" smtClean="0"/>
              <a:t>Ön Test- Deneysel Değişken Etkileşim Etkisi</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Korelasyonel Araştırma</a:t>
            </a:r>
            <a:endParaRPr lang="en-US" dirty="0"/>
          </a:p>
        </p:txBody>
      </p:sp>
      <p:sp>
        <p:nvSpPr>
          <p:cNvPr id="3" name="Content Placeholder 2"/>
          <p:cNvSpPr>
            <a:spLocks noGrp="1"/>
          </p:cNvSpPr>
          <p:nvPr>
            <p:ph idx="1"/>
          </p:nvPr>
        </p:nvSpPr>
        <p:spPr/>
        <p:txBody>
          <a:bodyPr>
            <a:normAutofit fontScale="77500" lnSpcReduction="20000"/>
          </a:bodyPr>
          <a:lstStyle/>
          <a:p>
            <a:pPr>
              <a:lnSpc>
                <a:spcPct val="90000"/>
              </a:lnSpc>
            </a:pPr>
            <a:r>
              <a:rPr lang="tr-TR" dirty="0"/>
              <a:t>Korelasyonel Araştırma, iki ya da daha çok değişken arasındaki ilişkinin herhangi bir şekilde bu değişkenlere müdahale edilmeden incelendiği araştırmalardır.   </a:t>
            </a:r>
          </a:p>
          <a:p>
            <a:pPr>
              <a:lnSpc>
                <a:spcPct val="90000"/>
              </a:lnSpc>
            </a:pPr>
            <a:endParaRPr lang="tr-TR" dirty="0"/>
          </a:p>
          <a:p>
            <a:pPr>
              <a:lnSpc>
                <a:spcPct val="90000"/>
              </a:lnSpc>
            </a:pPr>
            <a:r>
              <a:rPr lang="tr-TR" dirty="0"/>
              <a:t>Değişkenlere müdahale edilmemesi özelliği ile nedensel karşılaştırma araştırmalarına benzer. Ancak nedensel karşılaştırma araştırmalarında bir bağımlı değişkeni etkileyen bağımsız değişkenler neden-sonuç ilişkisi içinde belirlenmeye çalışılırken korelasyonel araştırmalarda sadece değişkenlerin birlikte değişimleri incelenir.</a:t>
            </a:r>
          </a:p>
          <a:p>
            <a:pPr>
              <a:lnSpc>
                <a:spcPct val="90000"/>
              </a:lnSpc>
            </a:pPr>
            <a:endParaRPr lang="tr-TR" dirty="0"/>
          </a:p>
          <a:p>
            <a:pPr>
              <a:lnSpc>
                <a:spcPct val="90000"/>
              </a:lnSpc>
            </a:pPr>
            <a:r>
              <a:rPr lang="tr-TR" dirty="0"/>
              <a:t>Bu inceleme bir neden sonuç ilişkisinin oluşabileceği konusunda araştırmacıya fikir verebilir fakat kesinlikle neden-sonuç şeklinde </a:t>
            </a:r>
            <a:r>
              <a:rPr lang="tr-TR" dirty="0" smtClean="0"/>
              <a:t>yorumlanamaz   </a:t>
            </a:r>
            <a:r>
              <a:rPr lang="tr-TR" sz="2600" dirty="0" smtClean="0"/>
              <a:t>(</a:t>
            </a:r>
            <a:r>
              <a:rPr lang="tr-TR" sz="2600" dirty="0" err="1" smtClean="0"/>
              <a:t>Büyüköztürk</a:t>
            </a:r>
            <a:r>
              <a:rPr lang="tr-TR" sz="2600" dirty="0" smtClean="0"/>
              <a:t> ,2016)</a:t>
            </a:r>
            <a:endParaRPr lang="tr-TR" sz="2600" dirty="0"/>
          </a:p>
          <a:p>
            <a:endParaRPr lang="en-US" dirty="0"/>
          </a:p>
        </p:txBody>
      </p:sp>
    </p:spTree>
    <p:extLst>
      <p:ext uri="{BB962C8B-B14F-4D97-AF65-F5344CB8AC3E}">
        <p14:creationId xmlns="" xmlns:p14="http://schemas.microsoft.com/office/powerpoint/2010/main" val="2705984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Başlık"/>
          <p:cNvSpPr>
            <a:spLocks noGrp="1"/>
          </p:cNvSpPr>
          <p:nvPr>
            <p:ph type="title"/>
          </p:nvPr>
        </p:nvSpPr>
        <p:spPr/>
        <p:txBody>
          <a:bodyPr/>
          <a:lstStyle/>
          <a:p>
            <a:pPr eaLnBrk="1" hangingPunct="1"/>
            <a:r>
              <a:rPr lang="tr-TR" sz="3200" smtClean="0"/>
              <a:t>Korelasyonel Araştırma Türleri</a:t>
            </a:r>
          </a:p>
        </p:txBody>
      </p:sp>
      <p:sp>
        <p:nvSpPr>
          <p:cNvPr id="22530" name="2 İçerik Yer Tutucusu"/>
          <p:cNvSpPr>
            <a:spLocks noGrp="1"/>
          </p:cNvSpPr>
          <p:nvPr>
            <p:ph idx="1"/>
          </p:nvPr>
        </p:nvSpPr>
        <p:spPr>
          <a:xfrm>
            <a:off x="457200" y="2286000"/>
            <a:ext cx="8229600" cy="2357438"/>
          </a:xfrm>
        </p:spPr>
        <p:txBody>
          <a:bodyPr/>
          <a:lstStyle/>
          <a:p>
            <a:pPr eaLnBrk="1" hangingPunct="1">
              <a:buFont typeface="Arial" charset="0"/>
              <a:buChar char="•"/>
            </a:pPr>
            <a:r>
              <a:rPr lang="tr-TR" smtClean="0">
                <a:cs typeface="Tahoma" pitchFamily="34" charset="0"/>
              </a:rPr>
              <a:t>Korelasyonel araştırmalar 2’ye ayrılır.</a:t>
            </a:r>
          </a:p>
          <a:p>
            <a:pPr marL="971550" lvl="1" indent="-514350" eaLnBrk="1" hangingPunct="1">
              <a:buFont typeface="Calibri" pitchFamily="34" charset="0"/>
              <a:buAutoNum type="arabicPeriod"/>
            </a:pPr>
            <a:r>
              <a:rPr lang="tr-TR" sz="2800" smtClean="0">
                <a:cs typeface="Tahoma" pitchFamily="34" charset="0"/>
              </a:rPr>
              <a:t>Keşfedici</a:t>
            </a:r>
          </a:p>
          <a:p>
            <a:pPr marL="971550" lvl="1" indent="-514350" eaLnBrk="1" hangingPunct="1">
              <a:buFont typeface="Calibri" pitchFamily="34" charset="0"/>
              <a:buAutoNum type="arabicPeriod"/>
            </a:pPr>
            <a:r>
              <a:rPr lang="tr-TR" sz="2800" smtClean="0">
                <a:cs typeface="Tahoma" pitchFamily="34" charset="0"/>
              </a:rPr>
              <a:t>Yordayıcı</a:t>
            </a:r>
          </a:p>
          <a:p>
            <a:pPr eaLnBrk="1" hangingPunct="1"/>
            <a:endParaRPr lang="tr-TR" smtClean="0"/>
          </a:p>
        </p:txBody>
      </p:sp>
      <p:pic>
        <p:nvPicPr>
          <p:cNvPr id="4" name="Picture 4" descr="x_arastirma"/>
          <p:cNvPicPr>
            <a:picLocks noChangeAspect="1" noChangeArrowheads="1"/>
          </p:cNvPicPr>
          <p:nvPr/>
        </p:nvPicPr>
        <p:blipFill>
          <a:blip r:embed="rId2" cstate="print"/>
          <a:srcRect/>
          <a:stretch>
            <a:fillRect/>
          </a:stretch>
        </p:blipFill>
        <p:spPr bwMode="auto">
          <a:xfrm>
            <a:off x="4714876" y="3000372"/>
            <a:ext cx="3429000" cy="3429000"/>
          </a:xfrm>
          <a:prstGeom prst="ellipse">
            <a:avLst/>
          </a:prstGeom>
          <a:ln>
            <a:noFill/>
          </a:ln>
          <a:effectLst>
            <a:softEdge rad="112500"/>
          </a:effectLst>
        </p:spPr>
      </p:pic>
    </p:spTree>
    <p:extLst>
      <p:ext uri="{BB962C8B-B14F-4D97-AF65-F5344CB8AC3E}">
        <p14:creationId xmlns="" xmlns:p14="http://schemas.microsoft.com/office/powerpoint/2010/main" val="29806214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Araştırma</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a:t>
            </a:r>
            <a:r>
              <a:rPr lang="tr-TR" dirty="0" err="1" smtClean="0"/>
              <a:t>Webster</a:t>
            </a:r>
            <a:r>
              <a:rPr lang="tr-TR" dirty="0" smtClean="0"/>
              <a:t>’ e (1985) göre </a:t>
            </a:r>
          </a:p>
          <a:p>
            <a:pPr>
              <a:buFont typeface="Wingdings" pitchFamily="2" charset="2"/>
              <a:buChar char="Ø"/>
            </a:pPr>
            <a:r>
              <a:rPr lang="tr-TR" dirty="0" smtClean="0"/>
              <a:t>Gerçek ve ilkeleri ortaya çıkarmak ya da koymak için bazı bilgi alanlarında yapılan dikkatli, sistematik ve dayanıklı çalışma inceleme </a:t>
            </a:r>
          </a:p>
          <a:p>
            <a:pPr>
              <a:buNone/>
            </a:pPr>
            <a:r>
              <a:rPr lang="tr-TR" dirty="0" smtClean="0"/>
              <a:t>	Türk Dil Kurumu sözlüğünde </a:t>
            </a:r>
          </a:p>
          <a:p>
            <a:pPr>
              <a:buFont typeface="Wingdings" pitchFamily="2" charset="2"/>
              <a:buChar char="Ø"/>
            </a:pPr>
            <a:r>
              <a:rPr lang="tr-TR" dirty="0" smtClean="0"/>
              <a:t> Bilim ve sanatla ilgili olarak yapılan yöntemli çalışma (Türk Dil Kurumu Sözlüğü [TDK], 2017).</a:t>
            </a:r>
          </a:p>
          <a:p>
            <a:pPr>
              <a:buNone/>
            </a:pPr>
            <a:r>
              <a:rPr lang="tr-TR" dirty="0" smtClean="0"/>
              <a:t>    </a:t>
            </a:r>
            <a:r>
              <a:rPr lang="tr-TR" dirty="0" err="1" smtClean="0"/>
              <a:t>Kerlinger’e</a:t>
            </a:r>
            <a:r>
              <a:rPr lang="tr-TR" dirty="0" smtClean="0"/>
              <a:t> göre </a:t>
            </a:r>
          </a:p>
          <a:p>
            <a:pPr>
              <a:buFont typeface="Wingdings" pitchFamily="2" charset="2"/>
              <a:buChar char="Ø"/>
            </a:pPr>
            <a:r>
              <a:rPr lang="tr-TR" dirty="0" smtClean="0"/>
              <a:t> Doğal olgular arasında var olduğu düşünülen ilişkiler hakkında kurulan ifadelerin eleştirel, deneysel, kontrol edilmiş ve sistematik bir incelemesi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1 Başlık"/>
          <p:cNvSpPr>
            <a:spLocks noGrp="1"/>
          </p:cNvSpPr>
          <p:nvPr>
            <p:ph type="title"/>
          </p:nvPr>
        </p:nvSpPr>
        <p:spPr/>
        <p:txBody>
          <a:bodyPr/>
          <a:lstStyle/>
          <a:p>
            <a:pPr eaLnBrk="1" hangingPunct="1"/>
            <a:r>
              <a:rPr lang="tr-TR" sz="3200" dirty="0" smtClean="0"/>
              <a:t>Nedensel Karşılaştırma Araştırması </a:t>
            </a:r>
          </a:p>
        </p:txBody>
      </p:sp>
      <p:sp>
        <p:nvSpPr>
          <p:cNvPr id="56322" name="2 İçerik Yer Tutucusu"/>
          <p:cNvSpPr>
            <a:spLocks noGrp="1"/>
          </p:cNvSpPr>
          <p:nvPr>
            <p:ph idx="1"/>
          </p:nvPr>
        </p:nvSpPr>
        <p:spPr/>
        <p:txBody>
          <a:bodyPr/>
          <a:lstStyle/>
          <a:p>
            <a:pPr eaLnBrk="1" hangingPunct="1"/>
            <a:endParaRPr lang="tr-TR" sz="2000" dirty="0" smtClean="0"/>
          </a:p>
          <a:p>
            <a:pPr eaLnBrk="1" hangingPunct="1"/>
            <a:r>
              <a:rPr lang="tr-TR" sz="2800" dirty="0" smtClean="0"/>
              <a:t>Nedensel karşılaştırmalı araştırma, araştırma deseninde birbirleriyle karşılaştırılabilecek.  </a:t>
            </a:r>
          </a:p>
          <a:p>
            <a:pPr eaLnBrk="1" hangingPunct="1"/>
            <a:r>
              <a:rPr lang="tr-TR" sz="2800" dirty="0" smtClean="0"/>
              <a:t>en az iki grup varsa </a:t>
            </a:r>
            <a:r>
              <a:rPr lang="tr-TR" sz="2800" dirty="0" smtClean="0">
                <a:solidFill>
                  <a:srgbClr val="FF0000"/>
                </a:solidFill>
              </a:rPr>
              <a:t>“nedensel karşılaştırma araştırmaları”, </a:t>
            </a:r>
          </a:p>
          <a:p>
            <a:pPr eaLnBrk="1" hangingPunct="1"/>
            <a:r>
              <a:rPr lang="tr-TR" sz="2800" dirty="0" smtClean="0"/>
              <a:t>sadece tek grup varsa </a:t>
            </a:r>
            <a:r>
              <a:rPr lang="tr-TR" sz="2800" dirty="0" smtClean="0">
                <a:solidFill>
                  <a:srgbClr val="FF0000"/>
                </a:solidFill>
              </a:rPr>
              <a:t>“nedensel araştırma” </a:t>
            </a:r>
            <a:r>
              <a:rPr lang="tr-TR" sz="2800" dirty="0" smtClean="0"/>
              <a:t>olarak </a:t>
            </a:r>
            <a:r>
              <a:rPr lang="tr-TR" sz="2000" dirty="0" smtClean="0"/>
              <a:t>adlandırılır                                                                              (</a:t>
            </a:r>
            <a:r>
              <a:rPr lang="tr-TR" sz="2000" dirty="0" err="1" smtClean="0"/>
              <a:t>Büyüköztürk</a:t>
            </a:r>
            <a:r>
              <a:rPr lang="tr-TR" sz="2000" dirty="0" smtClean="0"/>
              <a:t>,2017)</a:t>
            </a:r>
          </a:p>
          <a:p>
            <a:pPr eaLnBrk="1" hangingPunct="1"/>
            <a:endParaRPr lang="tr-TR" sz="2400" dirty="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Başlık"/>
          <p:cNvSpPr>
            <a:spLocks noGrp="1"/>
          </p:cNvSpPr>
          <p:nvPr>
            <p:ph type="title"/>
          </p:nvPr>
        </p:nvSpPr>
        <p:spPr/>
        <p:txBody>
          <a:bodyPr/>
          <a:lstStyle/>
          <a:p>
            <a:pPr eaLnBrk="1" hangingPunct="1"/>
            <a:r>
              <a:rPr lang="tr-TR" sz="3200" smtClean="0"/>
              <a:t>Keşfedici Araştırmalar</a:t>
            </a:r>
          </a:p>
        </p:txBody>
      </p:sp>
      <p:sp>
        <p:nvSpPr>
          <p:cNvPr id="23554" name="2 İçerik Yer Tutucusu"/>
          <p:cNvSpPr>
            <a:spLocks noGrp="1"/>
          </p:cNvSpPr>
          <p:nvPr>
            <p:ph idx="1"/>
          </p:nvPr>
        </p:nvSpPr>
        <p:spPr/>
        <p:txBody>
          <a:bodyPr/>
          <a:lstStyle/>
          <a:p>
            <a:pPr eaLnBrk="1" hangingPunct="1"/>
            <a:r>
              <a:rPr lang="tr-TR" sz="2200" smtClean="0">
                <a:cs typeface="Tahoma" pitchFamily="34" charset="0"/>
              </a:rPr>
              <a:t>Değişkenler arası ilişkileri çözümleyerek önemli bir olayı anlamaya  çalışmak için kullanılır.</a:t>
            </a:r>
          </a:p>
          <a:p>
            <a:pPr eaLnBrk="1" hangingPunct="1"/>
            <a:endParaRPr lang="tr-TR" sz="2200" smtClean="0">
              <a:cs typeface="Tahoma" pitchFamily="34" charset="0"/>
            </a:endParaRPr>
          </a:p>
          <a:p>
            <a:pPr eaLnBrk="1" hangingPunct="1"/>
            <a:r>
              <a:rPr lang="tr-TR" sz="2200" smtClean="0">
                <a:cs typeface="Tahoma" pitchFamily="34" charset="0"/>
              </a:rPr>
              <a:t>Bu araştırmalar sürdürülürken uzak hedef neden – sonuç  ilişkisinin belirlenmesi de olabilir.</a:t>
            </a:r>
          </a:p>
          <a:p>
            <a:pPr lvl="1" eaLnBrk="1" hangingPunct="1"/>
            <a:endParaRPr lang="tr-TR" sz="2200" b="1" smtClean="0"/>
          </a:p>
          <a:p>
            <a:pPr lvl="1" eaLnBrk="1" hangingPunct="1"/>
            <a:endParaRPr lang="tr-TR" sz="2200" b="1" smtClean="0">
              <a:cs typeface="Tahoma" pitchFamily="34" charset="0"/>
            </a:endParaRPr>
          </a:p>
          <a:p>
            <a:pPr eaLnBrk="1" hangingPunct="1"/>
            <a:endParaRPr lang="tr-TR" sz="2800" smtClean="0"/>
          </a:p>
          <a:p>
            <a:pPr eaLnBrk="1" hangingPunct="1">
              <a:buFont typeface="Wingdings 2" pitchFamily="18" charset="2"/>
              <a:buNone/>
            </a:pPr>
            <a:endParaRPr lang="tr-TR" smtClean="0"/>
          </a:p>
        </p:txBody>
      </p:sp>
    </p:spTree>
    <p:extLst>
      <p:ext uri="{BB962C8B-B14F-4D97-AF65-F5344CB8AC3E}">
        <p14:creationId xmlns="" xmlns:p14="http://schemas.microsoft.com/office/powerpoint/2010/main" val="357531013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Başlık"/>
          <p:cNvSpPr>
            <a:spLocks noGrp="1"/>
          </p:cNvSpPr>
          <p:nvPr>
            <p:ph type="title"/>
          </p:nvPr>
        </p:nvSpPr>
        <p:spPr/>
        <p:txBody>
          <a:bodyPr/>
          <a:lstStyle/>
          <a:p>
            <a:pPr eaLnBrk="1" hangingPunct="1"/>
            <a:r>
              <a:rPr lang="tr-TR" sz="3200" smtClean="0"/>
              <a:t>Yordayıcı Araştırmalar</a:t>
            </a:r>
          </a:p>
        </p:txBody>
      </p:sp>
      <p:sp>
        <p:nvSpPr>
          <p:cNvPr id="24578" name="2 İçerik Yer Tutucusu"/>
          <p:cNvSpPr>
            <a:spLocks noGrp="1"/>
          </p:cNvSpPr>
          <p:nvPr>
            <p:ph idx="1"/>
          </p:nvPr>
        </p:nvSpPr>
        <p:spPr/>
        <p:txBody>
          <a:bodyPr/>
          <a:lstStyle/>
          <a:p>
            <a:pPr eaLnBrk="1" hangingPunct="1"/>
            <a:r>
              <a:rPr lang="tr-TR" sz="2000" smtClean="0">
                <a:cs typeface="Tahoma" pitchFamily="34" charset="0"/>
              </a:rPr>
              <a:t>Yordayıcı araştırmalarda değişkenler arasındaki ilişkiler incelenerek ilişki kurulan değişkenlerin birinden yola çıkılarak diğer değişkenin bilinen değerine karşılık gelen  bilinmeyen değeri belirlemeye çalışılır.</a:t>
            </a:r>
          </a:p>
          <a:p>
            <a:pPr eaLnBrk="1" hangingPunct="1"/>
            <a:endParaRPr lang="tr-TR" sz="2000" smtClean="0">
              <a:cs typeface="Tahoma" pitchFamily="34" charset="0"/>
            </a:endParaRPr>
          </a:p>
          <a:p>
            <a:pPr eaLnBrk="1" hangingPunct="1"/>
            <a:r>
              <a:rPr lang="tr-TR" sz="2000" smtClean="0">
                <a:cs typeface="Tahoma" pitchFamily="34" charset="0"/>
              </a:rPr>
              <a:t>Bu değişkenlerden ,yordama işlemi yapılacak olan  değeri bilinen değişkene </a:t>
            </a:r>
            <a:r>
              <a:rPr lang="tr-TR" sz="2000" b="1" u="sng" smtClean="0">
                <a:solidFill>
                  <a:srgbClr val="FF0000"/>
                </a:solidFill>
                <a:cs typeface="Tahoma" pitchFamily="34" charset="0"/>
              </a:rPr>
              <a:t>yordayan değişken</a:t>
            </a:r>
            <a:r>
              <a:rPr lang="tr-TR" sz="2000" smtClean="0">
                <a:cs typeface="Tahoma" pitchFamily="34" charset="0"/>
              </a:rPr>
              <a:t>, değeri belirlenecek değişkene ise </a:t>
            </a:r>
            <a:r>
              <a:rPr lang="tr-TR" sz="2000" b="1" u="sng" smtClean="0">
                <a:solidFill>
                  <a:srgbClr val="FF0000"/>
                </a:solidFill>
                <a:cs typeface="Tahoma" pitchFamily="34" charset="0"/>
              </a:rPr>
              <a:t>ölçüt değişken</a:t>
            </a:r>
            <a:r>
              <a:rPr lang="tr-TR" sz="2000" b="1" smtClean="0">
                <a:cs typeface="Tahoma" pitchFamily="34" charset="0"/>
              </a:rPr>
              <a:t> </a:t>
            </a:r>
            <a:r>
              <a:rPr lang="tr-TR" sz="2000" smtClean="0">
                <a:cs typeface="Tahoma" pitchFamily="34" charset="0"/>
              </a:rPr>
              <a:t>denir.</a:t>
            </a:r>
          </a:p>
          <a:p>
            <a:pPr eaLnBrk="1" hangingPunct="1">
              <a:buFont typeface="Wingdings 2" pitchFamily="18" charset="2"/>
              <a:buNone/>
            </a:pPr>
            <a:endParaRPr lang="tr-TR" sz="2000" smtClean="0">
              <a:cs typeface="Tahoma" pitchFamily="34" charset="0"/>
            </a:endParaRPr>
          </a:p>
        </p:txBody>
      </p:sp>
    </p:spTree>
    <p:extLst>
      <p:ext uri="{BB962C8B-B14F-4D97-AF65-F5344CB8AC3E}">
        <p14:creationId xmlns="" xmlns:p14="http://schemas.microsoft.com/office/powerpoint/2010/main" val="156737889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Kaynaklar</a:t>
            </a:r>
            <a:endParaRPr lang="tr-TR" dirty="0"/>
          </a:p>
        </p:txBody>
      </p:sp>
      <p:sp>
        <p:nvSpPr>
          <p:cNvPr id="3" name="2 İçerik Yer Tutucusu"/>
          <p:cNvSpPr>
            <a:spLocks noGrp="1"/>
          </p:cNvSpPr>
          <p:nvPr>
            <p:ph idx="1"/>
          </p:nvPr>
        </p:nvSpPr>
        <p:spPr>
          <a:xfrm>
            <a:off x="395536" y="1628800"/>
            <a:ext cx="8291264" cy="4528160"/>
          </a:xfrm>
        </p:spPr>
        <p:txBody>
          <a:bodyPr>
            <a:normAutofit fontScale="70000" lnSpcReduction="20000"/>
          </a:bodyPr>
          <a:lstStyle/>
          <a:p>
            <a:pPr algn="just"/>
            <a:r>
              <a:rPr lang="tr-TR" dirty="0" err="1" smtClean="0"/>
              <a:t>Anderson</a:t>
            </a:r>
            <a:r>
              <a:rPr lang="tr-TR" dirty="0" smtClean="0"/>
              <a:t>, G.(1990). </a:t>
            </a:r>
            <a:r>
              <a:rPr lang="tr-TR" dirty="0" err="1" smtClean="0"/>
              <a:t>Fundamantals</a:t>
            </a:r>
            <a:r>
              <a:rPr lang="tr-TR" dirty="0" smtClean="0"/>
              <a:t> of </a:t>
            </a:r>
            <a:r>
              <a:rPr lang="tr-TR" dirty="0" err="1" smtClean="0"/>
              <a:t>education</a:t>
            </a:r>
            <a:r>
              <a:rPr lang="tr-TR" dirty="0" smtClean="0"/>
              <a:t> </a:t>
            </a:r>
            <a:r>
              <a:rPr lang="tr-TR" dirty="0" err="1" smtClean="0"/>
              <a:t>research</a:t>
            </a:r>
            <a:r>
              <a:rPr lang="tr-TR" dirty="0" smtClean="0"/>
              <a:t>. </a:t>
            </a:r>
            <a:r>
              <a:rPr lang="tr-TR" dirty="0" err="1" smtClean="0"/>
              <a:t>London</a:t>
            </a:r>
            <a:r>
              <a:rPr lang="tr-TR" dirty="0" smtClean="0"/>
              <a:t>: </a:t>
            </a:r>
            <a:r>
              <a:rPr lang="tr-TR" dirty="0" err="1" smtClean="0"/>
              <a:t>The</a:t>
            </a:r>
            <a:r>
              <a:rPr lang="tr-TR" dirty="0" smtClean="0"/>
              <a:t> </a:t>
            </a:r>
            <a:r>
              <a:rPr lang="tr-TR" dirty="0" err="1" smtClean="0"/>
              <a:t>Falmer</a:t>
            </a:r>
            <a:r>
              <a:rPr lang="tr-TR" dirty="0" smtClean="0"/>
              <a:t> Pres. </a:t>
            </a:r>
          </a:p>
          <a:p>
            <a:pPr algn="just"/>
            <a:r>
              <a:rPr lang="tr-TR" dirty="0" smtClean="0"/>
              <a:t>Balcı, A. (1997). Sosyal bilimlerde araştırma yöntem, teknik ve ilkeler. Ankara:</a:t>
            </a:r>
            <a:r>
              <a:rPr lang="tr-TR" dirty="0" err="1" smtClean="0"/>
              <a:t>Pegem</a:t>
            </a:r>
            <a:r>
              <a:rPr lang="tr-TR" dirty="0" smtClean="0"/>
              <a:t> Yayıncılık. </a:t>
            </a:r>
          </a:p>
          <a:p>
            <a:pPr algn="just"/>
            <a:r>
              <a:rPr lang="tr-TR" dirty="0" smtClean="0"/>
              <a:t> </a:t>
            </a:r>
            <a:r>
              <a:rPr lang="tr-TR" dirty="0" err="1" smtClean="0"/>
              <a:t>Büyüköztürk</a:t>
            </a:r>
            <a:r>
              <a:rPr lang="tr-TR" dirty="0" smtClean="0"/>
              <a:t>, Ş.(2016). Bilimsel araştırma yöntemleri.(22.bas.). Ankara: </a:t>
            </a:r>
            <a:r>
              <a:rPr lang="tr-TR" dirty="0" err="1" smtClean="0"/>
              <a:t>Pegem</a:t>
            </a:r>
            <a:r>
              <a:rPr lang="tr-TR" dirty="0" smtClean="0"/>
              <a:t> Akademi Yayıncılık. Ankara. </a:t>
            </a:r>
          </a:p>
          <a:p>
            <a:pPr algn="just"/>
            <a:r>
              <a:rPr lang="tr-TR" dirty="0" err="1" smtClean="0"/>
              <a:t>Cohen</a:t>
            </a:r>
            <a:r>
              <a:rPr lang="tr-TR" dirty="0" smtClean="0"/>
              <a:t>, </a:t>
            </a:r>
            <a:r>
              <a:rPr lang="tr-TR" dirty="0" err="1" smtClean="0"/>
              <a:t>L.ve</a:t>
            </a:r>
            <a:r>
              <a:rPr lang="tr-TR" dirty="0" smtClean="0"/>
              <a:t> </a:t>
            </a:r>
            <a:r>
              <a:rPr lang="tr-TR" dirty="0" err="1" smtClean="0"/>
              <a:t>Manion</a:t>
            </a:r>
            <a:r>
              <a:rPr lang="tr-TR" dirty="0" smtClean="0"/>
              <a:t>, L. (1998). </a:t>
            </a:r>
            <a:r>
              <a:rPr lang="tr-TR" dirty="0" err="1" smtClean="0"/>
              <a:t>Research</a:t>
            </a:r>
            <a:r>
              <a:rPr lang="tr-TR" dirty="0" smtClean="0"/>
              <a:t> </a:t>
            </a:r>
            <a:r>
              <a:rPr lang="tr-TR" dirty="0" err="1" smtClean="0"/>
              <a:t>methods</a:t>
            </a:r>
            <a:r>
              <a:rPr lang="tr-TR" dirty="0" smtClean="0"/>
              <a:t> in </a:t>
            </a:r>
            <a:r>
              <a:rPr lang="tr-TR" dirty="0" err="1" smtClean="0"/>
              <a:t>education</a:t>
            </a:r>
            <a:r>
              <a:rPr lang="tr-TR" dirty="0" smtClean="0"/>
              <a:t>. </a:t>
            </a:r>
            <a:r>
              <a:rPr lang="tr-TR" dirty="0" err="1" smtClean="0"/>
              <a:t>London</a:t>
            </a:r>
            <a:r>
              <a:rPr lang="tr-TR" dirty="0" smtClean="0"/>
              <a:t>:</a:t>
            </a:r>
            <a:r>
              <a:rPr lang="tr-TR" dirty="0" err="1" smtClean="0"/>
              <a:t>Routledge</a:t>
            </a:r>
            <a:r>
              <a:rPr lang="tr-TR" dirty="0" smtClean="0"/>
              <a:t>. </a:t>
            </a:r>
          </a:p>
          <a:p>
            <a:pPr algn="just"/>
            <a:r>
              <a:rPr lang="tr-TR" dirty="0" smtClean="0"/>
              <a:t> </a:t>
            </a:r>
            <a:r>
              <a:rPr lang="tr-TR" dirty="0" err="1" smtClean="0"/>
              <a:t>Fraenkel</a:t>
            </a:r>
            <a:r>
              <a:rPr lang="tr-TR" dirty="0" smtClean="0"/>
              <a:t>, J.R. ve </a:t>
            </a:r>
            <a:r>
              <a:rPr lang="tr-TR" dirty="0" err="1" smtClean="0"/>
              <a:t>Wallen</a:t>
            </a:r>
            <a:r>
              <a:rPr lang="tr-TR" dirty="0" smtClean="0"/>
              <a:t>, N.E. (2006). </a:t>
            </a:r>
            <a:r>
              <a:rPr lang="tr-TR" dirty="0" err="1" smtClean="0"/>
              <a:t>How</a:t>
            </a:r>
            <a:r>
              <a:rPr lang="tr-TR" dirty="0" smtClean="0"/>
              <a:t> </a:t>
            </a:r>
            <a:r>
              <a:rPr lang="tr-TR" dirty="0" err="1" smtClean="0"/>
              <a:t>to</a:t>
            </a:r>
            <a:r>
              <a:rPr lang="tr-TR" dirty="0" smtClean="0"/>
              <a:t> </a:t>
            </a:r>
            <a:r>
              <a:rPr lang="tr-TR" dirty="0" err="1" smtClean="0"/>
              <a:t>desing</a:t>
            </a:r>
            <a:r>
              <a:rPr lang="tr-TR" dirty="0" smtClean="0"/>
              <a:t> </a:t>
            </a:r>
            <a:r>
              <a:rPr lang="tr-TR" dirty="0" err="1" smtClean="0"/>
              <a:t>and</a:t>
            </a:r>
            <a:r>
              <a:rPr lang="tr-TR" dirty="0" smtClean="0"/>
              <a:t> </a:t>
            </a:r>
            <a:r>
              <a:rPr lang="tr-TR" dirty="0" err="1" smtClean="0"/>
              <a:t>evaluate</a:t>
            </a:r>
            <a:r>
              <a:rPr lang="tr-TR" dirty="0" smtClean="0"/>
              <a:t> </a:t>
            </a:r>
            <a:r>
              <a:rPr lang="tr-TR" dirty="0" err="1" smtClean="0"/>
              <a:t>research</a:t>
            </a:r>
            <a:r>
              <a:rPr lang="tr-TR" dirty="0" smtClean="0"/>
              <a:t> in </a:t>
            </a:r>
            <a:r>
              <a:rPr lang="tr-TR" dirty="0" err="1" smtClean="0"/>
              <a:t>education</a:t>
            </a:r>
            <a:r>
              <a:rPr lang="tr-TR" dirty="0" smtClean="0"/>
              <a:t>. New York: </a:t>
            </a:r>
            <a:r>
              <a:rPr lang="tr-TR" dirty="0" err="1" smtClean="0"/>
              <a:t>McGaw</a:t>
            </a:r>
            <a:r>
              <a:rPr lang="tr-TR" dirty="0" smtClean="0"/>
              <a:t>-</a:t>
            </a:r>
            <a:r>
              <a:rPr lang="tr-TR" dirty="0" err="1" smtClean="0"/>
              <a:t>Hill</a:t>
            </a:r>
            <a:r>
              <a:rPr lang="tr-TR" dirty="0" smtClean="0"/>
              <a:t> </a:t>
            </a:r>
            <a:r>
              <a:rPr lang="tr-TR" dirty="0" err="1" smtClean="0"/>
              <a:t>International</a:t>
            </a:r>
            <a:r>
              <a:rPr lang="tr-TR" dirty="0" smtClean="0"/>
              <a:t> </a:t>
            </a:r>
            <a:r>
              <a:rPr lang="tr-TR" dirty="0" err="1" smtClean="0"/>
              <a:t>Edition</a:t>
            </a:r>
            <a:r>
              <a:rPr lang="tr-TR" dirty="0" smtClean="0"/>
              <a:t>. </a:t>
            </a:r>
          </a:p>
          <a:p>
            <a:pPr algn="just"/>
            <a:r>
              <a:rPr lang="tr-TR" dirty="0" smtClean="0"/>
              <a:t> </a:t>
            </a:r>
            <a:r>
              <a:rPr lang="tr-TR" dirty="0" err="1" smtClean="0"/>
              <a:t>Karasar</a:t>
            </a:r>
            <a:r>
              <a:rPr lang="tr-TR" dirty="0" smtClean="0"/>
              <a:t>, N. (1991). (4.bas.). Ankara. • Köklü, N. </a:t>
            </a:r>
            <a:r>
              <a:rPr lang="tr-TR" dirty="0" err="1" smtClean="0"/>
              <a:t>Büyüköztürk</a:t>
            </a:r>
            <a:r>
              <a:rPr lang="tr-TR" dirty="0" smtClean="0"/>
              <a:t>, Ş. Ve Çokluk (2007). Sosyal bilimler için istatistik. Ankara: </a:t>
            </a:r>
            <a:r>
              <a:rPr lang="tr-TR" dirty="0" err="1" smtClean="0"/>
              <a:t>Pegem</a:t>
            </a:r>
            <a:r>
              <a:rPr lang="tr-TR" dirty="0" smtClean="0"/>
              <a:t> Yayınları. </a:t>
            </a:r>
          </a:p>
          <a:p>
            <a:pPr algn="just"/>
            <a:r>
              <a:rPr lang="tr-TR" dirty="0" smtClean="0"/>
              <a:t>Türk Dil Kurumu (TDK). (2017). Sözlükler. http://www.</a:t>
            </a:r>
            <a:r>
              <a:rPr lang="tr-TR" dirty="0" err="1" smtClean="0"/>
              <a:t>tdk</a:t>
            </a:r>
            <a:r>
              <a:rPr lang="tr-TR" dirty="0" smtClean="0"/>
              <a:t>.gov.tr/</a:t>
            </a:r>
            <a:r>
              <a:rPr lang="tr-TR" dirty="0" err="1" smtClean="0"/>
              <a:t>index</a:t>
            </a:r>
            <a:r>
              <a:rPr lang="tr-TR" dirty="0" smtClean="0"/>
              <a:t>.</a:t>
            </a:r>
            <a:r>
              <a:rPr lang="tr-TR" dirty="0" err="1" smtClean="0"/>
              <a:t>php</a:t>
            </a:r>
            <a:r>
              <a:rPr lang="tr-TR" dirty="0" smtClean="0"/>
              <a:t>?</a:t>
            </a:r>
            <a:r>
              <a:rPr lang="tr-TR" dirty="0" err="1" smtClean="0"/>
              <a:t>option</a:t>
            </a:r>
            <a:r>
              <a:rPr lang="tr-TR" dirty="0" smtClean="0"/>
              <a:t>=com_</a:t>
            </a:r>
            <a:r>
              <a:rPr lang="tr-TR" dirty="0" err="1" smtClean="0"/>
              <a:t>gts</a:t>
            </a:r>
            <a:r>
              <a:rPr lang="tr-TR" dirty="0" smtClean="0"/>
              <a:t>&amp;arama=</a:t>
            </a:r>
            <a:r>
              <a:rPr lang="tr-TR" dirty="0" err="1" smtClean="0"/>
              <a:t>gts</a:t>
            </a:r>
            <a:r>
              <a:rPr lang="tr-TR" dirty="0" smtClean="0"/>
              <a:t>&amp;</a:t>
            </a:r>
            <a:r>
              <a:rPr lang="tr-TR" dirty="0" err="1" smtClean="0"/>
              <a:t>guid</a:t>
            </a:r>
            <a:r>
              <a:rPr lang="tr-TR" dirty="0" smtClean="0"/>
              <a:t>=TDK.GTS.58d807ce 81ea13.41719238</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Araştırma Modeli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Araştırmanın sorularını cevaplamak ya da hipotezlerini test etmek amacıyla araştırmacı tarafından geliştirilen bir plandır. </a:t>
            </a:r>
          </a:p>
          <a:p>
            <a:r>
              <a:rPr lang="tr-TR" dirty="0" smtClean="0"/>
              <a:t>Araştırma amacına uygun ve ekonomik olarak verilerin toplanması ve çözümlenebilmesi için gerekli koşulların düzenlenmesidir (</a:t>
            </a:r>
            <a:r>
              <a:rPr lang="tr-TR" dirty="0" err="1" smtClean="0"/>
              <a:t>Karasar</a:t>
            </a:r>
            <a:r>
              <a:rPr lang="tr-TR" dirty="0" smtClean="0"/>
              <a:t>, 2016). </a:t>
            </a:r>
          </a:p>
          <a:p>
            <a:r>
              <a:rPr lang="tr-TR" dirty="0" smtClean="0"/>
              <a:t>Bu koşulların düzenlenmesinde iki temel yaklaşım vardır.</a:t>
            </a:r>
          </a:p>
          <a:p>
            <a:pPr lvl="8">
              <a:buFont typeface="Wingdings" pitchFamily="2" charset="2"/>
              <a:buChar char="ü"/>
            </a:pPr>
            <a:r>
              <a:rPr lang="tr-TR" sz="3200" dirty="0" smtClean="0"/>
              <a:t> </a:t>
            </a:r>
            <a:r>
              <a:rPr lang="tr-TR" sz="2000" dirty="0" smtClean="0"/>
              <a:t>Tarama Modelleri</a:t>
            </a:r>
          </a:p>
          <a:p>
            <a:pPr lvl="8">
              <a:buFont typeface="Wingdings" pitchFamily="2" charset="2"/>
              <a:buChar char="ü"/>
            </a:pPr>
            <a:r>
              <a:rPr lang="tr-TR" sz="2000" dirty="0" smtClean="0"/>
              <a:t>   Deneme Modelleri           </a:t>
            </a:r>
            <a:endParaRPr 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Tarama Modelleri (</a:t>
            </a:r>
            <a:r>
              <a:rPr lang="tr-TR" dirty="0" err="1" smtClean="0"/>
              <a:t>Karasar</a:t>
            </a:r>
            <a:r>
              <a:rPr lang="tr-TR" dirty="0" smtClean="0"/>
              <a:t>,2005)</a:t>
            </a:r>
            <a:endParaRPr lang="tr-TR" dirty="0"/>
          </a:p>
        </p:txBody>
      </p:sp>
      <p:pic>
        <p:nvPicPr>
          <p:cNvPr id="1026" name="Picture 2"/>
          <p:cNvPicPr>
            <a:picLocks noGrp="1" noChangeAspect="1" noChangeArrowheads="1"/>
          </p:cNvPicPr>
          <p:nvPr>
            <p:ph idx="1"/>
          </p:nvPr>
        </p:nvPicPr>
        <p:blipFill>
          <a:blip r:embed="rId2" cstate="print"/>
          <a:stretch>
            <a:fillRect/>
          </a:stretch>
        </p:blipFill>
        <p:spPr bwMode="auto">
          <a:xfrm>
            <a:off x="2067809" y="1600200"/>
            <a:ext cx="5008382" cy="452596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Tarama Çalışmalarının Nitelikleri </a:t>
            </a:r>
            <a:endParaRPr lang="tr-TR" dirty="0"/>
          </a:p>
        </p:txBody>
      </p:sp>
      <p:sp>
        <p:nvSpPr>
          <p:cNvPr id="3" name="2 İçerik Yer Tutucusu"/>
          <p:cNvSpPr>
            <a:spLocks noGrp="1"/>
          </p:cNvSpPr>
          <p:nvPr>
            <p:ph idx="1"/>
          </p:nvPr>
        </p:nvSpPr>
        <p:spPr>
          <a:xfrm>
            <a:off x="755576" y="1844824"/>
            <a:ext cx="7931224" cy="4312136"/>
          </a:xfrm>
        </p:spPr>
        <p:txBody>
          <a:bodyPr>
            <a:normAutofit fontScale="77500" lnSpcReduction="20000"/>
          </a:bodyPr>
          <a:lstStyle/>
          <a:p>
            <a:pPr algn="just"/>
            <a:r>
              <a:rPr lang="tr-TR" dirty="0" smtClean="0"/>
              <a:t>Tarama modellerinde amaçlar genellikle, soru cümleleriyle ifade edilir. Bunlar; “Ne idi? Nedir? Ne ile ilgilidir? gibi sorulardır. Bu soruların cevabını </a:t>
            </a:r>
            <a:r>
              <a:rPr lang="tr-TR" dirty="0" err="1" smtClean="0"/>
              <a:t>veririken</a:t>
            </a:r>
            <a:r>
              <a:rPr lang="tr-TR" dirty="0" smtClean="0"/>
              <a:t> “Neden?” sorusunun gerçek cevaplarının bulunmasında ise bu denli güçlü değildir (</a:t>
            </a:r>
            <a:r>
              <a:rPr lang="tr-TR" dirty="0" err="1" smtClean="0"/>
              <a:t>Büyüköztürk</a:t>
            </a:r>
            <a:r>
              <a:rPr lang="tr-TR" dirty="0" smtClean="0"/>
              <a:t>, 2016:178). </a:t>
            </a:r>
          </a:p>
          <a:p>
            <a:pPr algn="just"/>
            <a:r>
              <a:rPr lang="tr-TR" dirty="0" smtClean="0"/>
              <a:t>Tarama araştırmalarında genellikle geniş bir kitleden araştırmacı tarafından belirlenen cevap seçenekleri kullanılarak bilgi toplanır. Genellikle tarama araştırmalarında araştırmacılar, görüşlerin ve özelliklerin neden kaynaklandığından çok örneklemdeki bireyler açısından nasıl dağıldığıyla ilgilenmektedir (</a:t>
            </a:r>
            <a:r>
              <a:rPr lang="tr-TR" dirty="0" err="1" smtClean="0"/>
              <a:t>Fraenkel</a:t>
            </a:r>
            <a:r>
              <a:rPr lang="tr-TR" dirty="0" smtClean="0"/>
              <a:t> ve </a:t>
            </a:r>
            <a:r>
              <a:rPr lang="tr-TR" dirty="0" err="1" smtClean="0"/>
              <a:t>Wallen</a:t>
            </a:r>
            <a:r>
              <a:rPr lang="tr-TR" dirty="0" smtClean="0"/>
              <a:t>, 2006)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1.Genel Tarama Modelleri (</a:t>
            </a:r>
            <a:r>
              <a:rPr lang="tr-TR" sz="2800" dirty="0" err="1" smtClean="0"/>
              <a:t>Karasar</a:t>
            </a:r>
            <a:r>
              <a:rPr lang="tr-TR" sz="2800" dirty="0" smtClean="0"/>
              <a:t>,2005)</a:t>
            </a:r>
            <a:endParaRPr lang="tr-TR" sz="2800" dirty="0"/>
          </a:p>
        </p:txBody>
      </p:sp>
      <p:sp>
        <p:nvSpPr>
          <p:cNvPr id="3" name="2 İçerik Yer Tutucusu"/>
          <p:cNvSpPr>
            <a:spLocks noGrp="1"/>
          </p:cNvSpPr>
          <p:nvPr>
            <p:ph idx="1"/>
          </p:nvPr>
        </p:nvSpPr>
        <p:spPr>
          <a:xfrm>
            <a:off x="467544" y="1700808"/>
            <a:ext cx="8219256" cy="4456152"/>
          </a:xfrm>
        </p:spPr>
        <p:txBody>
          <a:bodyPr>
            <a:normAutofit fontScale="92500"/>
          </a:bodyPr>
          <a:lstStyle/>
          <a:p>
            <a:r>
              <a:rPr lang="tr-TR" dirty="0" smtClean="0"/>
              <a:t>Genel tarama modelleri, çok sayıda elemandan oluşan bu evrende, evren hakkında genel bir yargıya varmak amacı ile, evrenin tümü ya da ondan alınacak bir grup, örnek ya da örneklem üzerinden yapılan tarama düzenlemeleridir. Genel tarama modelleri ile tekil ya da ilişkisel taramalar yapılabilir. </a:t>
            </a:r>
          </a:p>
          <a:p>
            <a:r>
              <a:rPr lang="tr-TR" dirty="0" smtClean="0"/>
              <a:t>Çoğu araştırmalarda hem tekil hem de ilişkisel taramalara olanak verecek düzenlemelere gidilir.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r>
            <a:br>
              <a:rPr lang="tr-TR" dirty="0" smtClean="0"/>
            </a:br>
            <a:r>
              <a:rPr lang="tr-TR" dirty="0" smtClean="0"/>
              <a:t/>
            </a:r>
            <a:br>
              <a:rPr lang="tr-TR" dirty="0" smtClean="0"/>
            </a:br>
            <a:r>
              <a:rPr lang="tr-TR" dirty="0" smtClean="0"/>
              <a:t>1.1.Tekil tarama modelleri (</a:t>
            </a:r>
            <a:r>
              <a:rPr lang="tr-TR" dirty="0" err="1" smtClean="0"/>
              <a:t>Karasar</a:t>
            </a:r>
            <a:r>
              <a:rPr lang="tr-TR" dirty="0" smtClean="0"/>
              <a:t>,2005)</a:t>
            </a:r>
            <a:br>
              <a:rPr lang="tr-TR" dirty="0" smtClean="0"/>
            </a:br>
            <a:endParaRPr lang="tr-TR" dirty="0"/>
          </a:p>
        </p:txBody>
      </p:sp>
      <p:sp>
        <p:nvSpPr>
          <p:cNvPr id="3" name="2 İçerik Yer Tutucusu"/>
          <p:cNvSpPr>
            <a:spLocks noGrp="1"/>
          </p:cNvSpPr>
          <p:nvPr>
            <p:ph idx="1"/>
          </p:nvPr>
        </p:nvSpPr>
        <p:spPr>
          <a:xfrm>
            <a:off x="539552" y="2060848"/>
            <a:ext cx="8147248" cy="4096112"/>
          </a:xfrm>
        </p:spPr>
        <p:txBody>
          <a:bodyPr/>
          <a:lstStyle/>
          <a:p>
            <a:r>
              <a:rPr lang="tr-TR" dirty="0" smtClean="0"/>
              <a:t>Tekil tarama modelleri ile anlık durum saptamaları yanında zamansal gelişimler ve değişimler de belirlenebilmektedir.</a:t>
            </a:r>
          </a:p>
          <a:p>
            <a:r>
              <a:rPr lang="tr-TR" dirty="0" smtClean="0"/>
              <a:t>Zamana dayalı taramalar, iki temel yaklaşımla gerçekleştirilmektedir: </a:t>
            </a:r>
          </a:p>
          <a:p>
            <a:pPr>
              <a:buNone/>
            </a:pPr>
            <a:r>
              <a:rPr lang="tr-TR" dirty="0" smtClean="0"/>
              <a:t>           1. İzleme yaklaşımı </a:t>
            </a:r>
          </a:p>
          <a:p>
            <a:pPr>
              <a:buNone/>
            </a:pPr>
            <a:r>
              <a:rPr lang="tr-TR" dirty="0" smtClean="0"/>
              <a:t>           2. Kesit alma yaklaşımı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1.1.1.İzleme Yaklaşımı (</a:t>
            </a:r>
            <a:r>
              <a:rPr lang="tr-TR" dirty="0" err="1" smtClean="0"/>
              <a:t>Karasar</a:t>
            </a:r>
            <a:r>
              <a:rPr lang="tr-TR" dirty="0" smtClean="0"/>
              <a:t>,2005)</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İzleme yaklaşımında, zamansal gelişimi ya da değişimi belirlenmek istenen değişken, aynı eleman ya da birimler üzerinde, belli bir başlangıç noktasından alınarak sürekli olarak ya da belirli aralıklarla gözlenir.</a:t>
            </a:r>
          </a:p>
          <a:p>
            <a:r>
              <a:rPr lang="tr-TR" dirty="0" smtClean="0"/>
              <a:t> Bu yaklaşımda izlenen eleman ya da birimler genellikle az sayıdadır. Bu yaklaşım özellikle, konunun derinliğine ve genişliğine kapsamlı gözlemlerin yapılmak istendiği durumlar için uygundur. </a:t>
            </a:r>
          </a:p>
          <a:p>
            <a:r>
              <a:rPr lang="tr-TR" dirty="0" smtClean="0"/>
              <a:t>Bu yaklaşımın en ayırıcı özelliği, bu tür araştırmaların, daha uzun zaman dilimi gerektirmesidir.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1.1.2.Kesit Alma Yaklaşımı (</a:t>
            </a:r>
            <a:r>
              <a:rPr lang="tr-TR" dirty="0" err="1" smtClean="0"/>
              <a:t>Karasar</a:t>
            </a:r>
            <a:r>
              <a:rPr lang="tr-TR" dirty="0" smtClean="0"/>
              <a:t>,2005)</a:t>
            </a:r>
            <a:endParaRPr lang="tr-TR" dirty="0"/>
          </a:p>
        </p:txBody>
      </p:sp>
      <p:sp>
        <p:nvSpPr>
          <p:cNvPr id="3" name="2 İçerik Yer Tutucusu"/>
          <p:cNvSpPr>
            <a:spLocks noGrp="1"/>
          </p:cNvSpPr>
          <p:nvPr>
            <p:ph idx="1"/>
          </p:nvPr>
        </p:nvSpPr>
        <p:spPr>
          <a:xfrm>
            <a:off x="395536" y="1700808"/>
            <a:ext cx="8291264" cy="4456152"/>
          </a:xfrm>
        </p:spPr>
        <p:txBody>
          <a:bodyPr>
            <a:normAutofit fontScale="85000" lnSpcReduction="20000"/>
          </a:bodyPr>
          <a:lstStyle/>
          <a:p>
            <a:r>
              <a:rPr lang="tr-TR" dirty="0" smtClean="0"/>
              <a:t>Gelişim, çeşitli gelişmişlik evrelerini temsil ettiği kabul edilen, birbirinden ayrı gruplar üzerinde ve bir anda yapılacak gözlemlerle belirlenmeye çalışılır. </a:t>
            </a:r>
          </a:p>
          <a:p>
            <a:r>
              <a:rPr lang="tr-TR" dirty="0" smtClean="0"/>
              <a:t>Sonuçlar, sanki aynı gruptan alınmış gibi yorumlanır ve gelişmenin sürekliliğini yansıttığı varsayılır. </a:t>
            </a:r>
          </a:p>
          <a:p>
            <a:r>
              <a:rPr lang="tr-TR" dirty="0" smtClean="0"/>
              <a:t>Çok sayıda örnek üzerinde çalışıldığından, kesit alma yoluyla elde edilen verilerin genellenebilirlik olasılığı daha yüksektir. Zamanın kısaltılmasıyla da maliyet önemli ölçüde düşmektedir. Ancak ayrı gruplardan alınan verilerin, sanki aynı gruptan alınmış gibi kabul edilmesi de bazı durumlarda geçerlik olasılığın düşük bir varsayım olabilir.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TotalTime>
  <Words>1390</Words>
  <Application>Microsoft Office PowerPoint</Application>
  <PresentationFormat>Ekran Gösterisi (4:3)</PresentationFormat>
  <Paragraphs>109</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BİLİMSEL ARAŞTIRMA YÖNTEMLERİ </vt:lpstr>
      <vt:lpstr>Araştırma</vt:lpstr>
      <vt:lpstr>Araştırma Modeli</vt:lpstr>
      <vt:lpstr>Tarama Modelleri (Karasar,2005)</vt:lpstr>
      <vt:lpstr>Tarama Çalışmalarının Nitelikleri </vt:lpstr>
      <vt:lpstr>1.Genel Tarama Modelleri (Karasar,2005)</vt:lpstr>
      <vt:lpstr>  1.1.Tekil tarama modelleri (Karasar,2005) </vt:lpstr>
      <vt:lpstr>1.1.1.İzleme Yaklaşımı (Karasar,2005)</vt:lpstr>
      <vt:lpstr>1.1.2.Kesit Alma Yaklaşımı (Karasar,2005)</vt:lpstr>
      <vt:lpstr>1.2. İlişkisel Tarama Modelleri (Karasar,2005)</vt:lpstr>
      <vt:lpstr>İlişkisel Tarama Modelleri (Karasar,2005)</vt:lpstr>
      <vt:lpstr>İlişkisel Tarama Modelleri (Karasar,2005)</vt:lpstr>
      <vt:lpstr>2. Örnek Olay Tarama Modelleri</vt:lpstr>
      <vt:lpstr>Örnek Olay Tarama Modelleri</vt:lpstr>
      <vt:lpstr>Verilerin Analizi ve Araştırmanın Raporlaştırılması</vt:lpstr>
      <vt:lpstr>Tarama Araştırmalarında İç Geçerlik</vt:lpstr>
      <vt:lpstr>Tarama Araştırmalarında Dış Geçerlik</vt:lpstr>
      <vt:lpstr>Korelasyonel Araştırma</vt:lpstr>
      <vt:lpstr>Korelasyonel Araştırma Türleri</vt:lpstr>
      <vt:lpstr>Nedensel Karşılaştırma Araştırması </vt:lpstr>
      <vt:lpstr>Keşfedici Araştırmalar</vt:lpstr>
      <vt:lpstr>Yordayıcı Araştırmalar</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TARAMA MODELLERİ BİLİMSEL ARAŞTIRMA YÖNTEMLERİ</dc:title>
  <dc:creator>ebru</dc:creator>
  <cp:lastModifiedBy>ebru</cp:lastModifiedBy>
  <cp:revision>20</cp:revision>
  <dcterms:created xsi:type="dcterms:W3CDTF">2018-01-29T12:03:29Z</dcterms:created>
  <dcterms:modified xsi:type="dcterms:W3CDTF">2018-01-31T23:49:12Z</dcterms:modified>
</cp:coreProperties>
</file>