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67" r:id="rId3"/>
    <p:sldId id="268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6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29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86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246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393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359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784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655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16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03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1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22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24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25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88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2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91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D6E70-2FA5-4572-B5F0-1DA97C558616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3CE04D-6B66-4369-A361-8E176CB6F8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90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arararama.yargitay.gov.tr/YargitayBilgiBankasiIstemciWeb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GENEL HÜKÜMLER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53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52921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sz="2400" dirty="0" smtClean="0"/>
              <a:t>     Borç İlişkisinin İçerdiği Haklar</a:t>
            </a:r>
          </a:p>
          <a:p>
            <a:pPr marL="0" indent="0" algn="ctr">
              <a:buNone/>
            </a:pPr>
            <a:endParaRPr lang="tr-TR" dirty="0"/>
          </a:p>
          <a:p>
            <a:r>
              <a:rPr lang="tr-TR" sz="2400" dirty="0" smtClean="0"/>
              <a:t>             		                       Yan  Haklar        		İkincil (Tali) Haklar</a:t>
            </a:r>
            <a:r>
              <a:rPr lang="tr-TR" dirty="0" smtClean="0"/>
              <a:t>		       		                                    </a:t>
            </a:r>
            <a:r>
              <a:rPr lang="tr-TR" sz="1800" dirty="0" smtClean="0"/>
              <a:t>Faiz, Ceza Koşulu, Rehin</a:t>
            </a:r>
          </a:p>
          <a:p>
            <a:pPr marL="3657600" lvl="8" indent="0">
              <a:buNone/>
            </a:pPr>
            <a:r>
              <a:rPr lang="tr-TR" sz="2000" dirty="0" smtClean="0"/>
              <a:t>Kefalet, Hapis vb</a:t>
            </a:r>
            <a:r>
              <a:rPr lang="tr-TR" dirty="0" smtClean="0"/>
              <a:t>.		         Yenilik doğuran                 Def’i              Yönetim             			                                              haklar                            Hakları            </a:t>
            </a:r>
            <a:r>
              <a:rPr lang="tr-TR" dirty="0" err="1" smtClean="0"/>
              <a:t>Hakları</a:t>
            </a:r>
            <a:r>
              <a:rPr lang="tr-TR" dirty="0" smtClean="0"/>
              <a:t>                                           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2767368" y="2187326"/>
            <a:ext cx="1460311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8186813" y="2133031"/>
            <a:ext cx="1050877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>
            <a:off x="8233964" y="3108039"/>
            <a:ext cx="784747" cy="395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10132894" y="3097566"/>
            <a:ext cx="641445" cy="40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6156846" y="2241975"/>
            <a:ext cx="13648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9553433" y="3097566"/>
            <a:ext cx="13648" cy="4062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İçerik Yer Tutucusu 3"/>
          <p:cNvSpPr txBox="1">
            <a:spLocks/>
          </p:cNvSpPr>
          <p:nvPr/>
        </p:nvSpPr>
        <p:spPr>
          <a:xfrm>
            <a:off x="1442434" y="2879677"/>
            <a:ext cx="1965662" cy="20529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2400" dirty="0" smtClean="0"/>
              <a:t>Asli Haklar</a:t>
            </a:r>
          </a:p>
          <a:p>
            <a:pPr marL="0" indent="0">
              <a:buNone/>
            </a:pPr>
            <a:r>
              <a:rPr lang="tr-TR" sz="1800" dirty="0" smtClean="0"/>
              <a:t>Alacak hakları</a:t>
            </a:r>
          </a:p>
          <a:p>
            <a:pPr marL="0" indent="0">
              <a:buNone/>
            </a:pPr>
            <a:r>
              <a:rPr lang="tr-TR" sz="1800" dirty="0" smtClean="0"/>
              <a:t>Hakimiyet Hakları</a:t>
            </a:r>
          </a:p>
          <a:p>
            <a:pPr marL="0" indent="0">
              <a:buNone/>
            </a:pPr>
            <a:r>
              <a:rPr lang="tr-TR" sz="1800" dirty="0" smtClean="0"/>
              <a:t>Kişilik Hakları</a:t>
            </a:r>
          </a:p>
          <a:p>
            <a:pPr marL="0" indent="0">
              <a:buNone/>
            </a:pPr>
            <a:r>
              <a:rPr lang="tr-TR" sz="1800" dirty="0" smtClean="0"/>
              <a:t>Grup Hakları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56865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/>
              <a:t>Alacak hakkını genişleten yan haklar</a:t>
            </a:r>
            <a:r>
              <a:rPr lang="tr-TR" dirty="0"/>
              <a:t>:</a:t>
            </a:r>
          </a:p>
          <a:p>
            <a:r>
              <a:rPr lang="tr-TR" dirty="0"/>
              <a:t>-Faiz</a:t>
            </a:r>
          </a:p>
          <a:p>
            <a:r>
              <a:rPr lang="tr-TR" dirty="0"/>
              <a:t>-Gecikme tazminatı</a:t>
            </a:r>
          </a:p>
          <a:p>
            <a:r>
              <a:rPr lang="tr-TR" dirty="0"/>
              <a:t>-İfaya eklenen ceza koşulu</a:t>
            </a:r>
          </a:p>
          <a:p>
            <a:endParaRPr lang="tr-TR" dirty="0"/>
          </a:p>
          <a:p>
            <a:r>
              <a:rPr lang="tr-TR" u="sng" dirty="0"/>
              <a:t>Alacak hakkını garanti eden haklar:</a:t>
            </a:r>
          </a:p>
          <a:p>
            <a:r>
              <a:rPr lang="tr-TR" dirty="0"/>
              <a:t>-Kefalet</a:t>
            </a:r>
          </a:p>
          <a:p>
            <a:r>
              <a:rPr lang="tr-TR" dirty="0"/>
              <a:t>-Rehin</a:t>
            </a:r>
          </a:p>
          <a:p>
            <a:r>
              <a:rPr lang="tr-TR" dirty="0"/>
              <a:t>-Hapis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0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Borç İlişkisinin İçerdiği Borçlar</a:t>
            </a:r>
          </a:p>
          <a:p>
            <a:pPr algn="ctr"/>
            <a:endParaRPr lang="tr-TR" dirty="0" smtClean="0"/>
          </a:p>
          <a:p>
            <a:pPr lvl="4"/>
            <a:endParaRPr lang="tr-TR" dirty="0" smtClean="0"/>
          </a:p>
          <a:p>
            <a:pPr marL="1828800" lvl="4" indent="0">
              <a:buNone/>
            </a:pPr>
            <a:r>
              <a:rPr lang="tr-TR" b="1" dirty="0" smtClean="0"/>
              <a:t>Asıl Borçlar </a:t>
            </a:r>
            <a:r>
              <a:rPr lang="tr-TR" dirty="0" smtClean="0"/>
              <a:t>		              </a:t>
            </a:r>
            <a:r>
              <a:rPr lang="tr-TR" b="1" dirty="0" smtClean="0"/>
              <a:t>Yan Borçlar </a:t>
            </a:r>
            <a:r>
              <a:rPr lang="tr-TR" dirty="0" smtClean="0"/>
              <a:t>		        </a:t>
            </a:r>
            <a:r>
              <a:rPr lang="tr-TR" b="1" dirty="0" smtClean="0"/>
              <a:t>Yan Yükümler</a:t>
            </a:r>
          </a:p>
          <a:p>
            <a:pPr marL="1828800" lvl="4" indent="0">
              <a:buNone/>
            </a:pPr>
            <a:r>
              <a:rPr lang="tr-TR" dirty="0" smtClean="0"/>
              <a:t>-Asli Edim Yükümlülüğü	-Yan Edim Yükümlülüğü	     -Koruma Yükümlülüğü</a:t>
            </a:r>
          </a:p>
          <a:p>
            <a:pPr marL="1828800" lvl="4" indent="0">
              <a:buNone/>
            </a:pPr>
            <a:r>
              <a:rPr lang="tr-TR" dirty="0"/>
              <a:t>	</a:t>
            </a:r>
            <a:r>
              <a:rPr lang="tr-TR" dirty="0" smtClean="0"/>
              <a:t>					                          -İfaya Yardımcı Yükümlülükler</a:t>
            </a:r>
            <a:endParaRPr lang="tr-TR" dirty="0"/>
          </a:p>
          <a:p>
            <a:pPr algn="ctr"/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772028" y="2593071"/>
            <a:ext cx="1037229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6749042" y="2593073"/>
            <a:ext cx="23316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7992072" y="2593071"/>
            <a:ext cx="764275" cy="518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0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BİLGİLENDİRME:</a:t>
            </a:r>
          </a:p>
          <a:p>
            <a:pPr algn="just"/>
            <a:r>
              <a:rPr lang="tr-TR" dirty="0" smtClean="0"/>
              <a:t>Slaytlarda yer alan başlıklar ve içeriklerde «Eren, Fikret, Borçlar Hukuku Genel Hükümler, Yetkin Yayınları, 24. Baskı, Ankara, 2019» eserinden yararlanılmıştır.</a:t>
            </a:r>
          </a:p>
          <a:p>
            <a:r>
              <a:rPr lang="tr-TR" dirty="0" smtClean="0"/>
              <a:t>Slaytlarda yer alan Yargıtay kararları ise </a:t>
            </a:r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://karararama.yargitay.gov.tr/YargitayBilgiBankasiIstemciWeb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adlı internet sitesinden alınmıştır.</a:t>
            </a:r>
          </a:p>
        </p:txBody>
      </p:sp>
    </p:spTree>
    <p:extLst>
      <p:ext uri="{BB962C8B-B14F-4D97-AF65-F5344CB8AC3E}">
        <p14:creationId xmlns:p14="http://schemas.microsoft.com/office/powerpoint/2010/main" val="280391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MEVZUAT</a:t>
            </a:r>
          </a:p>
          <a:p>
            <a:r>
              <a:rPr lang="tr-TR" dirty="0" smtClean="0"/>
              <a:t>1982 tarihli Türkiye Cumhuriyeti Anayasası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4721 sayılı Türk Medenî Kanunu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6098 sayılı Türk Borçlar Kanunu 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6102 sayılı Türk Ticaret Kanunu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6502 sayılı Tüketicinin Korunması Hakkında Kanun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2918 sayılı Karayolları Trafik Kanunu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3095 sayılı Kanunî Faiz ve Temerrüt Faizi Hakkında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Kanun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Türk Parası Kıymetini Koruma Hakkında 32 sayılı Karar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Milletlerarası Mal Satışına İlişkin Sözleşmeler Hakkında Birleşmiş Milletler Antlaşması’nı (CISG)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2899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 Borçlar Kanunu’nun Kabulü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6098 sayılı Türk Borçlar Kanunu (TBK), 11.01.2011 tarihinde TBMM de kabul edilmiş, 04.02.2011 tarih ve 27826 sayılı Resmi </a:t>
            </a:r>
            <a:r>
              <a:rPr lang="tr-TR" dirty="0" err="1">
                <a:solidFill>
                  <a:prstClr val="black"/>
                </a:solidFill>
              </a:rPr>
              <a:t>Gazete’de</a:t>
            </a:r>
            <a:r>
              <a:rPr lang="tr-TR" dirty="0">
                <a:solidFill>
                  <a:prstClr val="black"/>
                </a:solidFill>
              </a:rPr>
              <a:t> yayınlanarak 01.07.2012 tarihinde yürürlüğe girmiştir.</a:t>
            </a:r>
          </a:p>
          <a:p>
            <a:pPr lvl="0" algn="just"/>
            <a:r>
              <a:rPr lang="tr-TR" dirty="0">
                <a:solidFill>
                  <a:prstClr val="black"/>
                </a:solidFill>
              </a:rPr>
              <a:t>6098 sayılı Türk Borçlar Kanunu yürürlüğe girmeden önce 818 sayılı Borçlar Kanunu yürürlükte idi.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43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Borçlar Hukukunun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Yazılı Kaynaklar			2- Yazılı Olmayan Kaynaklar</a:t>
            </a:r>
          </a:p>
          <a:p>
            <a:pPr lvl="1"/>
            <a:r>
              <a:rPr lang="tr-TR" dirty="0" smtClean="0"/>
              <a:t>Anayasa						Örf ve Adet Hukuku</a:t>
            </a:r>
          </a:p>
          <a:p>
            <a:pPr lvl="1"/>
            <a:r>
              <a:rPr lang="tr-TR" dirty="0" smtClean="0"/>
              <a:t>Kanunlar						Bilimsel Görüşler</a:t>
            </a:r>
          </a:p>
          <a:p>
            <a:pPr lvl="1"/>
            <a:r>
              <a:rPr lang="tr-TR" dirty="0" smtClean="0"/>
              <a:t>Uluslararası Sözleşmeler			Yargı Kararları (YİBK)</a:t>
            </a:r>
          </a:p>
          <a:p>
            <a:pPr lvl="1"/>
            <a:r>
              <a:rPr lang="tr-TR" dirty="0" smtClean="0"/>
              <a:t>Cumhurbaşkanı Kararları</a:t>
            </a:r>
          </a:p>
          <a:p>
            <a:pPr lvl="1"/>
            <a:r>
              <a:rPr lang="tr-TR" dirty="0" smtClean="0"/>
              <a:t>Yönetmelikler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77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Hukukunun Diğer Hukuk Dallarıyla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Hukuk ile İlişkisi</a:t>
            </a:r>
          </a:p>
          <a:p>
            <a:r>
              <a:rPr lang="tr-TR" dirty="0" smtClean="0"/>
              <a:t>Ticaret Hukuku ile İlişkisi</a:t>
            </a:r>
          </a:p>
          <a:p>
            <a:r>
              <a:rPr lang="tr-TR" dirty="0" smtClean="0"/>
              <a:t>Anayasa ile ilişkisi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20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Hukukunun Medeni Hukuk İle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TBK m. 646: Bu Kanun, 22/11/2001 tarihli ve 4721 sayılı Türk Medeni Kanununun Beşinci Kitabı olup onun tamamlayıcısıdır.</a:t>
            </a:r>
          </a:p>
          <a:p>
            <a:pPr lvl="0" algn="just"/>
            <a:r>
              <a:rPr lang="tr-TR" dirty="0">
                <a:solidFill>
                  <a:prstClr val="black"/>
                </a:solidFill>
              </a:rPr>
              <a:t>TMK m. 5: Bu Kanun ve Borçlar Kanunun genel nitelikli hükümleri, uygun düştüğü ölçüde tüm özel hukuk ilişkilerine uygulanır.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98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Borçlar Hukukuna Hakim Olan İlkeler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2400" dirty="0" smtClean="0"/>
              <a:t> 1. İrade Özerkliği İlkesi</a:t>
            </a:r>
          </a:p>
          <a:p>
            <a:pPr lvl="1"/>
            <a:r>
              <a:rPr lang="tr-TR" sz="2000" i="1" dirty="0" smtClean="0"/>
              <a:t>Sözleşme özgürlüğü ilkesi</a:t>
            </a:r>
          </a:p>
          <a:p>
            <a:pPr lvl="1"/>
            <a:r>
              <a:rPr lang="tr-TR" sz="2000" i="1" dirty="0" smtClean="0"/>
              <a:t>Eşitlik İlkesi</a:t>
            </a:r>
          </a:p>
          <a:p>
            <a:pPr lvl="1"/>
            <a:r>
              <a:rPr lang="tr-TR" sz="2000" i="1" dirty="0" smtClean="0"/>
              <a:t>Şekil özgürlüğü ilkesi</a:t>
            </a:r>
          </a:p>
          <a:p>
            <a:pPr marL="457200" lvl="1" indent="0">
              <a:buNone/>
            </a:pPr>
            <a:r>
              <a:rPr lang="tr-TR" sz="2400" dirty="0" smtClean="0"/>
              <a:t>2. </a:t>
            </a:r>
            <a:r>
              <a:rPr lang="tr-TR" sz="2400" dirty="0" err="1" smtClean="0"/>
              <a:t>Nispilik</a:t>
            </a:r>
            <a:r>
              <a:rPr lang="tr-TR" sz="2400" dirty="0" smtClean="0"/>
              <a:t> İlkesi</a:t>
            </a:r>
          </a:p>
          <a:p>
            <a:pPr marL="457200" lvl="1" indent="0">
              <a:buNone/>
            </a:pPr>
            <a:r>
              <a:rPr lang="tr-TR" sz="2400" dirty="0" smtClean="0"/>
              <a:t>3. Dürüstlük İlkesi</a:t>
            </a:r>
          </a:p>
          <a:p>
            <a:pPr marL="457200" lvl="1" indent="0">
              <a:buNone/>
            </a:pPr>
            <a:r>
              <a:rPr lang="tr-TR" sz="2400" dirty="0" smtClean="0"/>
              <a:t>4. Kusurlu Sorumluluk İlkesi</a:t>
            </a:r>
          </a:p>
          <a:p>
            <a:pPr marL="457200" lvl="1" indent="0">
              <a:buNone/>
            </a:pPr>
            <a:r>
              <a:rPr lang="tr-TR" sz="2400" dirty="0" smtClean="0"/>
              <a:t>5. Üçüncü Kişi Aleyhine Borç Kurulamaması İlkesi</a:t>
            </a:r>
          </a:p>
          <a:p>
            <a:pPr marL="457200" lvl="1" indent="0">
              <a:buNone/>
            </a:pPr>
            <a:r>
              <a:rPr lang="tr-TR" sz="2400" dirty="0" smtClean="0"/>
              <a:t>6. Sözleşmelerde Karşılıklılık İlkesi</a:t>
            </a:r>
          </a:p>
          <a:p>
            <a:pPr marL="457200" lvl="1" indent="0">
              <a:buNone/>
            </a:pPr>
            <a:r>
              <a:rPr lang="tr-TR" sz="2400" dirty="0" smtClean="0"/>
              <a:t>7. Borçlunun Yerleşim Yerinde İfa İlkesi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4459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Borçlar Hukukunun Temel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Borç kavramı</a:t>
            </a:r>
          </a:p>
          <a:p>
            <a:r>
              <a:rPr lang="tr-TR" dirty="0" smtClean="0"/>
              <a:t>Borç ilişkisi kavramı</a:t>
            </a:r>
          </a:p>
          <a:p>
            <a:r>
              <a:rPr lang="tr-TR" dirty="0" smtClean="0"/>
              <a:t>Borç ile borç ilişkisi arasındaki farklar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4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1861</TotalTime>
  <Words>350</Words>
  <Application>Microsoft Office PowerPoint</Application>
  <PresentationFormat>Geniş ekran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Duman</vt:lpstr>
      <vt:lpstr>BORÇLAR HUKUKU</vt:lpstr>
      <vt:lpstr>PowerPoint Sunusu</vt:lpstr>
      <vt:lpstr>PowerPoint Sunusu</vt:lpstr>
      <vt:lpstr>Türk Borçlar Kanunu’nun Kabulü</vt:lpstr>
      <vt:lpstr>Borçlar Hukukunun Kaynakları</vt:lpstr>
      <vt:lpstr>Borçlar Hukukunun Diğer Hukuk Dallarıyla İlişkisi</vt:lpstr>
      <vt:lpstr>Borçlar Hukukunun Medeni Hukuk İle İlişkisi</vt:lpstr>
      <vt:lpstr>Borçlar Hukukuna Hakim Olan İlkeler</vt:lpstr>
      <vt:lpstr>Borçlar Hukukunun Temel Kavramları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</dc:title>
  <dc:creator>TOSHIBA</dc:creator>
  <cp:lastModifiedBy>TOSHIBA</cp:lastModifiedBy>
  <cp:revision>23</cp:revision>
  <dcterms:created xsi:type="dcterms:W3CDTF">2020-04-21T10:38:35Z</dcterms:created>
  <dcterms:modified xsi:type="dcterms:W3CDTF">2020-05-08T11:25:15Z</dcterms:modified>
</cp:coreProperties>
</file>