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41"/>
  </p:notesMasterIdLst>
  <p:sldIdLst>
    <p:sldId id="259" r:id="rId2"/>
    <p:sldId id="261" r:id="rId3"/>
    <p:sldId id="257" r:id="rId4"/>
    <p:sldId id="260" r:id="rId5"/>
    <p:sldId id="262" r:id="rId6"/>
    <p:sldId id="263" r:id="rId7"/>
    <p:sldId id="264" r:id="rId8"/>
    <p:sldId id="265" r:id="rId9"/>
    <p:sldId id="267" r:id="rId10"/>
    <p:sldId id="266" r:id="rId11"/>
    <p:sldId id="268" r:id="rId12"/>
    <p:sldId id="269" r:id="rId13"/>
    <p:sldId id="270" r:id="rId14"/>
    <p:sldId id="271" r:id="rId15"/>
    <p:sldId id="287" r:id="rId16"/>
    <p:sldId id="272" r:id="rId17"/>
    <p:sldId id="273" r:id="rId18"/>
    <p:sldId id="274" r:id="rId19"/>
    <p:sldId id="275" r:id="rId20"/>
    <p:sldId id="276" r:id="rId21"/>
    <p:sldId id="277" r:id="rId22"/>
    <p:sldId id="278" r:id="rId23"/>
    <p:sldId id="279" r:id="rId24"/>
    <p:sldId id="280" r:id="rId25"/>
    <p:sldId id="297" r:id="rId26"/>
    <p:sldId id="299" r:id="rId27"/>
    <p:sldId id="298" r:id="rId28"/>
    <p:sldId id="281" r:id="rId29"/>
    <p:sldId id="282" r:id="rId30"/>
    <p:sldId id="283" r:id="rId31"/>
    <p:sldId id="284" r:id="rId32"/>
    <p:sldId id="285" r:id="rId33"/>
    <p:sldId id="292" r:id="rId34"/>
    <p:sldId id="293" r:id="rId35"/>
    <p:sldId id="294" r:id="rId36"/>
    <p:sldId id="296" r:id="rId37"/>
    <p:sldId id="289" r:id="rId38"/>
    <p:sldId id="290" r:id="rId39"/>
    <p:sldId id="291" r:id="rId4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1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8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EEB7AB07-AF5B-4057-8D9B-3EEFAC274E6E}" type="datetimeFigureOut">
              <a:rPr lang="tr-TR"/>
              <a:pPr>
                <a:defRPr/>
              </a:pPr>
              <a:t>17.02.16</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tr-T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0EF5A39-6488-45E0-90D1-F9595EFEE31A}" type="slidenum">
              <a:rPr lang="tr-TR"/>
              <a:pPr>
                <a:defRPr/>
              </a:pPr>
              <a:t>‹#›</a:t>
            </a:fld>
            <a:endParaRPr lang="tr-TR"/>
          </a:p>
        </p:txBody>
      </p:sp>
    </p:spTree>
    <p:extLst>
      <p:ext uri="{BB962C8B-B14F-4D97-AF65-F5344CB8AC3E}">
        <p14:creationId xmlns:p14="http://schemas.microsoft.com/office/powerpoint/2010/main" val="3765834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mtClean="0"/>
              <a:t>Pirofosfatlar hidroliz yoluyla kolayca parçalanır ve elimine edilir. Bifosfonatlarda, pirofosfat molekülünün belkemigini olusturan oksijen atomunun yerini karbon atomu almıstır. Bu fark, bifosfonatları hidrolik yıkıma karsı tamamen dirençli kılar ve yarılanma ömürlerinin çok uzun olmasına neden olur. Ayrıca bifosfonatlar molekül yapılarında pirofosfatlarda bulunmayan iki grubu içermektedir. R1 ve R2 olarak bilinen bu iki grup, molekülün merkezindeki karbon atomuna baglanmıstır. R1 ile birlikte bulunan fosfonat gruplarının, bifosfonatların kemige tutunmalarından sorumlu oldugu, biyoaktif R2 yapının ise bifosfonatların kemik rezorpsiyonu üzerindeki etkisinden sorumlu oldugu bildirilmistir.</a:t>
            </a:r>
          </a:p>
          <a:p>
            <a:pPr>
              <a:spcBef>
                <a:spcPct val="0"/>
              </a:spcBef>
            </a:pPr>
            <a:endParaRPr lang="tr-TR"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06C1-A1F7-428D-AA31-D4D8A368EBE3}" type="slidenum">
              <a:rPr lang="tr-TR">
                <a:ea typeface="ＭＳ Ｐゴシック" pitchFamily="-123" charset="-128"/>
                <a:cs typeface="ＭＳ Ｐゴシック" pitchFamily="-123" charset="-128"/>
              </a:rPr>
              <a:pPr fontAlgn="base">
                <a:spcBef>
                  <a:spcPct val="0"/>
                </a:spcBef>
                <a:spcAft>
                  <a:spcPct val="0"/>
                </a:spcAft>
              </a:pPr>
              <a:t>3</a:t>
            </a:fld>
            <a:endParaRPr lang="tr-TR">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A373F3-479A-4764-BBA9-BCAF86861A72}" type="slidenum">
              <a:rPr lang="tr-TR">
                <a:ea typeface="ＭＳ Ｐゴシック" pitchFamily="-123" charset="-128"/>
                <a:cs typeface="ＭＳ Ｐゴシック" pitchFamily="-123" charset="-128"/>
              </a:rPr>
              <a:pPr fontAlgn="base">
                <a:spcBef>
                  <a:spcPct val="0"/>
                </a:spcBef>
                <a:spcAft>
                  <a:spcPct val="0"/>
                </a:spcAft>
              </a:pPr>
              <a:t>5</a:t>
            </a:fld>
            <a:endParaRPr lang="tr-TR">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tr-TR" sz="2400" smtClean="0"/>
              <a:t>65 yaşında erkek. 5 yıl IV klodronat kullanımı sonrası 2 implant yapılmış. Cerrahi öncesi 3 ay ilaç kesilmiş. Cerrahiden 4 ay sonra pürülan akıntı ve implantları örten mukozada açılma.</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44CA6C-A451-4D20-B759-36DD8CE5A9AC}" type="slidenum">
              <a:rPr lang="tr-TR">
                <a:ea typeface="ＭＳ Ｐゴシック" pitchFamily="-123" charset="-128"/>
                <a:cs typeface="ＭＳ Ｐゴシック" pitchFamily="-123" charset="-128"/>
              </a:rPr>
              <a:pPr fontAlgn="base">
                <a:spcBef>
                  <a:spcPct val="0"/>
                </a:spcBef>
                <a:spcAft>
                  <a:spcPct val="0"/>
                </a:spcAft>
              </a:pPr>
              <a:t>24</a:t>
            </a:fld>
            <a:endParaRPr lang="tr-TR">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lstStyle>
          <a:p>
            <a:pPr>
              <a:defRPr/>
            </a:pPr>
            <a:fld id="{272C2DC9-BABC-4E33-A3D9-D18BB6CD7039}" type="datetimeFigureOut">
              <a:rPr lang="tr-TR"/>
              <a:pPr>
                <a:defRPr/>
              </a:pPr>
              <a:t>17.02.16</a:t>
            </a:fld>
            <a:endParaRPr lang="tr-TR"/>
          </a:p>
        </p:txBody>
      </p:sp>
      <p:sp>
        <p:nvSpPr>
          <p:cNvPr id="7" name="Footer Placeholder 19"/>
          <p:cNvSpPr>
            <a:spLocks noGrp="1"/>
          </p:cNvSpPr>
          <p:nvPr>
            <p:ph type="ftr" sz="quarter" idx="11"/>
          </p:nvPr>
        </p:nvSpPr>
        <p:spPr/>
        <p:txBody>
          <a:bodyPr/>
          <a:lstStyle>
            <a:lvl1pPr>
              <a:defRPr/>
            </a:lvl1pPr>
          </a:lstStyle>
          <a:p>
            <a:pPr>
              <a:defRPr/>
            </a:pPr>
            <a:endParaRPr lang="tr-TR"/>
          </a:p>
        </p:txBody>
      </p:sp>
      <p:sp>
        <p:nvSpPr>
          <p:cNvPr id="8" name="Slide Number Placeholder 9"/>
          <p:cNvSpPr>
            <a:spLocks noGrp="1"/>
          </p:cNvSpPr>
          <p:nvPr>
            <p:ph type="sldNum" sz="quarter" idx="12"/>
          </p:nvPr>
        </p:nvSpPr>
        <p:spPr/>
        <p:txBody>
          <a:bodyPr/>
          <a:lstStyle>
            <a:lvl1pPr>
              <a:defRPr/>
            </a:lvl1pPr>
          </a:lstStyle>
          <a:p>
            <a:pPr>
              <a:defRPr/>
            </a:pPr>
            <a:fld id="{50ECA7AB-B16C-49DC-A2D5-D9A2B8B0747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EA81D8F-0C3F-4A27-99CE-1ED18AED1363}" type="datetimeFigureOut">
              <a:rPr lang="tr-TR"/>
              <a:pPr>
                <a:defRPr/>
              </a:pPr>
              <a:t>17.02.16</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31E23782-605F-40A9-AACD-D3AE66DC410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A994290-9A3A-4B4A-983B-5D3522B7C7F0}" type="datetimeFigureOut">
              <a:rPr lang="tr-TR"/>
              <a:pPr>
                <a:defRPr/>
              </a:pPr>
              <a:t>17.02.16</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AA561A9A-5620-4159-98C0-48C97716142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3581400" y="6305550"/>
            <a:ext cx="2133600" cy="476250"/>
          </a:xfrm>
        </p:spPr>
        <p:txBody>
          <a:bodyPr/>
          <a:lstStyle>
            <a:lvl1pPr>
              <a:defRPr/>
            </a:lvl1pPr>
          </a:lstStyle>
          <a:p>
            <a:pPr>
              <a:defRPr/>
            </a:pPr>
            <a:fld id="{A01A28D2-6D70-44F6-983E-A42AAF9B4119}" type="datetimeFigureOut">
              <a:rPr lang="tr-TR"/>
              <a:pPr>
                <a:defRPr/>
              </a:pPr>
              <a:t>17.02.16</a:t>
            </a:fld>
            <a:endParaRPr lang="tr-TR"/>
          </a:p>
        </p:txBody>
      </p:sp>
      <p:sp>
        <p:nvSpPr>
          <p:cNvPr id="5" name="Footer Placeholder 4"/>
          <p:cNvSpPr>
            <a:spLocks noGrp="1"/>
          </p:cNvSpPr>
          <p:nvPr>
            <p:ph type="ftr" sz="quarter" idx="11"/>
          </p:nvPr>
        </p:nvSpPr>
        <p:spPr>
          <a:xfrm>
            <a:off x="5715000" y="6305550"/>
            <a:ext cx="2895600" cy="476250"/>
          </a:xfrm>
        </p:spPr>
        <p:txBody>
          <a:bodyPr/>
          <a:lstStyle>
            <a:lvl1pPr>
              <a:defRPr/>
            </a:lvl1pPr>
          </a:lstStyle>
          <a:p>
            <a:pPr>
              <a:defRPr/>
            </a:pPr>
            <a:endParaRPr lang="tr-TR"/>
          </a:p>
        </p:txBody>
      </p:sp>
      <p:sp>
        <p:nvSpPr>
          <p:cNvPr id="6" name="Slide Number Placeholder 5"/>
          <p:cNvSpPr>
            <a:spLocks noGrp="1"/>
          </p:cNvSpPr>
          <p:nvPr>
            <p:ph type="sldNum" sz="quarter" idx="12"/>
          </p:nvPr>
        </p:nvSpPr>
        <p:spPr>
          <a:xfrm>
            <a:off x="8613775" y="6305550"/>
            <a:ext cx="457200" cy="476250"/>
          </a:xfrm>
        </p:spPr>
        <p:txBody>
          <a:bodyPr/>
          <a:lstStyle>
            <a:lvl1pPr>
              <a:defRPr/>
            </a:lvl1pPr>
          </a:lstStyle>
          <a:p>
            <a:pPr>
              <a:defRPr/>
            </a:pPr>
            <a:fld id="{3F42D159-563D-439A-A10A-B4238793E30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EA664D6-B228-422E-A732-2B48B37EB509}" type="datetimeFigureOut">
              <a:rPr lang="tr-TR"/>
              <a:pPr>
                <a:defRPr/>
              </a:pPr>
              <a:t>17.02.16</a:t>
            </a:fld>
            <a:endParaRPr lang="tr-TR"/>
          </a:p>
        </p:txBody>
      </p:sp>
      <p:sp>
        <p:nvSpPr>
          <p:cNvPr id="5" name="Footer Placeholder 9"/>
          <p:cNvSpPr>
            <a:spLocks noGrp="1"/>
          </p:cNvSpPr>
          <p:nvPr>
            <p:ph type="ftr" sz="quarter" idx="11"/>
          </p:nvPr>
        </p:nvSpPr>
        <p:spPr/>
        <p:txBody>
          <a:bodyPr/>
          <a:lstStyle>
            <a:lvl1pPr>
              <a:defRPr/>
            </a:lvl1pPr>
          </a:lstStyle>
          <a:p>
            <a:pPr>
              <a:defRPr/>
            </a:pPr>
            <a:endParaRPr lang="tr-TR"/>
          </a:p>
        </p:txBody>
      </p:sp>
      <p:sp>
        <p:nvSpPr>
          <p:cNvPr id="6" name="Slide Number Placeholder 21"/>
          <p:cNvSpPr>
            <a:spLocks noGrp="1"/>
          </p:cNvSpPr>
          <p:nvPr>
            <p:ph type="sldNum" sz="quarter" idx="12"/>
          </p:nvPr>
        </p:nvSpPr>
        <p:spPr/>
        <p:txBody>
          <a:bodyPr/>
          <a:lstStyle>
            <a:lvl1pPr>
              <a:defRPr/>
            </a:lvl1pPr>
          </a:lstStyle>
          <a:p>
            <a:pPr>
              <a:defRPr/>
            </a:pPr>
            <a:fld id="{FF54D9EA-97A8-4198-B57A-948F76965069}"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9328CAD0-1100-4E80-A645-6A81A1600534}" type="datetimeFigureOut">
              <a:rPr lang="tr-TR"/>
              <a:pPr>
                <a:defRPr/>
              </a:pPr>
              <a:t>17.02.16</a:t>
            </a:fld>
            <a:endParaRPr lang="tr-TR"/>
          </a:p>
        </p:txBody>
      </p:sp>
      <p:sp>
        <p:nvSpPr>
          <p:cNvPr id="9" name="Footer Placeholder 4"/>
          <p:cNvSpPr>
            <a:spLocks noGrp="1"/>
          </p:cNvSpPr>
          <p:nvPr>
            <p:ph type="ftr" sz="quarter" idx="11"/>
          </p:nvPr>
        </p:nvSpPr>
        <p:spPr/>
        <p:txBody>
          <a:bodyPr/>
          <a:lstStyle>
            <a:lvl1pPr>
              <a:defRPr/>
            </a:lvl1pPr>
          </a:lstStyle>
          <a:p>
            <a:pPr>
              <a:defRPr/>
            </a:pPr>
            <a:endParaRPr lang="tr-TR"/>
          </a:p>
        </p:txBody>
      </p:sp>
      <p:sp>
        <p:nvSpPr>
          <p:cNvPr id="10" name="Slide Number Placeholder 5"/>
          <p:cNvSpPr>
            <a:spLocks noGrp="1"/>
          </p:cNvSpPr>
          <p:nvPr>
            <p:ph type="sldNum" sz="quarter" idx="12"/>
          </p:nvPr>
        </p:nvSpPr>
        <p:spPr/>
        <p:txBody>
          <a:bodyPr/>
          <a:lstStyle>
            <a:lvl1pPr>
              <a:defRPr/>
            </a:lvl1pPr>
          </a:lstStyle>
          <a:p>
            <a:pPr>
              <a:defRPr/>
            </a:pPr>
            <a:fld id="{DD5D27E4-62D4-45DA-AB79-7BE7E8074108}"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E20A6987-FD7A-4F6F-B442-1792376798BD}" type="datetimeFigureOut">
              <a:rPr lang="tr-TR"/>
              <a:pPr>
                <a:defRPr/>
              </a:pPr>
              <a:t>17.02.16</a:t>
            </a:fld>
            <a:endParaRPr lang="tr-TR"/>
          </a:p>
        </p:txBody>
      </p:sp>
      <p:sp>
        <p:nvSpPr>
          <p:cNvPr id="6" name="Footer Placeholder 9"/>
          <p:cNvSpPr>
            <a:spLocks noGrp="1"/>
          </p:cNvSpPr>
          <p:nvPr>
            <p:ph type="ftr" sz="quarter" idx="11"/>
          </p:nvPr>
        </p:nvSpPr>
        <p:spPr/>
        <p:txBody>
          <a:bodyPr/>
          <a:lstStyle>
            <a:lvl1pPr>
              <a:defRPr/>
            </a:lvl1pPr>
          </a:lstStyle>
          <a:p>
            <a:pPr>
              <a:defRPr/>
            </a:pPr>
            <a:endParaRPr lang="tr-TR"/>
          </a:p>
        </p:txBody>
      </p:sp>
      <p:sp>
        <p:nvSpPr>
          <p:cNvPr id="7" name="Slide Number Placeholder 21"/>
          <p:cNvSpPr>
            <a:spLocks noGrp="1"/>
          </p:cNvSpPr>
          <p:nvPr>
            <p:ph type="sldNum" sz="quarter" idx="12"/>
          </p:nvPr>
        </p:nvSpPr>
        <p:spPr/>
        <p:txBody>
          <a:bodyPr/>
          <a:lstStyle>
            <a:lvl1pPr>
              <a:defRPr/>
            </a:lvl1pPr>
          </a:lstStyle>
          <a:p>
            <a:pPr>
              <a:defRPr/>
            </a:pPr>
            <a:fld id="{BEA5A30B-8818-4776-8030-A47831112A3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A1F180C4-FAB9-4133-813F-73BB0F7311B9}" type="datetimeFigureOut">
              <a:rPr lang="tr-TR"/>
              <a:pPr>
                <a:defRPr/>
              </a:pPr>
              <a:t>17.02.16</a:t>
            </a:fld>
            <a:endParaRPr lang="tr-TR"/>
          </a:p>
        </p:txBody>
      </p:sp>
      <p:sp>
        <p:nvSpPr>
          <p:cNvPr id="8" name="Footer Placeholder 7"/>
          <p:cNvSpPr>
            <a:spLocks noGrp="1"/>
          </p:cNvSpPr>
          <p:nvPr>
            <p:ph type="ftr" sz="quarter" idx="11"/>
          </p:nvPr>
        </p:nvSpPr>
        <p:spPr/>
        <p:txBody>
          <a:bodyPr/>
          <a:lstStyle>
            <a:lvl1pPr>
              <a:defRPr/>
            </a:lvl1pPr>
          </a:lstStyle>
          <a:p>
            <a:pPr>
              <a:defRPr/>
            </a:pPr>
            <a:endParaRPr lang="tr-TR"/>
          </a:p>
        </p:txBody>
      </p:sp>
      <p:sp>
        <p:nvSpPr>
          <p:cNvPr id="9" name="Slide Number Placeholder 8"/>
          <p:cNvSpPr>
            <a:spLocks noGrp="1"/>
          </p:cNvSpPr>
          <p:nvPr>
            <p:ph type="sldNum" sz="quarter" idx="12"/>
          </p:nvPr>
        </p:nvSpPr>
        <p:spPr/>
        <p:txBody>
          <a:bodyPr/>
          <a:lstStyle>
            <a:lvl1pPr>
              <a:defRPr/>
            </a:lvl1pPr>
          </a:lstStyle>
          <a:p>
            <a:pPr>
              <a:defRPr/>
            </a:pPr>
            <a:fld id="{4F36A18F-323F-4247-ABFB-D9BAB8B4A499}"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E67F36EE-9158-409E-BF88-26EAC790860B}" type="datetimeFigureOut">
              <a:rPr lang="tr-TR"/>
              <a:pPr>
                <a:defRPr/>
              </a:pPr>
              <a:t>17.02.16</a:t>
            </a:fld>
            <a:endParaRPr lang="tr-TR"/>
          </a:p>
        </p:txBody>
      </p:sp>
      <p:sp>
        <p:nvSpPr>
          <p:cNvPr id="4" name="Footer Placeholder 9"/>
          <p:cNvSpPr>
            <a:spLocks noGrp="1"/>
          </p:cNvSpPr>
          <p:nvPr>
            <p:ph type="ftr" sz="quarter" idx="11"/>
          </p:nvPr>
        </p:nvSpPr>
        <p:spPr/>
        <p:txBody>
          <a:bodyPr/>
          <a:lstStyle>
            <a:lvl1pPr>
              <a:defRPr/>
            </a:lvl1pPr>
          </a:lstStyle>
          <a:p>
            <a:pPr>
              <a:defRPr/>
            </a:pPr>
            <a:endParaRPr lang="tr-TR"/>
          </a:p>
        </p:txBody>
      </p:sp>
      <p:sp>
        <p:nvSpPr>
          <p:cNvPr id="5" name="Slide Number Placeholder 21"/>
          <p:cNvSpPr>
            <a:spLocks noGrp="1"/>
          </p:cNvSpPr>
          <p:nvPr>
            <p:ph type="sldNum" sz="quarter" idx="12"/>
          </p:nvPr>
        </p:nvSpPr>
        <p:spPr/>
        <p:txBody>
          <a:bodyPr/>
          <a:lstStyle>
            <a:lvl1pPr>
              <a:defRPr/>
            </a:lvl1pPr>
          </a:lstStyle>
          <a:p>
            <a:pPr>
              <a:defRPr/>
            </a:pPr>
            <a:fld id="{DC83453B-3EB3-4285-A1EF-0ADCEA838CD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3E0D8A71-8A4B-4E90-BF01-8007888FE8DE}" type="datetimeFigureOut">
              <a:rPr lang="tr-TR"/>
              <a:pPr>
                <a:defRPr/>
              </a:pPr>
              <a:t>17.02.16</a:t>
            </a:fld>
            <a:endParaRPr lang="tr-TR"/>
          </a:p>
        </p:txBody>
      </p:sp>
      <p:sp>
        <p:nvSpPr>
          <p:cNvPr id="5" name="Footer Placeholder 2"/>
          <p:cNvSpPr>
            <a:spLocks noGrp="1"/>
          </p:cNvSpPr>
          <p:nvPr>
            <p:ph type="ftr" sz="quarter" idx="11"/>
          </p:nvPr>
        </p:nvSpPr>
        <p:spPr/>
        <p:txBody>
          <a:bodyPr/>
          <a:lstStyle>
            <a:lvl1pPr>
              <a:defRPr/>
            </a:lvl1pPr>
          </a:lstStyle>
          <a:p>
            <a:pPr>
              <a:defRPr/>
            </a:pPr>
            <a:endParaRPr lang="tr-TR"/>
          </a:p>
        </p:txBody>
      </p:sp>
      <p:sp>
        <p:nvSpPr>
          <p:cNvPr id="6" name="Slide Number Placeholder 3"/>
          <p:cNvSpPr>
            <a:spLocks noGrp="1"/>
          </p:cNvSpPr>
          <p:nvPr>
            <p:ph type="sldNum" sz="quarter" idx="12"/>
          </p:nvPr>
        </p:nvSpPr>
        <p:spPr/>
        <p:txBody>
          <a:bodyPr/>
          <a:lstStyle>
            <a:lvl1pPr>
              <a:defRPr/>
            </a:lvl1pPr>
          </a:lstStyle>
          <a:p>
            <a:pPr>
              <a:defRPr/>
            </a:pPr>
            <a:fld id="{52F7E1A0-FE09-45C2-A088-37BA66BE1BD0}"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B0D47305-0CA9-4599-B727-03BB0C3F36E9}" type="datetimeFigureOut">
              <a:rPr lang="tr-TR"/>
              <a:pPr>
                <a:defRPr/>
              </a:pPr>
              <a:t>17.02.16</a:t>
            </a:fld>
            <a:endParaRPr lang="tr-TR"/>
          </a:p>
        </p:txBody>
      </p:sp>
      <p:sp>
        <p:nvSpPr>
          <p:cNvPr id="6" name="Footer Placeholder 5"/>
          <p:cNvSpPr>
            <a:spLocks noGrp="1"/>
          </p:cNvSpPr>
          <p:nvPr>
            <p:ph type="ftr" sz="quarter" idx="11"/>
          </p:nvPr>
        </p:nvSpPr>
        <p:spPr/>
        <p:txBody>
          <a:bodyPr/>
          <a:lstStyle>
            <a:lvl1pPr>
              <a:defRPr/>
            </a:lvl1pPr>
          </a:lstStyle>
          <a:p>
            <a:pPr>
              <a:defRPr/>
            </a:pPr>
            <a:endParaRPr lang="tr-TR"/>
          </a:p>
        </p:txBody>
      </p:sp>
      <p:sp>
        <p:nvSpPr>
          <p:cNvPr id="7" name="Slide Number Placeholder 6"/>
          <p:cNvSpPr>
            <a:spLocks noGrp="1"/>
          </p:cNvSpPr>
          <p:nvPr>
            <p:ph type="sldNum" sz="quarter" idx="12"/>
          </p:nvPr>
        </p:nvSpPr>
        <p:spPr/>
        <p:txBody>
          <a:bodyPr/>
          <a:lstStyle>
            <a:lvl1pPr>
              <a:defRPr/>
            </a:lvl1pPr>
          </a:lstStyle>
          <a:p>
            <a:pPr>
              <a:defRPr/>
            </a:pPr>
            <a:fld id="{2C805C1E-D873-4035-90FB-BDDC0ED179C0}"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a typeface="+mn-ea"/>
              <a:cs typeface="+mn-cs"/>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4D20D030-20F6-4F7D-82F3-4C3694ED9004}" type="datetimeFigureOut">
              <a:rPr lang="tr-TR"/>
              <a:pPr>
                <a:defRPr/>
              </a:pPr>
              <a:t>17.02.16</a:t>
            </a:fld>
            <a:endParaRPr lang="tr-TR"/>
          </a:p>
        </p:txBody>
      </p:sp>
      <p:sp>
        <p:nvSpPr>
          <p:cNvPr id="9" name="Footer Placeholder 5"/>
          <p:cNvSpPr>
            <a:spLocks noGrp="1"/>
          </p:cNvSpPr>
          <p:nvPr>
            <p:ph type="ftr" sz="quarter" idx="11"/>
          </p:nvPr>
        </p:nvSpPr>
        <p:spPr/>
        <p:txBody>
          <a:bodyPr/>
          <a:lstStyle>
            <a:lvl1pPr>
              <a:defRPr/>
            </a:lvl1pPr>
          </a:lstStyle>
          <a:p>
            <a:pPr>
              <a:defRPr/>
            </a:pPr>
            <a:endParaRPr lang="tr-TR"/>
          </a:p>
        </p:txBody>
      </p:sp>
      <p:sp>
        <p:nvSpPr>
          <p:cNvPr id="10" name="Slide Number Placeholder 6"/>
          <p:cNvSpPr>
            <a:spLocks noGrp="1"/>
          </p:cNvSpPr>
          <p:nvPr>
            <p:ph type="sldNum" sz="quarter" idx="12"/>
          </p:nvPr>
        </p:nvSpPr>
        <p:spPr/>
        <p:txBody>
          <a:bodyPr/>
          <a:lstStyle>
            <a:lvl1pPr>
              <a:defRPr/>
            </a:lvl1pPr>
          </a:lstStyle>
          <a:p>
            <a:pPr>
              <a:defRPr/>
            </a:pPr>
            <a:fld id="{3FA810B3-428D-4072-BE33-0C068130DD62}"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ea typeface="+mn-ea"/>
                <a:cs typeface="+mn-cs"/>
              </a:defRPr>
            </a:lvl1pPr>
          </a:lstStyle>
          <a:p>
            <a:pPr>
              <a:defRPr/>
            </a:pPr>
            <a:fld id="{EF6D38C0-14BC-4CB0-A11F-25661041073A}" type="datetimeFigureOut">
              <a:rPr lang="tr-TR"/>
              <a:pPr>
                <a:defRPr/>
              </a:pPr>
              <a:t>17.02.16</a:t>
            </a:fld>
            <a:endParaRPr lang="tr-T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tr-T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ea typeface="+mn-ea"/>
                <a:cs typeface="+mn-cs"/>
              </a:defRPr>
            </a:lvl1pPr>
          </a:lstStyle>
          <a:p>
            <a:pPr>
              <a:defRPr/>
            </a:pPr>
            <a:fld id="{B149E2C8-70E0-443B-9DCD-00C8EC853ABE}" type="slidenum">
              <a:rPr lang="tr-TR"/>
              <a:pPr>
                <a:defRPr/>
              </a:pPr>
              <a:t>‹#›</a:t>
            </a:fld>
            <a:endParaRPr lang="tr-T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01" r:id="rId1"/>
    <p:sldLayoutId id="2147483899" r:id="rId2"/>
    <p:sldLayoutId id="2147483902" r:id="rId3"/>
    <p:sldLayoutId id="2147483898" r:id="rId4"/>
    <p:sldLayoutId id="2147483903" r:id="rId5"/>
    <p:sldLayoutId id="2147483897" r:id="rId6"/>
    <p:sldLayoutId id="2147483904" r:id="rId7"/>
    <p:sldLayoutId id="2147483905" r:id="rId8"/>
    <p:sldLayoutId id="2147483906" r:id="rId9"/>
    <p:sldLayoutId id="2147483896" r:id="rId10"/>
    <p:sldLayoutId id="2147483895" r:id="rId11"/>
    <p:sldLayoutId id="2147483900" r:id="rId12"/>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pitchFamily="-123" charset="-128"/>
          <a:cs typeface="ＭＳ Ｐゴシック" pitchFamily="-123" charset="-128"/>
        </a:defRPr>
      </a:lvl1pPr>
      <a:lvl2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2pPr>
      <a:lvl3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3pPr>
      <a:lvl4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4pPr>
      <a:lvl5pPr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5pPr>
      <a:lvl6pPr marL="4572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6pPr>
      <a:lvl7pPr marL="9144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7pPr>
      <a:lvl8pPr marL="13716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8pPr>
      <a:lvl9pPr marL="1828800" algn="l" rtl="0" fontAlgn="base">
        <a:spcBef>
          <a:spcPct val="0"/>
        </a:spcBef>
        <a:spcAft>
          <a:spcPct val="0"/>
        </a:spcAft>
        <a:defRPr sz="4300">
          <a:solidFill>
            <a:srgbClr val="572314"/>
          </a:solidFill>
          <a:latin typeface="Gill Sans MT" charset="0"/>
          <a:ea typeface="ＭＳ Ｐゴシック" pitchFamily="-123" charset="-128"/>
          <a:cs typeface="ＭＳ Ｐゴシック" pitchFamily="-123" charset="-128"/>
        </a:defRPr>
      </a:lvl9pPr>
    </p:titleStyle>
    <p:bodyStyle>
      <a:lvl1pPr marL="365125" indent="-282575" algn="l" rtl="0" fontAlgn="base">
        <a:spcBef>
          <a:spcPts val="600"/>
        </a:spcBef>
        <a:spcAft>
          <a:spcPct val="0"/>
        </a:spcAft>
        <a:buClr>
          <a:schemeClr val="accent1"/>
        </a:buClr>
        <a:buSzPct val="80000"/>
        <a:buFont typeface="Wingdings 2" pitchFamily="-123" charset="2"/>
        <a:buChar char=""/>
        <a:defRPr sz="3200" kern="1200">
          <a:solidFill>
            <a:schemeClr val="tx1"/>
          </a:solidFill>
          <a:latin typeface="+mn-lt"/>
          <a:ea typeface="ＭＳ Ｐゴシック" pitchFamily="-123" charset="-128"/>
          <a:cs typeface="ＭＳ Ｐゴシック" pitchFamily="-123" charset="-128"/>
        </a:defRPr>
      </a:lvl1pPr>
      <a:lvl2pPr marL="639763" indent="-236538" algn="l" rtl="0" fontAlgn="base">
        <a:spcBef>
          <a:spcPts val="550"/>
        </a:spcBef>
        <a:spcAft>
          <a:spcPct val="0"/>
        </a:spcAft>
        <a:buClr>
          <a:schemeClr val="accent1"/>
        </a:buClr>
        <a:buFont typeface="Verdana" pitchFamily="-123" charset="0"/>
        <a:buChar char="◦"/>
        <a:defRPr sz="2800" kern="1200">
          <a:solidFill>
            <a:schemeClr val="tx1"/>
          </a:solidFill>
          <a:latin typeface="+mn-lt"/>
          <a:ea typeface="ＭＳ Ｐゴシック" pitchFamily="-123" charset="-128"/>
          <a:cs typeface="+mn-cs"/>
        </a:defRPr>
      </a:lvl2pPr>
      <a:lvl3pPr marL="885825" indent="-228600" algn="l" rtl="0" fontAlgn="base">
        <a:spcBef>
          <a:spcPct val="20000"/>
        </a:spcBef>
        <a:spcAft>
          <a:spcPct val="0"/>
        </a:spcAft>
        <a:buClr>
          <a:schemeClr val="accent2"/>
        </a:buClr>
        <a:buFont typeface="Wingdings 2" pitchFamily="-123" charset="2"/>
        <a:buChar char=""/>
        <a:defRPr sz="2400" kern="1200">
          <a:solidFill>
            <a:schemeClr val="tx1"/>
          </a:solidFill>
          <a:latin typeface="+mn-lt"/>
          <a:ea typeface="ＭＳ Ｐゴシック" pitchFamily="-123" charset="-128"/>
          <a:cs typeface="+mn-cs"/>
        </a:defRPr>
      </a:lvl3pPr>
      <a:lvl4pPr marL="1096963" indent="-173038" algn="l" rtl="0" fontAlgn="base">
        <a:spcBef>
          <a:spcPct val="20000"/>
        </a:spcBef>
        <a:spcAft>
          <a:spcPct val="0"/>
        </a:spcAft>
        <a:buClr>
          <a:srgbClr val="C32D2E"/>
        </a:buClr>
        <a:buFont typeface="Wingdings 2" pitchFamily="-123" charset="2"/>
        <a:buChar char=""/>
        <a:defRPr sz="2000" kern="1200">
          <a:solidFill>
            <a:schemeClr val="tx1"/>
          </a:solidFill>
          <a:latin typeface="+mn-lt"/>
          <a:ea typeface="ＭＳ Ｐゴシック" pitchFamily="-123" charset="-128"/>
          <a:cs typeface="+mn-cs"/>
        </a:defRPr>
      </a:lvl4pPr>
      <a:lvl5pPr marL="1296988" indent="-182563" algn="l" rtl="0" fontAlgn="base">
        <a:spcBef>
          <a:spcPct val="20000"/>
        </a:spcBef>
        <a:spcAft>
          <a:spcPct val="0"/>
        </a:spcAft>
        <a:buClr>
          <a:srgbClr val="84AA33"/>
        </a:buClr>
        <a:buFont typeface="Wingdings 2" pitchFamily="-123" charset="2"/>
        <a:buChar char=""/>
        <a:defRPr sz="2000" kern="1200">
          <a:solidFill>
            <a:schemeClr val="tx1"/>
          </a:solidFill>
          <a:latin typeface="+mn-lt"/>
          <a:ea typeface="ＭＳ Ｐゴシック" pitchFamily="-123"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 Id="rId3"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6565900" cy="4297362"/>
          </a:xfrm>
        </p:spPr>
        <p:txBody>
          <a:bodyPr vert="horz" wrap="square" lIns="91440" tIns="45720" rIns="91440" bIns="45720" numCol="1" anchorCtr="0" compatLnSpc="1">
            <a:prstTxWarp prst="textNoShape">
              <a:avLst/>
            </a:prstTxWarp>
          </a:bodyPr>
          <a:lstStyle/>
          <a:p>
            <a:pPr algn="ctr"/>
            <a:r>
              <a:rPr lang="tr-TR" sz="2800" smtClean="0">
                <a:solidFill>
                  <a:srgbClr val="F41423"/>
                </a:solidFill>
                <a:effectLst>
                  <a:outerShdw blurRad="38100" dist="38100" dir="2700000" algn="tl">
                    <a:srgbClr val="DDDDDD"/>
                  </a:outerShdw>
                </a:effectLst>
              </a:rPr>
              <a:t>BİFOSFONAT KULLANIMINA </a:t>
            </a:r>
            <a:br>
              <a:rPr lang="tr-TR" sz="2800" smtClean="0">
                <a:solidFill>
                  <a:srgbClr val="F41423"/>
                </a:solidFill>
                <a:effectLst>
                  <a:outerShdw blurRad="38100" dist="38100" dir="2700000" algn="tl">
                    <a:srgbClr val="DDDDDD"/>
                  </a:outerShdw>
                </a:effectLst>
              </a:rPr>
            </a:br>
            <a:r>
              <a:rPr lang="tr-TR" sz="2800" smtClean="0">
                <a:solidFill>
                  <a:srgbClr val="F41423"/>
                </a:solidFill>
                <a:effectLst>
                  <a:outerShdw blurRad="38100" dist="38100" dir="2700000" algn="tl">
                    <a:srgbClr val="DDDDDD"/>
                  </a:outerShdw>
                </a:effectLst>
              </a:rPr>
              <a:t>BAĞLI OLARAK GÖRÜLEN </a:t>
            </a:r>
            <a:br>
              <a:rPr lang="tr-TR" sz="2800" smtClean="0">
                <a:solidFill>
                  <a:srgbClr val="F41423"/>
                </a:solidFill>
                <a:effectLst>
                  <a:outerShdw blurRad="38100" dist="38100" dir="2700000" algn="tl">
                    <a:srgbClr val="DDDDDD"/>
                  </a:outerShdw>
                </a:effectLst>
              </a:rPr>
            </a:br>
            <a:r>
              <a:rPr lang="tr-TR" sz="2800" smtClean="0">
                <a:solidFill>
                  <a:srgbClr val="F41423"/>
                </a:solidFill>
                <a:effectLst>
                  <a:outerShdw blurRad="38100" dist="38100" dir="2700000" algn="tl">
                    <a:srgbClr val="DDDDDD"/>
                  </a:outerShdw>
                </a:effectLst>
              </a:rPr>
              <a:t>ÇENELERİN OSTEONEKROZU</a:t>
            </a:r>
            <a:r>
              <a:rPr lang="tr-TR" sz="3200" smtClean="0">
                <a:effectLst>
                  <a:outerShdw blurRad="38100" dist="38100" dir="2700000" algn="tl">
                    <a:srgbClr val="DDDDDD"/>
                  </a:outerShdw>
                </a:effectLst>
              </a:rPr>
              <a:t/>
            </a:r>
            <a:br>
              <a:rPr lang="tr-TR" sz="3200" smtClean="0">
                <a:effectLst>
                  <a:outerShdw blurRad="38100" dist="38100" dir="2700000" algn="tl">
                    <a:srgbClr val="DDDDDD"/>
                  </a:outerShdw>
                </a:effectLst>
              </a:rPr>
            </a:br>
            <a:r>
              <a:rPr lang="tr-TR" sz="1900" smtClean="0">
                <a:effectLst>
                  <a:outerShdw blurRad="38100" dist="38100" dir="2700000" algn="tl">
                    <a:srgbClr val="DDDDDD"/>
                  </a:outerShdw>
                </a:effectLst>
              </a:rPr>
              <a:t>DOC.DR.Aysegul M.TUZUNER-ONCUL</a:t>
            </a:r>
            <a:endParaRPr lang="tr-TR" sz="3900" smtClean="0">
              <a:effectLst>
                <a:outerShdw blurRad="38100" dist="38100" dir="2700000" algn="tl">
                  <a:srgbClr val="DDDDDD"/>
                </a:outerShdw>
              </a:effectLst>
            </a:endParaRPr>
          </a:p>
        </p:txBody>
      </p:sp>
      <p:pic>
        <p:nvPicPr>
          <p:cNvPr id="14338" name="Picture 2" descr="DSC03925"/>
          <p:cNvPicPr>
            <a:picLocks noChangeAspect="1" noChangeArrowheads="1"/>
          </p:cNvPicPr>
          <p:nvPr/>
        </p:nvPicPr>
        <p:blipFill>
          <a:blip r:embed="rId2"/>
          <a:srcRect/>
          <a:stretch>
            <a:fillRect/>
          </a:stretch>
        </p:blipFill>
        <p:spPr bwMode="auto">
          <a:xfrm>
            <a:off x="1447800" y="3390900"/>
            <a:ext cx="4191000" cy="31432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Bifosfonat osteonekrozu</a:t>
            </a:r>
            <a:endParaRPr lang="tr-TR" dirty="0">
              <a:solidFill>
                <a:schemeClr val="tx2">
                  <a:satMod val="130000"/>
                </a:schemeClr>
              </a:solidFill>
              <a:ea typeface="+mj-ea"/>
              <a:cs typeface="+mj-cs"/>
            </a:endParaRPr>
          </a:p>
        </p:txBody>
      </p:sp>
      <p:sp>
        <p:nvSpPr>
          <p:cNvPr id="25602" name="Content Placeholder 2"/>
          <p:cNvSpPr>
            <a:spLocks noGrp="1"/>
          </p:cNvSpPr>
          <p:nvPr>
            <p:ph idx="1"/>
          </p:nvPr>
        </p:nvSpPr>
        <p:spPr>
          <a:xfrm>
            <a:off x="1435100" y="1447800"/>
            <a:ext cx="7499350" cy="5221288"/>
          </a:xfrm>
        </p:spPr>
        <p:txBody>
          <a:bodyPr/>
          <a:lstStyle/>
          <a:p>
            <a:pPr>
              <a:buFont typeface="Wingdings 2" pitchFamily="-123" charset="2"/>
              <a:buNone/>
            </a:pPr>
            <a:r>
              <a:rPr lang="tr-TR" b="1" smtClean="0"/>
              <a:t>Tanım:</a:t>
            </a:r>
          </a:p>
          <a:p>
            <a:r>
              <a:rPr lang="tr-TR" smtClean="0"/>
              <a:t>Radyoterapi almaksızın geçmişte ya da hala bifosfonat tedavisi gören hastalarda maksillofasiyal bölgede 8 haftadan uzun süredir görülen ekspoze nekrotik kemik</a:t>
            </a:r>
          </a:p>
          <a:p>
            <a:pPr>
              <a:buFont typeface="Wingdings 2" pitchFamily="-123" charset="2"/>
              <a:buNone/>
            </a:pPr>
            <a:r>
              <a:rPr lang="tr-TR" b="1" smtClean="0"/>
              <a:t>İnsidans:</a:t>
            </a:r>
          </a:p>
          <a:p>
            <a:r>
              <a:rPr lang="tr-TR" smtClean="0"/>
              <a:t>Bifosfonat tedavisi görenlerde % 1-21</a:t>
            </a:r>
          </a:p>
          <a:p>
            <a:r>
              <a:rPr lang="tr-TR" smtClean="0"/>
              <a:t>Olgular %70 mandibula molar bölge</a:t>
            </a:r>
          </a:p>
          <a:p>
            <a:pPr>
              <a:buFont typeface="Wingdings 2" pitchFamily="-123" charset="2"/>
              <a:buNone/>
            </a:pPr>
            <a:r>
              <a:rPr lang="tr-TR" smtClean="0"/>
              <a:t>               %30 posterior maksilla</a:t>
            </a:r>
          </a:p>
          <a:p>
            <a:pPr>
              <a:buFont typeface="Wingdings 2" pitchFamily="-123" charset="2"/>
              <a:buNone/>
            </a:pP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tr-TR" dirty="0" smtClean="0">
                <a:solidFill>
                  <a:schemeClr val="tx2">
                    <a:satMod val="130000"/>
                  </a:schemeClr>
                </a:solidFill>
                <a:ea typeface="+mj-ea"/>
                <a:cs typeface="+mj-cs"/>
              </a:rPr>
              <a:t>Neden sadece çene kemiklerinde görülür  ???</a:t>
            </a:r>
            <a:endParaRPr lang="tr-TR" dirty="0">
              <a:solidFill>
                <a:schemeClr val="tx2">
                  <a:satMod val="130000"/>
                </a:schemeClr>
              </a:solidFill>
              <a:ea typeface="+mj-ea"/>
              <a:cs typeface="+mj-cs"/>
            </a:endParaRPr>
          </a:p>
        </p:txBody>
      </p:sp>
      <p:sp>
        <p:nvSpPr>
          <p:cNvPr id="26626" name="Content Placeholder 2"/>
          <p:cNvSpPr>
            <a:spLocks noGrp="1"/>
          </p:cNvSpPr>
          <p:nvPr>
            <p:ph idx="1"/>
          </p:nvPr>
        </p:nvSpPr>
        <p:spPr>
          <a:xfrm>
            <a:off x="1187450" y="1447800"/>
            <a:ext cx="7747000" cy="5410200"/>
          </a:xfrm>
        </p:spPr>
        <p:txBody>
          <a:bodyPr/>
          <a:lstStyle/>
          <a:p>
            <a:r>
              <a:rPr lang="tr-TR" sz="2800" smtClean="0"/>
              <a:t>Diş çekimi, periodontal lezyonlar ve protez irritasyonu gibi nedenlerle çene kemiklerinin sürekli travmaya maruz kalması ve kanlanması bozulan kemiğin mevcut oral mikroflora içinde iyileşme gösterememesi.</a:t>
            </a:r>
          </a:p>
          <a:p>
            <a:r>
              <a:rPr lang="tr-TR" sz="2800" smtClean="0"/>
              <a:t>Vücuttaki diğer kemiklerin yumuşak doku ile iyi bir şekilde örtülü olması.</a:t>
            </a:r>
          </a:p>
          <a:p>
            <a:r>
              <a:rPr lang="tr-TR" sz="2800" smtClean="0"/>
              <a:t>Bifosfonatların çene kemikleri gibi yüksek metabolizma hızı gösteren kemiklerde selektif olarak depolanması.</a:t>
            </a: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Risk Faktörleri</a:t>
            </a:r>
            <a:endParaRPr lang="tr-TR" dirty="0">
              <a:solidFill>
                <a:schemeClr val="tx2">
                  <a:satMod val="130000"/>
                </a:schemeClr>
              </a:solidFill>
              <a:ea typeface="+mj-ea"/>
              <a:cs typeface="+mj-cs"/>
            </a:endParaRPr>
          </a:p>
        </p:txBody>
      </p:sp>
      <p:sp>
        <p:nvSpPr>
          <p:cNvPr id="27650" name="Content Placeholder 2"/>
          <p:cNvSpPr>
            <a:spLocks noGrp="1"/>
          </p:cNvSpPr>
          <p:nvPr>
            <p:ph idx="1"/>
          </p:nvPr>
        </p:nvSpPr>
        <p:spPr>
          <a:xfrm>
            <a:off x="1042988" y="1196975"/>
            <a:ext cx="7891462" cy="5661025"/>
          </a:xfrm>
        </p:spPr>
        <p:txBody>
          <a:bodyPr/>
          <a:lstStyle/>
          <a:p>
            <a:pPr>
              <a:buFont typeface="Wingdings 2" pitchFamily="-123" charset="2"/>
              <a:buNone/>
            </a:pPr>
            <a:r>
              <a:rPr lang="tr-TR" b="1" smtClean="0"/>
              <a:t>Sistemik faktörler: </a:t>
            </a:r>
            <a:r>
              <a:rPr lang="tr-TR" smtClean="0"/>
              <a:t> </a:t>
            </a:r>
          </a:p>
          <a:p>
            <a:r>
              <a:rPr lang="tr-TR" smtClean="0"/>
              <a:t>Yaş</a:t>
            </a:r>
          </a:p>
          <a:p>
            <a:r>
              <a:rPr lang="tr-TR" smtClean="0"/>
              <a:t>Sistemik hastalıklar (renal yetmezlik, anemi, obezite, diabet )</a:t>
            </a:r>
          </a:p>
          <a:p>
            <a:r>
              <a:rPr lang="tr-TR" smtClean="0"/>
              <a:t>Sigara</a:t>
            </a:r>
          </a:p>
          <a:p>
            <a:r>
              <a:rPr lang="tr-TR" smtClean="0"/>
              <a:t>Eş zamanlı medikasyon (immünosüpresanlar, kemoterapötik ajanlar)</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a:buFont typeface="Wingdings 2" pitchFamily="-123" charset="2"/>
              <a:buNone/>
            </a:pPr>
            <a:r>
              <a:rPr lang="tr-TR" b="1" smtClean="0"/>
              <a:t>Bifosfonatla ilişkili faktörler:</a:t>
            </a:r>
          </a:p>
          <a:p>
            <a:r>
              <a:rPr lang="tr-TR" smtClean="0"/>
              <a:t>Bifosfonatın potansı</a:t>
            </a:r>
          </a:p>
          <a:p>
            <a:r>
              <a:rPr lang="tr-TR" smtClean="0"/>
              <a:t>Tedavi süresi </a:t>
            </a:r>
          </a:p>
          <a:p>
            <a:pPr>
              <a:buFont typeface="Wingdings 2" pitchFamily="-123" charset="2"/>
              <a:buNone/>
            </a:pPr>
            <a:r>
              <a:rPr lang="tr-TR" smtClean="0"/>
              <a:t>                     Oral bifosfonatlar 36 ay</a:t>
            </a:r>
          </a:p>
          <a:p>
            <a:pPr>
              <a:buFont typeface="Wingdings 2" pitchFamily="-123" charset="2"/>
              <a:buNone/>
            </a:pPr>
            <a:r>
              <a:rPr lang="tr-TR" smtClean="0"/>
              <a:t>                     IV bifosfonatlar 12 ay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1187450" y="1447800"/>
            <a:ext cx="7956550" cy="4800600"/>
          </a:xfrm>
        </p:spPr>
        <p:txBody>
          <a:bodyPr/>
          <a:lstStyle/>
          <a:p>
            <a:pPr>
              <a:buFont typeface="Wingdings 2" pitchFamily="-123" charset="2"/>
              <a:buNone/>
            </a:pPr>
            <a:r>
              <a:rPr lang="tr-TR" b="1" smtClean="0"/>
              <a:t>Lokal risk faktörleri: </a:t>
            </a:r>
          </a:p>
          <a:p>
            <a:pPr>
              <a:buFont typeface="Wingdings 2" pitchFamily="-123" charset="2"/>
              <a:buNone/>
            </a:pPr>
            <a:endParaRPr lang="tr-TR" b="1" smtClean="0"/>
          </a:p>
          <a:p>
            <a:r>
              <a:rPr lang="tr-TR" smtClean="0"/>
              <a:t>Dentoalveoler cerrahi</a:t>
            </a:r>
          </a:p>
          <a:p>
            <a:r>
              <a:rPr lang="tr-TR" smtClean="0"/>
              <a:t>Oral infeksiyon (periodontal ve dental apse)</a:t>
            </a:r>
          </a:p>
          <a:p>
            <a:r>
              <a:rPr lang="tr-TR" smtClean="0"/>
              <a:t>Kötü oral hijyen</a:t>
            </a:r>
          </a:p>
          <a:p>
            <a:r>
              <a:rPr lang="tr-TR" smtClean="0"/>
              <a:t>İntraoral travma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Sınıflama </a:t>
            </a:r>
            <a:r>
              <a:rPr lang="tr-TR" sz="2000" dirty="0" smtClean="0">
                <a:solidFill>
                  <a:schemeClr val="tx2">
                    <a:satMod val="130000"/>
                  </a:schemeClr>
                </a:solidFill>
                <a:ea typeface="+mj-ea"/>
                <a:cs typeface="+mj-cs"/>
              </a:rPr>
              <a:t>(AAOMS 2007)</a:t>
            </a:r>
            <a:endParaRPr lang="tr-TR" sz="2000" dirty="0">
              <a:solidFill>
                <a:schemeClr val="tx2">
                  <a:satMod val="130000"/>
                </a:schemeClr>
              </a:solidFill>
              <a:ea typeface="+mj-ea"/>
              <a:cs typeface="+mj-cs"/>
            </a:endParaRPr>
          </a:p>
        </p:txBody>
      </p:sp>
      <p:graphicFrame>
        <p:nvGraphicFramePr>
          <p:cNvPr id="4" name="Content Placeholder 3"/>
          <p:cNvGraphicFramePr>
            <a:graphicFrameLocks noGrp="1"/>
          </p:cNvGraphicFramePr>
          <p:nvPr>
            <p:ph idx="1"/>
          </p:nvPr>
        </p:nvGraphicFramePr>
        <p:xfrm>
          <a:off x="1476375" y="1412875"/>
          <a:ext cx="7499350" cy="4536505"/>
        </p:xfrm>
        <a:graphic>
          <a:graphicData uri="http://schemas.openxmlformats.org/drawingml/2006/table">
            <a:tbl>
              <a:tblPr firstRow="1" bandRow="1">
                <a:tableStyleId>{5C22544A-7EE6-4342-B048-85BDC9FD1C3A}</a:tableStyleId>
              </a:tblPr>
              <a:tblGrid>
                <a:gridCol w="1728192"/>
                <a:gridCol w="5771158"/>
              </a:tblGrid>
              <a:tr h="1460183">
                <a:tc>
                  <a:txBody>
                    <a:bodyPr/>
                    <a:lstStyle/>
                    <a:p>
                      <a:endParaRPr lang="tr-TR" dirty="0" smtClean="0"/>
                    </a:p>
                    <a:p>
                      <a:endParaRPr lang="tr-TR" dirty="0" smtClean="0"/>
                    </a:p>
                    <a:p>
                      <a:r>
                        <a:rPr lang="tr-TR" dirty="0" smtClean="0"/>
                        <a:t>EVRE</a:t>
                      </a:r>
                      <a:r>
                        <a:rPr lang="tr-TR" baseline="0" dirty="0" smtClean="0"/>
                        <a:t>   I</a:t>
                      </a:r>
                    </a:p>
                    <a:p>
                      <a:endParaRPr lang="tr-TR" dirty="0"/>
                    </a:p>
                  </a:txBody>
                  <a:tcPr/>
                </a:tc>
                <a:tc>
                  <a:txBody>
                    <a:bodyPr/>
                    <a:lstStyle/>
                    <a:p>
                      <a:r>
                        <a:rPr kumimoji="0" lang="tr-TR" sz="2400" b="1" kern="1200" baseline="0" dirty="0" smtClean="0">
                          <a:solidFill>
                            <a:schemeClr val="lt1"/>
                          </a:solidFill>
                          <a:latin typeface="+mn-lt"/>
                          <a:ea typeface="+mn-ea"/>
                          <a:cs typeface="+mn-cs"/>
                        </a:rPr>
                        <a:t>Ekspoze kemik, asemptomatik, inflamasyon-şişlik ya da ağrı yok, yumuşak dokuda hiçbir tutulum yok</a:t>
                      </a:r>
                      <a:endParaRPr lang="tr-TR" sz="2400" dirty="0"/>
                    </a:p>
                  </a:txBody>
                  <a:tcPr/>
                </a:tc>
              </a:tr>
              <a:tr h="1460183">
                <a:tc>
                  <a:txBody>
                    <a:bodyPr/>
                    <a:lstStyle/>
                    <a:p>
                      <a:endParaRPr lang="tr-TR" dirty="0" smtClean="0"/>
                    </a:p>
                    <a:p>
                      <a:endParaRPr lang="tr-TR" dirty="0" smtClean="0"/>
                    </a:p>
                    <a:p>
                      <a:r>
                        <a:rPr lang="tr-TR" dirty="0" smtClean="0"/>
                        <a:t>EVRE    II</a:t>
                      </a:r>
                      <a:endParaRPr lang="tr-TR" dirty="0"/>
                    </a:p>
                  </a:txBody>
                  <a:tcPr/>
                </a:tc>
                <a:tc>
                  <a:txBody>
                    <a:bodyPr/>
                    <a:lstStyle/>
                    <a:p>
                      <a:r>
                        <a:rPr kumimoji="0" lang="tr-TR" sz="2400" kern="1200" baseline="0" dirty="0" smtClean="0">
                          <a:solidFill>
                            <a:schemeClr val="dk1"/>
                          </a:solidFill>
                          <a:latin typeface="+mn-lt"/>
                          <a:ea typeface="+mn-ea"/>
                          <a:cs typeface="+mn-cs"/>
                        </a:rPr>
                        <a:t>Ağrılı ekspoze kemik, komşu yumuşak dokuda şişlik/ sekonder enfeksiyon</a:t>
                      </a:r>
                      <a:endParaRPr lang="tr-TR" sz="2400" dirty="0"/>
                    </a:p>
                  </a:txBody>
                  <a:tcPr/>
                </a:tc>
              </a:tr>
              <a:tr h="1616139">
                <a:tc>
                  <a:txBody>
                    <a:bodyPr/>
                    <a:lstStyle/>
                    <a:p>
                      <a:endParaRPr lang="tr-TR" dirty="0" smtClean="0"/>
                    </a:p>
                    <a:p>
                      <a:endParaRPr lang="tr-TR" dirty="0" smtClean="0"/>
                    </a:p>
                    <a:p>
                      <a:r>
                        <a:rPr lang="tr-TR" dirty="0" smtClean="0"/>
                        <a:t>EVRE    III</a:t>
                      </a:r>
                      <a:endParaRPr lang="tr-TR" dirty="0"/>
                    </a:p>
                  </a:txBody>
                  <a:tcPr/>
                </a:tc>
                <a:tc>
                  <a:txBody>
                    <a:bodyPr/>
                    <a:lstStyle/>
                    <a:p>
                      <a:pPr algn="l"/>
                      <a:r>
                        <a:rPr kumimoji="0" lang="tr-TR" sz="2400" kern="1200" baseline="0" dirty="0" smtClean="0">
                          <a:solidFill>
                            <a:schemeClr val="dk1"/>
                          </a:solidFill>
                          <a:latin typeface="+mn-lt"/>
                          <a:ea typeface="+mn-ea"/>
                          <a:cs typeface="+mn-cs"/>
                        </a:rPr>
                        <a:t>Ağrılı ekspoze kemik, komşu yumuşak dokuda şişlik/ sekonder enfeksiyon, ekstraoral kutanöz fistül/ patolojik fraktür</a:t>
                      </a:r>
                      <a:endParaRPr lang="tr-TR"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tr-TR" b="1" dirty="0" smtClean="0">
                <a:solidFill>
                  <a:srgbClr val="C00000"/>
                </a:solidFill>
                <a:ea typeface="+mj-ea"/>
                <a:cs typeface="+mj-cs"/>
              </a:rPr>
              <a:t>Bifosfonat osteonekrozunu önlemeye yönelik girişimler</a:t>
            </a:r>
            <a:endParaRPr lang="tr-TR" b="1" dirty="0">
              <a:solidFill>
                <a:srgbClr val="C00000"/>
              </a:solidFill>
              <a:ea typeface="+mj-ea"/>
              <a:cs typeface="+mj-cs"/>
            </a:endParaRPr>
          </a:p>
        </p:txBody>
      </p:sp>
      <p:sp>
        <p:nvSpPr>
          <p:cNvPr id="31746" name="Content Placeholder 2"/>
          <p:cNvSpPr>
            <a:spLocks noGrp="1"/>
          </p:cNvSpPr>
          <p:nvPr>
            <p:ph idx="1"/>
          </p:nvPr>
        </p:nvSpPr>
        <p:spPr>
          <a:xfrm>
            <a:off x="900113" y="1447800"/>
            <a:ext cx="8243887" cy="5410200"/>
          </a:xfrm>
        </p:spPr>
        <p:txBody>
          <a:bodyPr/>
          <a:lstStyle/>
          <a:p>
            <a:pPr>
              <a:buFont typeface="Wingdings" pitchFamily="-123" charset="2"/>
              <a:buChar char="Ø"/>
            </a:pPr>
            <a:r>
              <a:rPr lang="tr-TR" b="1" smtClean="0"/>
              <a:t>  Bifosfonat tedavisi öncesinde </a:t>
            </a:r>
          </a:p>
          <a:p>
            <a:pPr>
              <a:buFont typeface="Wingdings 2" pitchFamily="-123" charset="2"/>
              <a:buNone/>
            </a:pPr>
            <a:endParaRPr lang="tr-TR" b="1" smtClean="0"/>
          </a:p>
          <a:p>
            <a:pPr algn="just"/>
            <a:r>
              <a:rPr lang="tr-TR" smtClean="0"/>
              <a:t>İlacı reçete eden doktor tedavi öncesi hastayı ilacın riskleri konusunda bilgilendirmeli ve tam bir oral değerlendirme için diş hekimine yönlendirmeli.</a:t>
            </a:r>
          </a:p>
          <a:p>
            <a:pPr algn="just">
              <a:buFont typeface="Arial" pitchFamily="-123" charset="0"/>
              <a:buChar char="•"/>
            </a:pPr>
            <a:r>
              <a:rPr lang="tr-TR" smtClean="0"/>
              <a:t>Diş hekimi hastayı ayrıntılı değerlendirerek bütün tedavilerini bifosfonata başlanmadan tamamlamalı.</a:t>
            </a:r>
            <a:endParaRPr lang="tr-T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1042988" y="620713"/>
            <a:ext cx="7891462" cy="5627687"/>
          </a:xfrm>
        </p:spPr>
        <p:txBody>
          <a:bodyPr/>
          <a:lstStyle/>
          <a:p>
            <a:pPr algn="just"/>
            <a:r>
              <a:rPr lang="tr-TR" smtClean="0"/>
              <a:t>Diş çekim endikasyonu varsa çekim bölgesi tamamen iyileşene kadar(14-21 gün) bifosfonata başlanmamalı</a:t>
            </a:r>
          </a:p>
          <a:p>
            <a:pPr algn="just">
              <a:buFont typeface="Wingdings 2" pitchFamily="-123" charset="2"/>
              <a:buNone/>
            </a:pPr>
            <a:endParaRPr lang="tr-TR" smtClean="0"/>
          </a:p>
          <a:p>
            <a:pPr algn="just"/>
            <a:r>
              <a:rPr lang="tr-TR" smtClean="0"/>
              <a:t>Hastanın medikal durumu en kısa zamanda bifosfonata başlamayı gerektiriyorsa en invaziv işlemlere öncelik verilerek bütün tedaviler yine de tamamlanmalıdır. Çünkü osteonekroz olguları tek dozdan çok uzun dönem kullanımla ilişkilidir.</a:t>
            </a:r>
          </a:p>
          <a:p>
            <a:pPr algn="just"/>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692150"/>
            <a:ext cx="7891462" cy="5556250"/>
          </a:xfrm>
        </p:spPr>
        <p:txBody>
          <a:bodyPr>
            <a:normAutofit lnSpcReduction="10000"/>
          </a:bodyPr>
          <a:lstStyle/>
          <a:p>
            <a:pPr marL="365760" indent="-283464" algn="just" fontAlgn="auto">
              <a:spcAft>
                <a:spcPts val="0"/>
              </a:spcAft>
              <a:buFont typeface="Wingdings 2"/>
              <a:buChar char=""/>
              <a:defRPr/>
            </a:pPr>
            <a:r>
              <a:rPr lang="tr-TR" dirty="0" smtClean="0">
                <a:ea typeface="+mn-ea"/>
                <a:cs typeface="+mn-cs"/>
              </a:rPr>
              <a:t>Uzun dönem bifosfonat tedavisi öngörülen hastalarda prognozu şüpheli olan dişler, hastanın oral ve genel sağlığı değerlendirilerek  önceden çekilebilir.</a:t>
            </a:r>
          </a:p>
          <a:p>
            <a:pPr marL="365760" indent="-283464" algn="just" fontAlgn="auto">
              <a:spcAft>
                <a:spcPts val="0"/>
              </a:spcAft>
              <a:buFont typeface="Wingdings 2"/>
              <a:buNone/>
              <a:defRPr/>
            </a:pPr>
            <a:endParaRPr lang="tr-TR" dirty="0" smtClean="0">
              <a:ea typeface="+mn-ea"/>
              <a:cs typeface="+mn-cs"/>
            </a:endParaRPr>
          </a:p>
          <a:p>
            <a:pPr marL="365760" indent="-283464" algn="just" fontAlgn="auto">
              <a:spcAft>
                <a:spcPts val="0"/>
              </a:spcAft>
              <a:buFont typeface="Wingdings 2"/>
              <a:buChar char=""/>
              <a:defRPr/>
            </a:pPr>
            <a:r>
              <a:rPr lang="tr-TR" dirty="0" smtClean="0">
                <a:ea typeface="+mn-ea"/>
                <a:cs typeface="+mn-cs"/>
              </a:rPr>
              <a:t>Mevcut protezlerin durumu dikkatlice değerlendirilmeli ve planlanan protezler özenle tasarlanmalıdır. Çünkü kötü protez sebebiyle mukoza bütünlüğünün bozulması, osteonekroz oluşumu için ikinci en önemli risk faktörüdür.</a:t>
            </a: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1042988" y="836613"/>
            <a:ext cx="7891462" cy="5411787"/>
          </a:xfrm>
        </p:spPr>
        <p:txBody>
          <a:bodyPr/>
          <a:lstStyle/>
          <a:p>
            <a:pPr algn="just"/>
            <a:r>
              <a:rPr lang="tr-TR" smtClean="0"/>
              <a:t>Hasta oral hijyen konusunda çok iyi eğitilerek ileriki dental problemler en aza indirilmelidir.</a:t>
            </a:r>
          </a:p>
          <a:p>
            <a:pPr algn="just"/>
            <a:endParaRPr lang="tr-TR" smtClean="0"/>
          </a:p>
          <a:p>
            <a:pPr algn="just"/>
            <a:r>
              <a:rPr lang="tr-TR" smtClean="0"/>
              <a:t>Osteonekrozun klinik belirti ve semptomları hastaya anlatılarak böyle bir durumda en kısa zamanda profesyonel yardım alması sağlanmalıdır.</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100" y="549275"/>
            <a:ext cx="7499350" cy="6119813"/>
          </a:xfrm>
        </p:spPr>
        <p:txBody>
          <a:bodyPr>
            <a:normAutofit/>
          </a:bodyPr>
          <a:lstStyle/>
          <a:p>
            <a:pPr algn="just">
              <a:buFont typeface="Wingdings 2" pitchFamily="-123" charset="2"/>
              <a:buNone/>
            </a:pPr>
            <a:r>
              <a:rPr lang="tr-TR" sz="2600" smtClean="0"/>
              <a:t>Bifosfonatlar, inorganik pirofosfatların kemiğe tutunan ve osteoklastik fonksiyonu önleyen, metabolize edilmeyen analoglarıdır. </a:t>
            </a:r>
          </a:p>
          <a:p>
            <a:pPr algn="just">
              <a:buFont typeface="Wingdings 2" pitchFamily="-123" charset="2"/>
              <a:buNone/>
            </a:pPr>
            <a:r>
              <a:rPr lang="tr-TR" sz="2600" smtClean="0"/>
              <a:t>Sıklıkla, osteoporoz, Paget hastalığı, maligniteye bağlı hiperkalsemi, prostat ve meme kanseri gibi solid tümörlerin osteolitik kemik metastazları ile multipl myelomanın osteolitik lezyonlarında kullanılmaktadır. </a:t>
            </a:r>
          </a:p>
          <a:p>
            <a:pPr algn="just">
              <a:buFont typeface="Wingdings 2" pitchFamily="-123" charset="2"/>
              <a:buNone/>
            </a:pPr>
            <a:r>
              <a:rPr lang="tr-TR" sz="2600" smtClean="0"/>
              <a:t>Bifosfonatlar, osteoklast aktivitesini ve sayısını azaltarak kemik rezorpsiyonunu inhibe eder. Ayrıca onkolojide antianjiogenik ve antineoplastik etkilerinden de </a:t>
            </a:r>
            <a:r>
              <a:rPr lang="es-ES" sz="2600" smtClean="0"/>
              <a:t>faydalanılır.</a:t>
            </a:r>
            <a:endParaRPr lang="tr-TR" sz="260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1042988" y="333375"/>
            <a:ext cx="7858125" cy="6524625"/>
          </a:xfrm>
        </p:spPr>
        <p:txBody>
          <a:bodyPr/>
          <a:lstStyle/>
          <a:p>
            <a:pPr>
              <a:buFont typeface="Wingdings" pitchFamily="-123" charset="2"/>
              <a:buChar char="Ø"/>
            </a:pPr>
            <a:r>
              <a:rPr lang="tr-TR" b="1" smtClean="0"/>
              <a:t>Bifosfonat tedavisi sırasında ve sonrasında</a:t>
            </a:r>
          </a:p>
          <a:p>
            <a:pPr algn="just"/>
            <a:r>
              <a:rPr lang="tr-TR" smtClean="0"/>
              <a:t>Osteonekroz gelişme riskini hastaya spesifik olarak belirleyebilmek için kemik turnover’ının bir belirteci olan serum CTx (collagen type I C telopeptide) seviyesinin değerlendirilmesini öngören araştırmacılar vardır.</a:t>
            </a:r>
          </a:p>
          <a:p>
            <a:pPr algn="just">
              <a:buFont typeface="Wingdings 2" pitchFamily="-123" charset="2"/>
              <a:buNone/>
            </a:pPr>
            <a:r>
              <a:rPr lang="tr-TR" smtClean="0"/>
              <a:t>        &lt;100 pg/ml              yüksek risk</a:t>
            </a:r>
          </a:p>
          <a:p>
            <a:pPr algn="just">
              <a:buFont typeface="Wingdings 2" pitchFamily="-123" charset="2"/>
              <a:buNone/>
            </a:pPr>
            <a:r>
              <a:rPr lang="tr-TR" smtClean="0"/>
              <a:t>        100-150 pg/ml         orta risk</a:t>
            </a:r>
          </a:p>
          <a:p>
            <a:pPr algn="just">
              <a:buFont typeface="Wingdings 2" pitchFamily="-123" charset="2"/>
              <a:buNone/>
            </a:pPr>
            <a:r>
              <a:rPr lang="tr-TR" smtClean="0"/>
              <a:t>        &gt;150 pg/ml             düşük risk</a:t>
            </a:r>
            <a:endParaRPr lang="tr-TR"/>
          </a:p>
          <a:p>
            <a:pPr algn="just">
              <a:buFont typeface="Wingdings 2" pitchFamily="-123" charset="2"/>
              <a:buNone/>
            </a:pPr>
            <a:endParaRPr lang="tr-TR" smtClean="0"/>
          </a:p>
        </p:txBody>
      </p:sp>
      <p:sp>
        <p:nvSpPr>
          <p:cNvPr id="4" name="Right Arrow 3"/>
          <p:cNvSpPr/>
          <p:nvPr/>
        </p:nvSpPr>
        <p:spPr>
          <a:xfrm>
            <a:off x="4643438" y="4724400"/>
            <a:ext cx="474662" cy="125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5" name="Right Arrow 4"/>
          <p:cNvSpPr/>
          <p:nvPr/>
        </p:nvSpPr>
        <p:spPr>
          <a:xfrm>
            <a:off x="4716463" y="5229225"/>
            <a:ext cx="423862" cy="1349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6" name="Right Arrow 5"/>
          <p:cNvSpPr/>
          <p:nvPr/>
        </p:nvSpPr>
        <p:spPr>
          <a:xfrm>
            <a:off x="4716463" y="5805488"/>
            <a:ext cx="423862" cy="134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1042988" y="188913"/>
            <a:ext cx="7891462" cy="6059487"/>
          </a:xfrm>
        </p:spPr>
        <p:txBody>
          <a:bodyPr/>
          <a:lstStyle/>
          <a:p>
            <a:pPr algn="just"/>
            <a:r>
              <a:rPr lang="tr-TR" sz="2800" smtClean="0"/>
              <a:t>CAOMS, acil dental tedavi gerektiren durumlarda, konsülte edilerek bifosfonatın kesilmesini ve yara iyileşmesi tamamen sağlanıncaya kadar kullanılmamasını, ayrıca acil olmayan durumlarda işlem öncesi 3-6 ay ilacın kesilmesini önermiştir.</a:t>
            </a:r>
          </a:p>
          <a:p>
            <a:pPr algn="just"/>
            <a:r>
              <a:rPr lang="tr-TR" sz="2800" smtClean="0"/>
              <a:t>AAOMS, oral bifosfonat kullananlarda ilaca ara verilmesini sadece eş zamanlı olarak başka risk faktörlerinin de (örn. Steroid kullanımı) varolması durumunda önermiştir. Önerilen süre, işlem öncesi 3 ay ve işlem sonrası yara tamamen iyileşene kadardır.</a:t>
            </a:r>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692150"/>
            <a:ext cx="7891462" cy="5400675"/>
          </a:xfrm>
        </p:spPr>
        <p:txBody>
          <a:bodyPr>
            <a:normAutofit lnSpcReduction="10000"/>
          </a:bodyPr>
          <a:lstStyle/>
          <a:p>
            <a:pPr marL="365760" indent="-283464" fontAlgn="auto">
              <a:spcAft>
                <a:spcPts val="0"/>
              </a:spcAft>
              <a:buFont typeface="Wingdings 2"/>
              <a:buChar char=""/>
              <a:defRPr/>
            </a:pPr>
            <a:r>
              <a:rPr lang="tr-TR" dirty="0" smtClean="0">
                <a:ea typeface="+mn-ea"/>
                <a:cs typeface="+mn-cs"/>
              </a:rPr>
              <a:t>İşlemler mümkün olan en az invaziv yöntemle yapılmalı ve yüksek riskli prosedürlerden kaçınılmalıdır.</a:t>
            </a:r>
          </a:p>
          <a:p>
            <a:pPr marL="365760" indent="-283464" fontAlgn="auto">
              <a:spcAft>
                <a:spcPts val="0"/>
              </a:spcAft>
              <a:buFont typeface="Wingdings 2"/>
              <a:buChar char=""/>
              <a:defRPr/>
            </a:pPr>
            <a:endParaRPr lang="tr-TR" dirty="0" smtClean="0">
              <a:ea typeface="+mn-ea"/>
              <a:cs typeface="+mn-cs"/>
            </a:endParaRPr>
          </a:p>
          <a:p>
            <a:pPr marL="365760" indent="-283464" fontAlgn="auto">
              <a:spcAft>
                <a:spcPts val="0"/>
              </a:spcAft>
              <a:buFont typeface="Wingdings 2"/>
              <a:buChar char=""/>
              <a:defRPr/>
            </a:pPr>
            <a:r>
              <a:rPr lang="tr-TR" dirty="0" smtClean="0">
                <a:ea typeface="+mn-ea"/>
                <a:cs typeface="+mn-cs"/>
              </a:rPr>
              <a:t>Restoratif tedaviler, kök kanal tedavileri ve non-invaziv periodontal işlemler güvenle yapılabilir.</a:t>
            </a:r>
          </a:p>
          <a:p>
            <a:pPr marL="365760" indent="-283464" fontAlgn="auto">
              <a:spcAft>
                <a:spcPts val="0"/>
              </a:spcAft>
              <a:buFont typeface="Wingdings 2"/>
              <a:buChar char=""/>
              <a:defRPr/>
            </a:pPr>
            <a:endParaRPr lang="tr-TR" dirty="0" smtClean="0">
              <a:ea typeface="+mn-ea"/>
              <a:cs typeface="+mn-cs"/>
            </a:endParaRPr>
          </a:p>
          <a:p>
            <a:pPr marL="365760" indent="-283464" fontAlgn="auto">
              <a:spcAft>
                <a:spcPts val="0"/>
              </a:spcAft>
              <a:buFont typeface="Wingdings 2"/>
              <a:buChar char=""/>
              <a:defRPr/>
            </a:pPr>
            <a:r>
              <a:rPr lang="tr-TR" dirty="0" smtClean="0">
                <a:ea typeface="+mn-ea"/>
                <a:cs typeface="+mn-cs"/>
              </a:rPr>
              <a:t>Restorasyonu mümkün olmayan kronların kesilerek köklerin kanal tedavisiyle yerinde tutulması düşünülebilir.</a:t>
            </a:r>
          </a:p>
          <a:p>
            <a:pPr marL="365760" indent="-283464" fontAlgn="auto">
              <a:spcAft>
                <a:spcPts val="0"/>
              </a:spcAft>
              <a:buFont typeface="Wingdings 2"/>
              <a:buChar char=""/>
              <a:defRPr/>
            </a:pP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1042988" y="260350"/>
            <a:ext cx="7891462" cy="6408738"/>
          </a:xfrm>
        </p:spPr>
        <p:txBody>
          <a:bodyPr/>
          <a:lstStyle/>
          <a:p>
            <a:pPr algn="just"/>
            <a:r>
              <a:rPr lang="tr-TR" smtClean="0"/>
              <a:t>AAOMS ve ADA, IV bifosfonatların aksine oral bifosfonat kullanımının elektif dentoalveoler cerrahi için kontrendikasyon oluşturmadığını bildirmiştir.</a:t>
            </a:r>
          </a:p>
          <a:p>
            <a:pPr algn="just"/>
            <a:r>
              <a:rPr lang="tr-TR" smtClean="0"/>
              <a:t>ADA acil olmayan dental tedaviler için her sekstant arasında 2 aylık zaman aralıkları bırakmayı önermiştir.</a:t>
            </a:r>
          </a:p>
          <a:p>
            <a:pPr algn="just"/>
            <a:r>
              <a:rPr lang="tr-TR" smtClean="0"/>
              <a:t>Bifosfonat kullananlarda dental implant uygulaması çelişkili bir konudur.</a:t>
            </a:r>
          </a:p>
          <a:p>
            <a:pPr algn="just"/>
            <a:r>
              <a:rPr lang="tr-TR" smtClean="0"/>
              <a:t>Kısa süreli düşük potanslı ilaç kullananlarda implant uygulaması sonrası komplikasyon riski düşüktür.</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Grp="1" noChangeAspect="1" noChangeArrowheads="1"/>
          </p:cNvPicPr>
          <p:nvPr>
            <p:ph idx="1"/>
          </p:nvPr>
        </p:nvPicPr>
        <p:blipFill>
          <a:blip r:embed="rId3"/>
          <a:srcRect/>
          <a:stretch>
            <a:fillRect/>
          </a:stretch>
        </p:blipFill>
        <p:spPr>
          <a:xfrm>
            <a:off x="1042988" y="476250"/>
            <a:ext cx="3349625" cy="2232025"/>
          </a:xfrm>
        </p:spPr>
      </p:pic>
      <p:pic>
        <p:nvPicPr>
          <p:cNvPr id="39938" name="Picture 3"/>
          <p:cNvPicPr>
            <a:picLocks noChangeAspect="1" noChangeArrowheads="1"/>
          </p:cNvPicPr>
          <p:nvPr/>
        </p:nvPicPr>
        <p:blipFill>
          <a:blip r:embed="rId4"/>
          <a:srcRect/>
          <a:stretch>
            <a:fillRect/>
          </a:stretch>
        </p:blipFill>
        <p:spPr bwMode="auto">
          <a:xfrm>
            <a:off x="4787900" y="404813"/>
            <a:ext cx="3443288" cy="2303462"/>
          </a:xfrm>
          <a:prstGeom prst="rect">
            <a:avLst/>
          </a:prstGeom>
          <a:noFill/>
          <a:ln w="9525">
            <a:noFill/>
            <a:miter lim="800000"/>
            <a:headEnd/>
            <a:tailEnd/>
          </a:ln>
        </p:spPr>
      </p:pic>
      <p:pic>
        <p:nvPicPr>
          <p:cNvPr id="39939" name="Picture 4"/>
          <p:cNvPicPr>
            <a:picLocks noChangeAspect="1" noChangeArrowheads="1"/>
          </p:cNvPicPr>
          <p:nvPr/>
        </p:nvPicPr>
        <p:blipFill>
          <a:blip r:embed="rId5"/>
          <a:srcRect/>
          <a:stretch>
            <a:fillRect/>
          </a:stretch>
        </p:blipFill>
        <p:spPr bwMode="auto">
          <a:xfrm>
            <a:off x="5003800" y="3813175"/>
            <a:ext cx="3192463" cy="2136775"/>
          </a:xfrm>
          <a:prstGeom prst="rect">
            <a:avLst/>
          </a:prstGeom>
          <a:noFill/>
          <a:ln w="9525">
            <a:noFill/>
            <a:miter lim="800000"/>
            <a:headEnd/>
            <a:tailEnd/>
          </a:ln>
        </p:spPr>
      </p:pic>
      <p:pic>
        <p:nvPicPr>
          <p:cNvPr id="39940" name="Picture 5"/>
          <p:cNvPicPr>
            <a:picLocks noChangeAspect="1" noChangeArrowheads="1"/>
          </p:cNvPicPr>
          <p:nvPr/>
        </p:nvPicPr>
        <p:blipFill>
          <a:blip r:embed="rId6"/>
          <a:srcRect/>
          <a:stretch>
            <a:fillRect/>
          </a:stretch>
        </p:blipFill>
        <p:spPr bwMode="auto">
          <a:xfrm>
            <a:off x="1187450" y="3789363"/>
            <a:ext cx="3255963" cy="2178050"/>
          </a:xfrm>
          <a:prstGeom prst="rect">
            <a:avLst/>
          </a:prstGeom>
          <a:noFill/>
          <a:ln w="9525">
            <a:noFill/>
            <a:miter lim="800000"/>
            <a:headEnd/>
            <a:tailEnd/>
          </a:ln>
        </p:spPr>
      </p:pic>
      <p:graphicFrame>
        <p:nvGraphicFramePr>
          <p:cNvPr id="8" name="Table 7"/>
          <p:cNvGraphicFramePr>
            <a:graphicFrameLocks noGrp="1"/>
          </p:cNvGraphicFramePr>
          <p:nvPr/>
        </p:nvGraphicFramePr>
        <p:xfrm>
          <a:off x="1116013" y="2781300"/>
          <a:ext cx="3312368" cy="375816"/>
        </p:xfrm>
        <a:graphic>
          <a:graphicData uri="http://schemas.openxmlformats.org/drawingml/2006/table">
            <a:tbl>
              <a:tblPr firstRow="1" bandRow="1">
                <a:tableStyleId>{2D5ABB26-0587-4C30-8999-92F81FD0307C}</a:tableStyleId>
              </a:tblPr>
              <a:tblGrid>
                <a:gridCol w="3312368"/>
              </a:tblGrid>
              <a:tr h="375816">
                <a:tc>
                  <a:txBody>
                    <a:bodyPr/>
                    <a:lstStyle/>
                    <a:p>
                      <a:r>
                        <a:rPr lang="tr-TR" dirty="0" smtClean="0"/>
                        <a:t>    İmplant</a:t>
                      </a:r>
                      <a:r>
                        <a:rPr lang="tr-TR" baseline="0" dirty="0" smtClean="0"/>
                        <a:t> uygulaması sonrası</a:t>
                      </a:r>
                      <a:endParaRPr lang="tr-TR" dirty="0"/>
                    </a:p>
                  </a:txBody>
                  <a:tcPr/>
                </a:tc>
              </a:tr>
            </a:tbl>
          </a:graphicData>
        </a:graphic>
      </p:graphicFrame>
      <p:graphicFrame>
        <p:nvGraphicFramePr>
          <p:cNvPr id="9" name="Table 8"/>
          <p:cNvGraphicFramePr>
            <a:graphicFrameLocks noGrp="1"/>
          </p:cNvGraphicFramePr>
          <p:nvPr/>
        </p:nvGraphicFramePr>
        <p:xfrm>
          <a:off x="4822825" y="2852738"/>
          <a:ext cx="4320480" cy="370840"/>
        </p:xfrm>
        <a:graphic>
          <a:graphicData uri="http://schemas.openxmlformats.org/drawingml/2006/table">
            <a:tbl>
              <a:tblPr firstRow="1" bandRow="1">
                <a:tableStyleId>{2D5ABB26-0587-4C30-8999-92F81FD0307C}</a:tableStyleId>
              </a:tblPr>
              <a:tblGrid>
                <a:gridCol w="4320480"/>
              </a:tblGrid>
              <a:tr h="370840">
                <a:tc>
                  <a:txBody>
                    <a:bodyPr/>
                    <a:lstStyle/>
                    <a:p>
                      <a:r>
                        <a:rPr lang="tr-TR" dirty="0" smtClean="0"/>
                        <a:t>İmplant uygulamasından 4 ay sonra</a:t>
                      </a:r>
                      <a:endParaRPr lang="tr-TR" dirty="0"/>
                    </a:p>
                  </a:txBody>
                  <a:tcPr/>
                </a:tc>
              </a:tr>
            </a:tbl>
          </a:graphicData>
        </a:graphic>
      </p:graphicFrame>
      <p:sp>
        <p:nvSpPr>
          <p:cNvPr id="39945" name="Rectangle 9"/>
          <p:cNvSpPr>
            <a:spLocks noChangeArrowheads="1"/>
          </p:cNvSpPr>
          <p:nvPr/>
        </p:nvSpPr>
        <p:spPr bwMode="auto">
          <a:xfrm>
            <a:off x="1403350" y="6165850"/>
            <a:ext cx="3168650" cy="366713"/>
          </a:xfrm>
          <a:prstGeom prst="rect">
            <a:avLst/>
          </a:prstGeom>
          <a:noFill/>
          <a:ln w="9525">
            <a:noFill/>
            <a:miter lim="800000"/>
            <a:headEnd/>
            <a:tailEnd/>
          </a:ln>
        </p:spPr>
        <p:txBody>
          <a:bodyPr>
            <a:prstTxWarp prst="textNoShape">
              <a:avLst/>
            </a:prstTxWarp>
            <a:spAutoFit/>
          </a:bodyPr>
          <a:lstStyle/>
          <a:p>
            <a:r>
              <a:rPr lang="tr-TR">
                <a:latin typeface="Gill Sans MT" charset="0"/>
              </a:rPr>
              <a:t>        Enblok  rezeksiyon</a:t>
            </a:r>
          </a:p>
        </p:txBody>
      </p:sp>
      <p:sp>
        <p:nvSpPr>
          <p:cNvPr id="39946" name="Rectangle 10"/>
          <p:cNvSpPr>
            <a:spLocks noChangeArrowheads="1"/>
          </p:cNvSpPr>
          <p:nvPr/>
        </p:nvSpPr>
        <p:spPr bwMode="auto">
          <a:xfrm>
            <a:off x="5076825" y="6092825"/>
            <a:ext cx="3095625" cy="366713"/>
          </a:xfrm>
          <a:prstGeom prst="rect">
            <a:avLst/>
          </a:prstGeom>
          <a:noFill/>
          <a:ln w="9525">
            <a:noFill/>
            <a:miter lim="800000"/>
            <a:headEnd/>
            <a:tailEnd/>
          </a:ln>
        </p:spPr>
        <p:txBody>
          <a:bodyPr>
            <a:prstTxWarp prst="textNoShape">
              <a:avLst/>
            </a:prstTxWarp>
            <a:spAutoFit/>
          </a:bodyPr>
          <a:lstStyle/>
          <a:p>
            <a:r>
              <a:rPr lang="tr-TR">
                <a:latin typeface="Gill Sans MT" charset="0"/>
              </a:rPr>
              <a:t>            Cerrahi spesimen</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Placeholder 2"/>
          <p:cNvSpPr>
            <a:spLocks noGrp="1"/>
          </p:cNvSpPr>
          <p:nvPr>
            <p:ph type="ctrTitle"/>
          </p:nvPr>
        </p:nvSpPr>
        <p:spPr bwMode="auto">
          <a:xfrm>
            <a:off x="685800" y="2286000"/>
            <a:ext cx="7772400" cy="1143000"/>
          </a:xfrm>
          <a:noFill/>
        </p:spPr>
        <p:txBody>
          <a:bodyPr wrap="square" lIns="91440" tIns="45720" rIns="91440" bIns="45720" numCol="1" anchorCtr="0" compatLnSpc="1">
            <a:prstTxWarp prst="textNoShape">
              <a:avLst/>
            </a:prstTxWarp>
          </a:bodyPr>
          <a:lstStyle/>
          <a:p>
            <a:endParaRPr lang="en-US">
              <a:effectLst/>
            </a:endParaRPr>
          </a:p>
        </p:txBody>
      </p:sp>
      <p:sp>
        <p:nvSpPr>
          <p:cNvPr id="66563" name="Placeholder 3"/>
          <p:cNvSpPr>
            <a:spLocks noGrp="1"/>
          </p:cNvSpPr>
          <p:nvPr>
            <p:ph type="subTitle" idx="1"/>
          </p:nvPr>
        </p:nvSpPr>
        <p:spPr/>
        <p:txBody>
          <a:bodyPr/>
          <a:lstStyle/>
          <a:p>
            <a:pPr marL="82550"/>
            <a:endParaRPr lang="en-US"/>
          </a:p>
        </p:txBody>
      </p:sp>
      <p:pic>
        <p:nvPicPr>
          <p:cNvPr id="66564" name="Picture 4" descr="DSC01440"/>
          <p:cNvPicPr>
            <a:picLocks noChangeAspect="1" noChangeArrowheads="1"/>
          </p:cNvPicPr>
          <p:nvPr/>
        </p:nvPicPr>
        <p:blipFill>
          <a:blip r:embed="rId2"/>
          <a:srcRect/>
          <a:stretch>
            <a:fillRect/>
          </a:stretch>
        </p:blipFill>
        <p:spPr bwMode="auto">
          <a:xfrm>
            <a:off x="0" y="609600"/>
            <a:ext cx="5486400" cy="4114800"/>
          </a:xfrm>
          <a:prstGeom prst="rect">
            <a:avLst/>
          </a:prstGeom>
          <a:noFill/>
        </p:spPr>
      </p:pic>
      <p:pic>
        <p:nvPicPr>
          <p:cNvPr id="66565" name="Picture 5" descr="DSC01475"/>
          <p:cNvPicPr>
            <a:picLocks noChangeAspect="1" noChangeArrowheads="1"/>
          </p:cNvPicPr>
          <p:nvPr/>
        </p:nvPicPr>
        <p:blipFill>
          <a:blip r:embed="rId3"/>
          <a:srcRect/>
          <a:stretch>
            <a:fillRect/>
          </a:stretch>
        </p:blipFill>
        <p:spPr bwMode="auto">
          <a:xfrm>
            <a:off x="4191000" y="3048000"/>
            <a:ext cx="4725988" cy="35448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Placeholder 3"/>
          <p:cNvSpPr>
            <a:spLocks noGrp="1"/>
          </p:cNvSpPr>
          <p:nvPr>
            <p:ph type="subTitle" idx="1"/>
          </p:nvPr>
        </p:nvSpPr>
        <p:spPr/>
        <p:txBody>
          <a:bodyPr/>
          <a:lstStyle/>
          <a:p>
            <a:pPr marL="82550"/>
            <a:endParaRPr lang="en-US"/>
          </a:p>
        </p:txBody>
      </p:sp>
      <p:pic>
        <p:nvPicPr>
          <p:cNvPr id="68612" name="Picture 4" descr="DSC03925"/>
          <p:cNvPicPr>
            <a:picLocks noChangeAspect="1" noChangeArrowheads="1"/>
          </p:cNvPicPr>
          <p:nvPr/>
        </p:nvPicPr>
        <p:blipFill>
          <a:blip r:embed="rId2"/>
          <a:srcRect/>
          <a:stretch>
            <a:fillRect/>
          </a:stretch>
        </p:blipFill>
        <p:spPr bwMode="auto">
          <a:xfrm>
            <a:off x="1524000" y="685800"/>
            <a:ext cx="6553200" cy="4914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Placeholder 3"/>
          <p:cNvSpPr>
            <a:spLocks noGrp="1"/>
          </p:cNvSpPr>
          <p:nvPr>
            <p:ph type="body" idx="1"/>
          </p:nvPr>
        </p:nvSpPr>
        <p:spPr/>
        <p:txBody>
          <a:bodyPr/>
          <a:lstStyle/>
          <a:p>
            <a:endParaRPr lang="en-US"/>
          </a:p>
        </p:txBody>
      </p:sp>
      <p:pic>
        <p:nvPicPr>
          <p:cNvPr id="67588" name="Picture 4" descr="DSC03921"/>
          <p:cNvPicPr>
            <a:picLocks noChangeAspect="1" noChangeArrowheads="1"/>
          </p:cNvPicPr>
          <p:nvPr/>
        </p:nvPicPr>
        <p:blipFill>
          <a:blip r:embed="rId2"/>
          <a:srcRect/>
          <a:stretch>
            <a:fillRect/>
          </a:stretch>
        </p:blipFill>
        <p:spPr bwMode="auto">
          <a:xfrm>
            <a:off x="1600200" y="1447800"/>
            <a:ext cx="6858000" cy="51435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77875"/>
          </a:xfrm>
        </p:spPr>
        <p:txBody>
          <a:bodyPr>
            <a:noAutofit/>
          </a:bodyPr>
          <a:lstStyle/>
          <a:p>
            <a:pPr algn="ctr" fontAlgn="auto">
              <a:spcAft>
                <a:spcPts val="0"/>
              </a:spcAft>
              <a:defRPr/>
            </a:pPr>
            <a:r>
              <a:rPr lang="tr-TR" sz="2400" b="1" dirty="0" smtClean="0">
                <a:solidFill>
                  <a:schemeClr val="tx2">
                    <a:satMod val="130000"/>
                  </a:schemeClr>
                </a:solidFill>
                <a:ea typeface="+mj-ea"/>
                <a:cs typeface="+mj-cs"/>
              </a:rPr>
              <a:t>İnvaziv dental tedavi gerektiği durumlarda osteonekrozu önlemek için alınacak ilave tedbirler</a:t>
            </a:r>
            <a:endParaRPr lang="tr-TR" sz="2400" b="1" dirty="0">
              <a:solidFill>
                <a:schemeClr val="tx2">
                  <a:satMod val="130000"/>
                </a:schemeClr>
              </a:solidFill>
              <a:ea typeface="+mj-ea"/>
              <a:cs typeface="+mj-cs"/>
            </a:endParaRPr>
          </a:p>
        </p:txBody>
      </p:sp>
      <p:graphicFrame>
        <p:nvGraphicFramePr>
          <p:cNvPr id="42000" name="Group 16"/>
          <p:cNvGraphicFramePr>
            <a:graphicFrameLocks noGrp="1"/>
          </p:cNvGraphicFramePr>
          <p:nvPr>
            <p:ph idx="1"/>
          </p:nvPr>
        </p:nvGraphicFramePr>
        <p:xfrm>
          <a:off x="1042988" y="1447800"/>
          <a:ext cx="7891462" cy="4322764"/>
        </p:xfrm>
        <a:graphic>
          <a:graphicData uri="http://schemas.openxmlformats.org/drawingml/2006/table">
            <a:tbl>
              <a:tblPr/>
              <a:tblGrid>
                <a:gridCol w="1441450"/>
                <a:gridCol w="6450012"/>
              </a:tblGrid>
              <a:tr h="162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preoperatif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Gargara                            %0.12 veya % 0.2  klorheksidin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Proflaktik antibiyotik      amoksisilin 3 gr  1 saat önce oral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                                         klindamisin 600mg 1 saat önce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                                          oral (penisilin allerjisi varsa)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81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perioperatif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Konservatif cerrahi teknik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Eğer mümkünse primer yumuşak doku kapaması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162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postoperatif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Klorheksidin gargara         2 hafta veya mukoza iyileşene kadar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Postoperatif antibiyotik     5 gün  penisilin V      250mg    4×1</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doksisiklin     100mg    1×1  veya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metronidazol 200 mg   3×1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(penisilin allerjisi varsa)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TEDAVİ</a:t>
            </a:r>
            <a:endParaRPr lang="tr-TR" dirty="0">
              <a:solidFill>
                <a:schemeClr val="tx2">
                  <a:satMod val="130000"/>
                </a:schemeClr>
              </a:solidFill>
              <a:ea typeface="+mj-ea"/>
              <a:cs typeface="+mj-cs"/>
            </a:endParaRPr>
          </a:p>
        </p:txBody>
      </p:sp>
      <p:sp>
        <p:nvSpPr>
          <p:cNvPr id="43010" name="Content Placeholder 2"/>
          <p:cNvSpPr>
            <a:spLocks noGrp="1"/>
          </p:cNvSpPr>
          <p:nvPr>
            <p:ph idx="1"/>
          </p:nvPr>
        </p:nvSpPr>
        <p:spPr/>
        <p:txBody>
          <a:bodyPr/>
          <a:lstStyle/>
          <a:p>
            <a:pPr>
              <a:buFont typeface="Wingdings 2" pitchFamily="-123" charset="2"/>
              <a:buNone/>
            </a:pPr>
            <a:r>
              <a:rPr lang="tr-TR" b="1" smtClean="0"/>
              <a:t>Konservatif tedavi :</a:t>
            </a:r>
          </a:p>
          <a:p>
            <a:r>
              <a:rPr lang="tr-TR" smtClean="0"/>
              <a:t>Evre 1 hastalar için önerilir.</a:t>
            </a:r>
          </a:p>
          <a:p>
            <a:r>
              <a:rPr lang="tr-TR" smtClean="0"/>
              <a:t>Amaç ekspoze kemiğin enfekte olmasını ve mevcut durumun kötüye gitmesini engellemektir.</a:t>
            </a:r>
          </a:p>
          <a:p>
            <a:r>
              <a:rPr lang="tr-TR" smtClean="0"/>
              <a:t>Antiseptik gargara ve analjezikler kullanılır.</a:t>
            </a:r>
          </a:p>
          <a:p>
            <a:r>
              <a:rPr lang="tr-TR" smtClean="0"/>
              <a:t>Ekspoze kemiği korumak için splintler kullanılabilir.</a:t>
            </a:r>
          </a:p>
          <a:p>
            <a:endParaRPr lang="tr-TR" b="1"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Grp="1" noChangeAspect="1" noChangeArrowheads="1"/>
          </p:cNvPicPr>
          <p:nvPr>
            <p:ph idx="1"/>
          </p:nvPr>
        </p:nvPicPr>
        <p:blipFill>
          <a:blip r:embed="rId3"/>
          <a:srcRect/>
          <a:stretch>
            <a:fillRect/>
          </a:stretch>
        </p:blipFill>
        <p:spPr>
          <a:xfrm>
            <a:off x="1835150" y="620713"/>
            <a:ext cx="6315075" cy="4138612"/>
          </a:xfrm>
        </p:spPr>
      </p:pic>
      <p:sp>
        <p:nvSpPr>
          <p:cNvPr id="16386" name="Rectangle 4"/>
          <p:cNvSpPr>
            <a:spLocks noChangeArrowheads="1"/>
          </p:cNvSpPr>
          <p:nvPr/>
        </p:nvSpPr>
        <p:spPr bwMode="auto">
          <a:xfrm>
            <a:off x="2843213" y="4941888"/>
            <a:ext cx="4572000" cy="1465262"/>
          </a:xfrm>
          <a:prstGeom prst="rect">
            <a:avLst/>
          </a:prstGeom>
          <a:noFill/>
          <a:ln w="9525">
            <a:noFill/>
            <a:miter lim="800000"/>
            <a:headEnd/>
            <a:tailEnd/>
          </a:ln>
        </p:spPr>
        <p:txBody>
          <a:bodyPr>
            <a:prstTxWarp prst="textNoShape">
              <a:avLst/>
            </a:prstTxWarp>
            <a:spAutoFit/>
          </a:bodyPr>
          <a:lstStyle/>
          <a:p>
            <a:r>
              <a:rPr lang="tr-TR">
                <a:latin typeface="Gill Sans MT" charset="0"/>
              </a:rPr>
              <a:t>a:</a:t>
            </a:r>
            <a:r>
              <a:rPr lang="tr-TR" i="1">
                <a:latin typeface="Gill Sans MT" charset="0"/>
              </a:rPr>
              <a:t>Pirofosfatların analoğu olan bifosfonatlar ile arasındaki moleküler farklılıklar gösterilmiştir.</a:t>
            </a:r>
          </a:p>
          <a:p>
            <a:r>
              <a:rPr lang="tr-TR" i="1">
                <a:latin typeface="Gill Sans MT" charset="0"/>
              </a:rPr>
              <a:t>b: Karbon atomuna bağlanan değişken R1 – R2 zincirleri</a:t>
            </a:r>
            <a:endParaRPr lang="tr-TR">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1042988" y="404813"/>
            <a:ext cx="7891462" cy="6453187"/>
          </a:xfrm>
        </p:spPr>
        <p:txBody>
          <a:bodyPr/>
          <a:lstStyle/>
          <a:p>
            <a:pPr>
              <a:buFont typeface="Wingdings 2" pitchFamily="-123" charset="2"/>
              <a:buNone/>
            </a:pPr>
            <a:r>
              <a:rPr lang="tr-TR" b="1" smtClean="0"/>
              <a:t>Cerrahi olmayan tedavi :</a:t>
            </a:r>
          </a:p>
          <a:p>
            <a:r>
              <a:rPr lang="tr-TR" smtClean="0"/>
              <a:t>Bu yaklaşım evre 2 hastalar için önerilir.</a:t>
            </a:r>
          </a:p>
          <a:p>
            <a:r>
              <a:rPr lang="tr-TR" smtClean="0"/>
              <a:t>Gargara ve analjeziklere ilaveten antibiyotik (sistemik veya topikal) ve antifungallerin kullanımından ibarettir.</a:t>
            </a:r>
          </a:p>
          <a:p>
            <a:r>
              <a:rPr lang="tr-TR" smtClean="0"/>
              <a:t>Sistemik antibiyotik başlanmadan önce yara veya cerahatten alınan örnekler mikroskopiye yollanmalı ve aktinomiçes varlığı açısından da değerlendirilmelidir.</a:t>
            </a:r>
          </a:p>
          <a:p>
            <a:r>
              <a:rPr lang="tr-TR" smtClean="0"/>
              <a:t>Tedavinin süresi net değildir. 7-15 günden uzun dönem tedaviye kadar öneriler vardır.</a:t>
            </a:r>
          </a:p>
          <a:p>
            <a:endParaRPr lang="tr-TR" smtClean="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971550" y="260350"/>
            <a:ext cx="8172450" cy="5988050"/>
          </a:xfrm>
        </p:spPr>
        <p:txBody>
          <a:bodyPr/>
          <a:lstStyle/>
          <a:p>
            <a:pPr>
              <a:buFont typeface="Wingdings 2" pitchFamily="-123" charset="2"/>
              <a:buNone/>
            </a:pPr>
            <a:r>
              <a:rPr lang="tr-TR" b="1" smtClean="0"/>
              <a:t>Cerrahi tedavi :</a:t>
            </a:r>
          </a:p>
          <a:p>
            <a:pPr>
              <a:buFont typeface="Wingdings 2" pitchFamily="-123" charset="2"/>
              <a:buNone/>
            </a:pPr>
            <a:endParaRPr lang="tr-TR" b="1" smtClean="0"/>
          </a:p>
          <a:p>
            <a:r>
              <a:rPr lang="tr-TR" smtClean="0"/>
              <a:t>Keskin veya düzensiz kenarlı ekspoze kemik ve sekestır formasyonu varlığında cerrahi yaklaşım düşünülür.</a:t>
            </a:r>
          </a:p>
          <a:p>
            <a:r>
              <a:rPr lang="tr-TR" smtClean="0"/>
              <a:t>Nekrotik kemiğin sınırlarına ve ne kadarının alınmasının uygun olacağına göre farklı yaklaşımlar vardır.</a:t>
            </a:r>
          </a:p>
          <a:p>
            <a:r>
              <a:rPr lang="tr-TR" smtClean="0"/>
              <a:t>Nekrotik kemiğin sınırlarının belirlenmesinde Wood ışığı, önerilen bir yöntemdir.</a:t>
            </a:r>
          </a:p>
          <a:p>
            <a:endParaRPr lang="tr-TR" b="1"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1116013" y="188913"/>
            <a:ext cx="7818437" cy="6480175"/>
          </a:xfrm>
        </p:spPr>
        <p:txBody>
          <a:bodyPr/>
          <a:lstStyle/>
          <a:p>
            <a:pPr>
              <a:buFont typeface="Courier New" pitchFamily="-123" charset="0"/>
              <a:buChar char="o"/>
            </a:pPr>
            <a:r>
              <a:rPr lang="tr-TR" b="1" smtClean="0"/>
              <a:t>Lokal yaklaşım</a:t>
            </a:r>
          </a:p>
          <a:p>
            <a:r>
              <a:rPr lang="tr-TR" sz="2800" smtClean="0"/>
              <a:t>Bazal  kemiğe dokunmadan sadece alveoler proçes opere edilir.</a:t>
            </a:r>
          </a:p>
          <a:p>
            <a:r>
              <a:rPr lang="tr-TR" sz="2800" smtClean="0"/>
              <a:t>Bütün nekrotik kemik kaldırılmaz. Sadece gevşek ve oluşan kemik sekestırları kaldırılır.</a:t>
            </a:r>
          </a:p>
          <a:p>
            <a:r>
              <a:rPr lang="tr-TR" sz="2800" smtClean="0"/>
              <a:t>Yumuşak dokuya minimum zarar verilmelidir. Flep kaldırıp daha sonra primer kapamayı öneren araştırıcılar da vardır.</a:t>
            </a:r>
          </a:p>
          <a:p>
            <a:r>
              <a:rPr lang="tr-TR" sz="2800" smtClean="0"/>
              <a:t>Nekroz bölgesindeki semptomatik veya kötü prognozlu dişlerin çekimi düşünülebilir.</a:t>
            </a:r>
          </a:p>
          <a:p>
            <a:r>
              <a:rPr lang="tr-TR" sz="2800" smtClean="0"/>
              <a:t>Yöntem, antibiyotik ve gargara kullanımını da içermelidir.</a:t>
            </a:r>
            <a:endParaRPr lang="tr-T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971550" y="260350"/>
            <a:ext cx="8172450" cy="5988050"/>
          </a:xfrm>
        </p:spPr>
        <p:txBody>
          <a:bodyPr/>
          <a:lstStyle/>
          <a:p>
            <a:pPr>
              <a:buFont typeface="Courier New" pitchFamily="-123" charset="0"/>
              <a:buChar char="o"/>
            </a:pPr>
            <a:r>
              <a:rPr lang="tr-TR" b="1" smtClean="0"/>
              <a:t>Radikal yaklaşım</a:t>
            </a:r>
          </a:p>
          <a:p>
            <a:r>
              <a:rPr lang="tr-TR" smtClean="0"/>
              <a:t>Geniş çapta nekrotik kemik veya patolojik kırık bulunan (evre 3) hastalarda tercih edilir.</a:t>
            </a:r>
          </a:p>
          <a:p>
            <a:r>
              <a:rPr lang="tr-TR" smtClean="0"/>
              <a:t>Amaç, bütün nekrotik kemiği çıkarmaktır.</a:t>
            </a:r>
          </a:p>
          <a:p>
            <a:r>
              <a:rPr lang="tr-TR" smtClean="0"/>
              <a:t>Mandibuler rezeksiyonlar spesifik olarak “</a:t>
            </a:r>
            <a:r>
              <a:rPr lang="tr-TR" smtClean="0">
                <a:solidFill>
                  <a:srgbClr val="C00000"/>
                </a:solidFill>
              </a:rPr>
              <a:t>marjinal</a:t>
            </a:r>
            <a:r>
              <a:rPr lang="tr-TR" smtClean="0"/>
              <a:t>”( mandibuler devamlılık bozulmadan alveolun rezeksiyonu) ve “</a:t>
            </a:r>
            <a:r>
              <a:rPr lang="tr-TR" smtClean="0">
                <a:solidFill>
                  <a:srgbClr val="C00000"/>
                </a:solidFill>
              </a:rPr>
              <a:t>segmental</a:t>
            </a:r>
            <a:r>
              <a:rPr lang="tr-TR" smtClean="0"/>
              <a:t>” (mandibuler devamlılığın bozulduğu rezeksiyonlar) rezeksiyon olarak adlandırılırlar.</a:t>
            </a:r>
          </a:p>
          <a:p>
            <a:r>
              <a:rPr lang="tr-TR" smtClean="0"/>
              <a:t>Maksillada parsiyel maksillektomiler uygulanır.</a:t>
            </a:r>
            <a:endParaRPr lang="tr-T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13" y="188913"/>
            <a:ext cx="7818437" cy="6059487"/>
          </a:xfrm>
        </p:spPr>
        <p:txBody>
          <a:bodyPr>
            <a:normAutofit lnSpcReduction="10000"/>
          </a:bodyPr>
          <a:lstStyle/>
          <a:p>
            <a:pPr marL="365760" indent="-283464" fontAlgn="auto">
              <a:spcAft>
                <a:spcPts val="0"/>
              </a:spcAft>
              <a:buFont typeface="Wingdings 2"/>
              <a:buChar char=""/>
              <a:defRPr/>
            </a:pPr>
            <a:r>
              <a:rPr lang="tr-TR" dirty="0" smtClean="0">
                <a:ea typeface="+mn-ea"/>
                <a:cs typeface="+mn-cs"/>
              </a:rPr>
              <a:t>Rezeksiyon sonrası kalan dokuların rekonstrüksiyonu önemli bir problemdir.</a:t>
            </a:r>
          </a:p>
          <a:p>
            <a:pPr marL="365760" indent="-283464" fontAlgn="auto">
              <a:spcAft>
                <a:spcPts val="0"/>
              </a:spcAft>
              <a:buFont typeface="Wingdings 2"/>
              <a:buNone/>
              <a:defRPr/>
            </a:pPr>
            <a:r>
              <a:rPr lang="tr-TR" dirty="0" smtClean="0">
                <a:ea typeface="+mn-ea"/>
                <a:cs typeface="+mn-cs"/>
              </a:rPr>
              <a:t>    - Rijit plak fiksasyonu(immediyat veya geç)</a:t>
            </a:r>
          </a:p>
          <a:p>
            <a:pPr marL="365760" indent="-283464" fontAlgn="auto">
              <a:spcAft>
                <a:spcPts val="0"/>
              </a:spcAft>
              <a:buFont typeface="Wingdings 2"/>
              <a:buNone/>
              <a:defRPr/>
            </a:pPr>
            <a:r>
              <a:rPr lang="tr-TR" dirty="0" smtClean="0">
                <a:ea typeface="+mn-ea"/>
                <a:cs typeface="+mn-cs"/>
              </a:rPr>
              <a:t>    -Otojen kemik grefti ( donör bölge ???)</a:t>
            </a:r>
          </a:p>
          <a:p>
            <a:pPr marL="365760" indent="-283464" fontAlgn="auto">
              <a:spcAft>
                <a:spcPts val="0"/>
              </a:spcAft>
              <a:buFont typeface="Wingdings 2"/>
              <a:buNone/>
              <a:defRPr/>
            </a:pPr>
            <a:r>
              <a:rPr lang="tr-TR" dirty="0" smtClean="0">
                <a:ea typeface="+mn-ea"/>
                <a:cs typeface="+mn-cs"/>
              </a:rPr>
              <a:t>    - Mikrovasküler osseöz flep ( fibular free flep)</a:t>
            </a:r>
          </a:p>
          <a:p>
            <a:pPr marL="365760" indent="-283464" fontAlgn="auto">
              <a:spcAft>
                <a:spcPts val="0"/>
              </a:spcAft>
              <a:buFont typeface="Wingdings 2"/>
              <a:buNone/>
              <a:defRPr/>
            </a:pPr>
            <a:r>
              <a:rPr lang="tr-TR" dirty="0" smtClean="0">
                <a:ea typeface="+mn-ea"/>
                <a:cs typeface="+mn-cs"/>
              </a:rPr>
              <a:t>    -pektoralis major miyokutanöz flep</a:t>
            </a:r>
          </a:p>
          <a:p>
            <a:pPr marL="365760" indent="-283464" fontAlgn="auto">
              <a:spcAft>
                <a:spcPts val="0"/>
              </a:spcAft>
              <a:buFont typeface="Wingdings 2"/>
              <a:buNone/>
              <a:defRPr/>
            </a:pPr>
            <a:r>
              <a:rPr lang="tr-TR" dirty="0" smtClean="0">
                <a:ea typeface="+mn-ea"/>
                <a:cs typeface="+mn-cs"/>
              </a:rPr>
              <a:t>    -serbest yumuşak doku flebi</a:t>
            </a:r>
          </a:p>
          <a:p>
            <a:pPr marL="365760" indent="-283464" fontAlgn="auto">
              <a:spcAft>
                <a:spcPts val="0"/>
              </a:spcAft>
              <a:buFont typeface="Wingdings 2"/>
              <a:buNone/>
              <a:defRPr/>
            </a:pPr>
            <a:r>
              <a:rPr lang="tr-TR" dirty="0" smtClean="0">
                <a:ea typeface="+mn-ea"/>
                <a:cs typeface="+mn-cs"/>
              </a:rPr>
              <a:t>    maksillada</a:t>
            </a:r>
          </a:p>
          <a:p>
            <a:pPr marL="365760" indent="-283464" fontAlgn="auto">
              <a:spcAft>
                <a:spcPts val="0"/>
              </a:spcAft>
              <a:buFont typeface="Wingdings 2"/>
              <a:buNone/>
              <a:defRPr/>
            </a:pPr>
            <a:r>
              <a:rPr lang="tr-TR" dirty="0" smtClean="0">
                <a:ea typeface="+mn-ea"/>
                <a:cs typeface="+mn-cs"/>
              </a:rPr>
              <a:t>    - bukkal yağ dokusu flebi</a:t>
            </a:r>
          </a:p>
          <a:p>
            <a:pPr marL="365760" indent="-283464" fontAlgn="auto">
              <a:spcAft>
                <a:spcPts val="0"/>
              </a:spcAft>
              <a:buFont typeface="Wingdings 2"/>
              <a:buNone/>
              <a:defRPr/>
            </a:pPr>
            <a:r>
              <a:rPr lang="tr-TR" dirty="0" smtClean="0">
                <a:ea typeface="+mn-ea"/>
                <a:cs typeface="+mn-cs"/>
              </a:rPr>
              <a:t>    -temporal kas flebi</a:t>
            </a:r>
          </a:p>
          <a:p>
            <a:pPr marL="365760" indent="-283464" fontAlgn="auto">
              <a:spcAft>
                <a:spcPts val="0"/>
              </a:spcAft>
              <a:buFont typeface="Wingdings 2"/>
              <a:buNone/>
              <a:defRPr/>
            </a:pPr>
            <a:r>
              <a:rPr lang="tr-TR" dirty="0" smtClean="0">
                <a:ea typeface="+mn-ea"/>
                <a:cs typeface="+mn-cs"/>
              </a:rPr>
              <a:t>    -obturator</a:t>
            </a:r>
            <a:endParaRPr lang="tr-TR"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1435100" y="333375"/>
            <a:ext cx="7499350" cy="5915025"/>
          </a:xfrm>
        </p:spPr>
        <p:txBody>
          <a:bodyPr/>
          <a:lstStyle/>
          <a:p>
            <a:pPr>
              <a:buFont typeface="Courier New" pitchFamily="-123" charset="0"/>
              <a:buChar char="o"/>
            </a:pPr>
            <a:r>
              <a:rPr lang="tr-TR" b="1" smtClean="0"/>
              <a:t>Alternatif tedavi yöntemleri</a:t>
            </a:r>
          </a:p>
          <a:p>
            <a:pPr>
              <a:buFont typeface="Wingdings 2" pitchFamily="-123" charset="2"/>
              <a:buNone/>
            </a:pPr>
            <a:endParaRPr lang="tr-TR" b="1" smtClean="0"/>
          </a:p>
          <a:p>
            <a:r>
              <a:rPr lang="tr-TR" smtClean="0"/>
              <a:t>Hiperbarik oksijen</a:t>
            </a:r>
          </a:p>
          <a:p>
            <a:r>
              <a:rPr lang="tr-TR" smtClean="0"/>
              <a:t>Paratiroid hormon</a:t>
            </a:r>
          </a:p>
          <a:p>
            <a:r>
              <a:rPr lang="tr-TR" smtClean="0"/>
              <a:t>Platelet rich plasma</a:t>
            </a:r>
          </a:p>
          <a:p>
            <a:r>
              <a:rPr lang="tr-TR" smtClean="0"/>
              <a:t>LASER</a:t>
            </a:r>
          </a:p>
          <a:p>
            <a:r>
              <a:rPr lang="tr-TR" smtClean="0"/>
              <a:t>Ozon </a:t>
            </a:r>
            <a:endParaRPr lang="tr-T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Sonuç </a:t>
            </a:r>
            <a:endParaRPr lang="tr-TR" dirty="0">
              <a:solidFill>
                <a:schemeClr val="tx2">
                  <a:satMod val="130000"/>
                </a:schemeClr>
              </a:solidFill>
              <a:ea typeface="+mj-ea"/>
              <a:cs typeface="+mj-cs"/>
            </a:endParaRPr>
          </a:p>
        </p:txBody>
      </p:sp>
      <p:sp>
        <p:nvSpPr>
          <p:cNvPr id="50178" name="Content Placeholder 2"/>
          <p:cNvSpPr>
            <a:spLocks noGrp="1"/>
          </p:cNvSpPr>
          <p:nvPr>
            <p:ph idx="1"/>
          </p:nvPr>
        </p:nvSpPr>
        <p:spPr>
          <a:xfrm>
            <a:off x="971550" y="1447800"/>
            <a:ext cx="7848600" cy="4800600"/>
          </a:xfrm>
        </p:spPr>
        <p:txBody>
          <a:bodyPr/>
          <a:lstStyle/>
          <a:p>
            <a:pPr algn="just">
              <a:buFont typeface="Wingdings 2" pitchFamily="-123" charset="2"/>
              <a:buNone/>
            </a:pPr>
            <a:r>
              <a:rPr lang="tr-TR" smtClean="0"/>
              <a:t>       Bifosfonat osteonekrozu, tedavisi zor bir hastalıktır ve kanıta dayalı verilerin azlığı sebebiyle genellikle önerilerle hareket edilmektedir. Bu yüzden hekim ve hastalar bilinçlendirilerek bifosfonat kullanımına bağlı osteonekrozu önlemeye yönelik girişimlere ağırlık verilmelidir.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dirty="0" smtClean="0">
                <a:solidFill>
                  <a:schemeClr val="tx2">
                    <a:satMod val="130000"/>
                  </a:schemeClr>
                </a:solidFill>
                <a:ea typeface="+mj-ea"/>
                <a:cs typeface="+mj-cs"/>
              </a:rPr>
              <a:t>Referanslar </a:t>
            </a:r>
            <a:endParaRPr lang="tr-TR" dirty="0">
              <a:solidFill>
                <a:schemeClr val="tx2">
                  <a:satMod val="130000"/>
                </a:schemeClr>
              </a:solidFill>
              <a:ea typeface="+mj-ea"/>
              <a:cs typeface="+mj-cs"/>
            </a:endParaRPr>
          </a:p>
        </p:txBody>
      </p:sp>
      <p:sp>
        <p:nvSpPr>
          <p:cNvPr id="51202" name="Content Placeholder 2"/>
          <p:cNvSpPr>
            <a:spLocks noGrp="1"/>
          </p:cNvSpPr>
          <p:nvPr>
            <p:ph idx="1"/>
          </p:nvPr>
        </p:nvSpPr>
        <p:spPr>
          <a:xfrm>
            <a:off x="1403350" y="1447800"/>
            <a:ext cx="7497763" cy="5410200"/>
          </a:xfrm>
        </p:spPr>
        <p:txBody>
          <a:bodyPr/>
          <a:lstStyle/>
          <a:p>
            <a:r>
              <a:rPr lang="tr-TR" sz="1400" smtClean="0"/>
              <a:t>Niall M.H. McLeoda</a:t>
            </a:r>
            <a:r>
              <a:rPr lang="tr-TR" sz="1400" i="1" smtClean="0"/>
              <a:t>,Vinod Patel , Atul Kusanale , Simon N. Rogers, Peter A. </a:t>
            </a:r>
            <a:r>
              <a:rPr lang="en-US" sz="1400" smtClean="0"/>
              <a:t>Bisphosphonate osteonecrosis of the jaw: a literature</a:t>
            </a:r>
            <a:r>
              <a:rPr lang="tr-TR" sz="1400" smtClean="0"/>
              <a:t> </a:t>
            </a:r>
            <a:r>
              <a:rPr lang="en-US" sz="1400" smtClean="0"/>
              <a:t>review of UK policies versus international policies on the</a:t>
            </a:r>
            <a:r>
              <a:rPr lang="tr-TR" sz="1400" smtClean="0"/>
              <a:t> </a:t>
            </a:r>
            <a:r>
              <a:rPr lang="en-US" sz="1400" smtClean="0"/>
              <a:t>management of bisphosphonate osteonecrosis of the jaw</a:t>
            </a:r>
            <a:r>
              <a:rPr lang="tr-TR" sz="1400" smtClean="0"/>
              <a:t> .</a:t>
            </a:r>
            <a:r>
              <a:rPr lang="en-US" sz="1400" smtClean="0"/>
              <a:t>British Journal of Oral and Maxillofacial Surgery 49 (2011) 335–342</a:t>
            </a:r>
            <a:endParaRPr lang="tr-TR" sz="1400" smtClean="0"/>
          </a:p>
          <a:p>
            <a:r>
              <a:rPr lang="tr-TR" sz="1400" smtClean="0"/>
              <a:t>Vinod Patel, Niall M.H. McLeodb</a:t>
            </a:r>
            <a:r>
              <a:rPr lang="tr-TR" sz="1400" i="1" smtClean="0"/>
              <a:t>,Simon N. Rogers , Peter A. Brennan. </a:t>
            </a:r>
            <a:r>
              <a:rPr lang="en-US" sz="1400" smtClean="0"/>
              <a:t>Bisphosphonate</a:t>
            </a:r>
            <a:r>
              <a:rPr lang="tr-TR" sz="1400" smtClean="0"/>
              <a:t> </a:t>
            </a:r>
            <a:r>
              <a:rPr lang="en-US" sz="1400" smtClean="0"/>
              <a:t>osteonecrosis of the jaw—a literature review</a:t>
            </a:r>
            <a:r>
              <a:rPr lang="tr-TR" sz="1400" smtClean="0"/>
              <a:t> of UK policies versus international policies on </a:t>
            </a:r>
            <a:r>
              <a:rPr lang="en-US" sz="1400" smtClean="0"/>
              <a:t>bisphosphonates, risk factors and prevention</a:t>
            </a:r>
            <a:r>
              <a:rPr lang="tr-TR" sz="1400" smtClean="0"/>
              <a:t>. </a:t>
            </a:r>
            <a:r>
              <a:rPr lang="en-US" sz="1400" smtClean="0"/>
              <a:t>British Journal of Oral and Maxillofacial Surgery 49 (2011) 251–257</a:t>
            </a:r>
            <a:endParaRPr lang="tr-TR" sz="1400" smtClean="0"/>
          </a:p>
          <a:p>
            <a:r>
              <a:rPr lang="tr-TR" sz="1400" smtClean="0"/>
              <a:t>Dr. Dt. Zühre Zafersoy Akarslan  Dr. Dt. Sevil Altundag Kahraman Kemik metastazı yapmıs prostat kanser </a:t>
            </a:r>
            <a:r>
              <a:rPr lang="it-IT" sz="1400" smtClean="0"/>
              <a:t>tedav</a:t>
            </a:r>
            <a:r>
              <a:rPr lang="tr-TR" sz="1400" smtClean="0"/>
              <a:t>i</a:t>
            </a:r>
            <a:r>
              <a:rPr lang="it-IT" sz="1400" smtClean="0"/>
              <a:t>s</a:t>
            </a:r>
            <a:r>
              <a:rPr lang="tr-TR" sz="1400" smtClean="0"/>
              <a:t>i</a:t>
            </a:r>
            <a:r>
              <a:rPr lang="it-IT" sz="1400" smtClean="0"/>
              <a:t>nde kullanilan bfosfonata bagli olarak</a:t>
            </a:r>
            <a:r>
              <a:rPr lang="tr-TR" sz="1400" smtClean="0"/>
              <a:t> çene kemklerinde gelisen osteonekroz: vaka raporu ve literatür derlemesi. Atatürk Üniv. Dis Hek. Fak. Derg. Cilt:18, Sayı: 3, Yıl: 2008, Sayfa: 105-110</a:t>
            </a:r>
          </a:p>
          <a:p>
            <a:r>
              <a:rPr lang="tr-TR" sz="1400" smtClean="0"/>
              <a:t>Ruggiero SL, Mehrotra B, Rosenberg TJ, Engroff SL. </a:t>
            </a:r>
            <a:r>
              <a:rPr lang="en-US" sz="1400" smtClean="0"/>
              <a:t>Osteonecrosis of the jaws associated with the use of bisphosphonates:</a:t>
            </a:r>
            <a:r>
              <a:rPr lang="tr-TR" sz="1400" smtClean="0"/>
              <a:t> </a:t>
            </a:r>
            <a:r>
              <a:rPr lang="en-US" sz="1400" smtClean="0"/>
              <a:t>a review of 63 cases. J Oral Maxillofac Surg</a:t>
            </a:r>
            <a:r>
              <a:rPr lang="tr-TR" sz="1400" smtClean="0"/>
              <a:t> 2004; 62:527–534.</a:t>
            </a:r>
          </a:p>
          <a:p>
            <a:r>
              <a:rPr lang="tr-TR" sz="1400" smtClean="0"/>
              <a:t>Dt. Sıdıka Sinem Soydan, Yrd.Doç.Dr. Firdevs Veziroğlu Şenel, Prof.Dr. Kenan ARAZ Bifosfonata Bağlı Olarak Çene Kemiklerinde Gelişen Osteonekrozun Patogenezi ve Tedavisi.</a:t>
            </a:r>
            <a:r>
              <a:rPr lang="tr-TR" sz="1400" b="1" i="1" smtClean="0"/>
              <a:t> </a:t>
            </a:r>
            <a:r>
              <a:rPr lang="tr-TR" sz="1400" i="1" smtClean="0"/>
              <a:t>Hacettepe Diş Hekimliği Fakültesi Dergisi  </a:t>
            </a:r>
            <a:r>
              <a:rPr lang="en-US" sz="1400" i="1" smtClean="0"/>
              <a:t>Cilt: 33, Sayı: 3, Sayfa: 61-68, 2009</a:t>
            </a:r>
            <a:endParaRPr lang="tr-TR" sz="1400" i="1" smtClean="0"/>
          </a:p>
          <a:p>
            <a:r>
              <a:rPr lang="tr-TR" sz="1400" smtClean="0"/>
              <a:t>Dt. Alper YILDIZ. Osteoporozlu tavşan modelinde sistemik zoledronik asit uygulamasının titanyum implant osseoentegrasyonu üzerine etkisi. T.C. ÜNÇukurova Üniversitesi Sağlık bilimleri enstitüsü  </a:t>
            </a:r>
            <a:r>
              <a:rPr lang="es-ES" sz="1400" smtClean="0"/>
              <a:t>Ağiz, Diş ve Çene Hastaliklari </a:t>
            </a:r>
            <a:r>
              <a:rPr lang="tr-TR" sz="1400" smtClean="0"/>
              <a:t>Cerrahisi Anabilim Dalı Doktora Tezi  2008</a:t>
            </a:r>
            <a:endParaRPr lang="tr-TR" sz="1400" i="1"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p:txBody>
          <a:bodyPr/>
          <a:lstStyle/>
          <a:p>
            <a:r>
              <a:rPr lang="it-IT" sz="1400" smtClean="0"/>
              <a:t>Gianfranco Favia, MD, DDS; Adriano Piattelli, MD, DDS; Pasquale Sportelli, DDS;Saverio Capodiferro, DDS; Giovanna Iezzi, DDS, PhD</a:t>
            </a:r>
            <a:r>
              <a:rPr lang="tr-TR" sz="1400" smtClean="0"/>
              <a:t>. </a:t>
            </a:r>
            <a:r>
              <a:rPr lang="en-US" sz="1400" smtClean="0"/>
              <a:t>Osteonecrosis of the Posterior Mandible after</a:t>
            </a:r>
            <a:r>
              <a:rPr lang="tr-TR" sz="1400" smtClean="0"/>
              <a:t> </a:t>
            </a:r>
            <a:r>
              <a:rPr lang="en-US" sz="1400" smtClean="0"/>
              <a:t>Implant Insertion: A Clinical and Histological</a:t>
            </a:r>
            <a:r>
              <a:rPr lang="tr-TR" sz="1400" smtClean="0"/>
              <a:t> Case Report. </a:t>
            </a:r>
            <a:r>
              <a:rPr lang="en-US" sz="1400" i="1" smtClean="0"/>
              <a:t>Clinical Implant Dentistry and Related Research, Volume 13, Number 1, 2011</a:t>
            </a:r>
            <a:r>
              <a:rPr lang="tr-TR" sz="1400" i="1" smtClean="0"/>
              <a:t> </a:t>
            </a:r>
          </a:p>
          <a:p>
            <a:r>
              <a:rPr lang="tr-TR" sz="1400" smtClean="0"/>
              <a:t>Marx RE. Pamidronate (Aredia) and zoledronate (Zometa) induced avascular </a:t>
            </a:r>
            <a:r>
              <a:rPr lang="en-US" sz="1400" smtClean="0"/>
              <a:t>necrosis of the jaws: a growing epidemic. </a:t>
            </a:r>
            <a:r>
              <a:rPr lang="en-US" sz="1400" i="1" smtClean="0"/>
              <a:t>J Oral Maxillofac Surg</a:t>
            </a:r>
            <a:r>
              <a:rPr lang="tr-TR" sz="1400" i="1" smtClean="0"/>
              <a:t> </a:t>
            </a:r>
            <a:r>
              <a:rPr lang="tr-TR" sz="1400" smtClean="0"/>
              <a:t>2003;</a:t>
            </a:r>
            <a:r>
              <a:rPr lang="tr-TR" sz="1400" b="1" smtClean="0"/>
              <a:t>61:1115–7.</a:t>
            </a:r>
          </a:p>
          <a:p>
            <a:r>
              <a:rPr lang="tr-TR" sz="1400" smtClean="0"/>
              <a:t>Fırat Selvi. Deneysel olarak olusturulan kırıklara bfosfonat ilaç kullanımının etklerinin histopatolojk olarak incelenmesi. T.C.İstanbul Ünverstesi Saglık Bilimler Enstitüsü Doktora Tezi. 2008</a:t>
            </a:r>
          </a:p>
          <a:p>
            <a:r>
              <a:rPr lang="tr-TR" sz="1400" smtClean="0"/>
              <a:t>American Dental Association Council on Scientific Affairs. Dental management </a:t>
            </a:r>
            <a:r>
              <a:rPr lang="en-US" sz="1400" smtClean="0"/>
              <a:t>of patients receiving oral bisphosphonate therapy: expert panel</a:t>
            </a:r>
            <a:r>
              <a:rPr lang="tr-TR" sz="1400" smtClean="0"/>
              <a:t> </a:t>
            </a:r>
            <a:r>
              <a:rPr lang="fr-FR" sz="1400" smtClean="0"/>
              <a:t>recommendations. </a:t>
            </a:r>
            <a:r>
              <a:rPr lang="fr-FR" sz="1400" i="1" smtClean="0"/>
              <a:t>J Am Dent Assoc 2006;</a:t>
            </a:r>
            <a:r>
              <a:rPr lang="fr-FR" sz="1400" b="1" i="1" smtClean="0"/>
              <a:t>137:1144–50.</a:t>
            </a:r>
            <a:endParaRPr lang="tr-TR" sz="1400" b="1" i="1" smtClean="0"/>
          </a:p>
          <a:p>
            <a:r>
              <a:rPr lang="tr-TR" sz="1400" smtClean="0"/>
              <a:t>Ruggiero SL, Dodson TB, Assael LA, Landesberg R, Marx RE, Mehrotra </a:t>
            </a:r>
            <a:r>
              <a:rPr lang="en-US" sz="1400" smtClean="0"/>
              <a:t>B. American Association of Oral and Maxillofacial Surgeons.</a:t>
            </a:r>
            <a:r>
              <a:rPr lang="tr-TR" sz="1400" smtClean="0"/>
              <a:t> </a:t>
            </a:r>
            <a:r>
              <a:rPr lang="en-US" sz="1400" smtClean="0"/>
              <a:t>American Association of Oral and Maxillofacial Surgeons positio</a:t>
            </a:r>
            <a:r>
              <a:rPr lang="tr-TR" sz="1400" smtClean="0"/>
              <a:t>n </a:t>
            </a:r>
            <a:r>
              <a:rPr lang="en-US" sz="1400" smtClean="0"/>
              <a:t>paper on bisphosphonate-related osteonecrosis of the jaws—2009</a:t>
            </a:r>
            <a:r>
              <a:rPr lang="tr-TR" sz="1400" smtClean="0"/>
              <a:t> update. </a:t>
            </a:r>
            <a:r>
              <a:rPr lang="tr-TR" sz="1400" i="1" smtClean="0"/>
              <a:t>J Oral Maxillofac Surg 2009;</a:t>
            </a:r>
            <a:r>
              <a:rPr lang="tr-TR" sz="1400" b="1" i="1" smtClean="0"/>
              <a:t>67:2–12.</a:t>
            </a:r>
            <a:endParaRPr lang="tr-TR" sz="1400"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p:txBody>
          <a:bodyPr/>
          <a:lstStyle/>
          <a:p>
            <a:pPr algn="ctr">
              <a:buFont typeface="Wingdings 2" pitchFamily="-123" charset="2"/>
              <a:buNone/>
            </a:pPr>
            <a:r>
              <a:rPr lang="tr-TR" sz="8000" baseline="-25000" dirty="0" smtClean="0">
                <a:latin typeface="Freestyle Script" charset="0"/>
              </a:rPr>
              <a:t>TEŞEKKÜRLER</a:t>
            </a:r>
            <a:endParaRPr lang="tr-TR" sz="8000" baseline="-25000" dirty="0" smtClean="0">
              <a:latin typeface="Freestyle Script"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idx="1"/>
          </p:nvPr>
        </p:nvPicPr>
        <p:blipFill>
          <a:blip r:embed="rId2"/>
          <a:srcRect/>
          <a:stretch>
            <a:fillRect/>
          </a:stretch>
        </p:blipFill>
        <p:spPr>
          <a:xfrm>
            <a:off x="1042988" y="19050"/>
            <a:ext cx="8101012" cy="6838950"/>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tr-TR" sz="3200" b="1" dirty="0" smtClean="0">
                <a:solidFill>
                  <a:schemeClr val="tx2">
                    <a:satMod val="130000"/>
                  </a:schemeClr>
                </a:solidFill>
                <a:ea typeface="+mj-ea"/>
                <a:cs typeface="+mj-cs"/>
              </a:rPr>
              <a:t>FARMAKODİNAMİK  VE FARMAKOKİNETİK  ÖZELLİKLERİ</a:t>
            </a:r>
            <a:endParaRPr lang="tr-TR" sz="3200" b="1" dirty="0">
              <a:solidFill>
                <a:schemeClr val="tx2">
                  <a:satMod val="130000"/>
                </a:schemeClr>
              </a:solidFill>
              <a:ea typeface="+mj-ea"/>
              <a:cs typeface="+mj-cs"/>
            </a:endParaRPr>
          </a:p>
        </p:txBody>
      </p:sp>
      <p:sp>
        <p:nvSpPr>
          <p:cNvPr id="19458" name="Content Placeholder 3"/>
          <p:cNvSpPr>
            <a:spLocks noGrp="1"/>
          </p:cNvSpPr>
          <p:nvPr>
            <p:ph idx="1"/>
          </p:nvPr>
        </p:nvSpPr>
        <p:spPr>
          <a:xfrm>
            <a:off x="1403350" y="2060575"/>
            <a:ext cx="7497763" cy="3636963"/>
          </a:xfrm>
        </p:spPr>
        <p:txBody>
          <a:bodyPr/>
          <a:lstStyle/>
          <a:p>
            <a:r>
              <a:rPr lang="tr-TR" sz="2800" smtClean="0"/>
              <a:t>Oral veya intravenöz olarak alınabilirler.</a:t>
            </a:r>
          </a:p>
          <a:p>
            <a:r>
              <a:rPr lang="tr-TR" sz="2800" smtClean="0"/>
              <a:t>Emilimleri ince barsakta gerçekleşir</a:t>
            </a:r>
          </a:p>
          <a:p>
            <a:r>
              <a:rPr lang="tr-TR" sz="2800" smtClean="0"/>
              <a:t>Plazmadaki ömrü 0,5-2 saat olan bifosfonatlar, plazmadan hızlı bir şekilde geçer ve büyük bir kısmı kemik tarafından depolanır. Bu durum bifosfonatların hidroksiapatit kristallerine karşı gösterdiği afinite ile açıklanabilir.</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p:txBody>
          <a:bodyPr/>
          <a:lstStyle/>
          <a:p>
            <a:r>
              <a:rPr lang="tr-TR" sz="2800" smtClean="0"/>
              <a:t>Kemikteki yarılanma ömürleri 1-10 yıl arasında değismek üzere çok uzundur. Bazı bifosfonatlar hayat boyu kemikte kalabilmektedir</a:t>
            </a:r>
          </a:p>
          <a:p>
            <a:r>
              <a:rPr lang="tr-TR" sz="2800" smtClean="0"/>
              <a:t>Nitrojen içermeyen bifosfonatlar osteoklastlar tarafından metabolize edilirler.</a:t>
            </a:r>
          </a:p>
          <a:p>
            <a:r>
              <a:rPr lang="tr-TR" sz="2800" smtClean="0"/>
              <a:t>Nitrojen içerenler, metabolik değişime uğramadan böbreklerden atılır.</a:t>
            </a:r>
          </a:p>
          <a:p>
            <a:r>
              <a:rPr lang="tr-TR" sz="2800" smtClean="0"/>
              <a:t>Başka farmakolojik ajanlarla etkileşimleri gözlenmemiştir.</a:t>
            </a:r>
          </a:p>
          <a:p>
            <a:endParaRPr lang="tr-TR" sz="280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tr-TR" sz="2800" dirty="0" smtClean="0">
                <a:solidFill>
                  <a:schemeClr val="tx2">
                    <a:satMod val="130000"/>
                  </a:schemeClr>
                </a:solidFill>
                <a:ea typeface="+mj-ea"/>
                <a:cs typeface="+mj-cs"/>
              </a:rPr>
              <a:t/>
            </a:r>
            <a:br>
              <a:rPr lang="tr-TR" sz="2800" dirty="0" smtClean="0">
                <a:solidFill>
                  <a:schemeClr val="tx2">
                    <a:satMod val="130000"/>
                  </a:schemeClr>
                </a:solidFill>
                <a:ea typeface="+mj-ea"/>
                <a:cs typeface="+mj-cs"/>
              </a:rPr>
            </a:br>
            <a:r>
              <a:rPr lang="tr-TR" sz="2800" b="1" dirty="0" smtClean="0">
                <a:solidFill>
                  <a:schemeClr val="tx2">
                    <a:satMod val="130000"/>
                  </a:schemeClr>
                </a:solidFill>
                <a:ea typeface="+mj-ea"/>
                <a:cs typeface="+mj-cs"/>
              </a:rPr>
              <a:t>Bifosfonatlar osteoklastik kemik rezorpsiyonunu dört farklı şekilde engeller</a:t>
            </a:r>
            <a:r>
              <a:rPr lang="tr-TR" sz="2800" dirty="0" smtClean="0">
                <a:solidFill>
                  <a:schemeClr val="tx2">
                    <a:satMod val="130000"/>
                  </a:schemeClr>
                </a:solidFill>
                <a:ea typeface="+mj-ea"/>
                <a:cs typeface="+mj-cs"/>
              </a:rPr>
              <a:t>:</a:t>
            </a:r>
            <a:endParaRPr lang="tr-TR" sz="2800" dirty="0">
              <a:solidFill>
                <a:schemeClr val="tx2">
                  <a:satMod val="130000"/>
                </a:schemeClr>
              </a:solidFill>
              <a:ea typeface="+mj-ea"/>
              <a:cs typeface="+mj-cs"/>
            </a:endParaRPr>
          </a:p>
        </p:txBody>
      </p:sp>
      <p:sp>
        <p:nvSpPr>
          <p:cNvPr id="3" name="Content Placeholder 2"/>
          <p:cNvSpPr>
            <a:spLocks noGrp="1"/>
          </p:cNvSpPr>
          <p:nvPr>
            <p:ph idx="1"/>
          </p:nvPr>
        </p:nvSpPr>
        <p:spPr>
          <a:xfrm>
            <a:off x="1403350" y="2133600"/>
            <a:ext cx="7497763" cy="3563938"/>
          </a:xfrm>
        </p:spPr>
        <p:txBody>
          <a:bodyPr>
            <a:normAutofit/>
          </a:bodyPr>
          <a:lstStyle/>
          <a:p>
            <a:pPr marL="596646" indent="-514350" fontAlgn="auto">
              <a:spcAft>
                <a:spcPts val="0"/>
              </a:spcAft>
              <a:buFont typeface="Wingdings 2"/>
              <a:buNone/>
              <a:defRPr/>
            </a:pPr>
            <a:r>
              <a:rPr lang="tr-TR" sz="2800" dirty="0" smtClean="0">
                <a:ea typeface="+mn-ea"/>
                <a:cs typeface="+mn-cs"/>
              </a:rPr>
              <a:t>1)Osteoklastların kemik yüzeyinde toplanmasını engelleyerek,</a:t>
            </a:r>
          </a:p>
          <a:p>
            <a:pPr marL="365760" indent="-283464" fontAlgn="auto">
              <a:spcAft>
                <a:spcPts val="0"/>
              </a:spcAft>
              <a:buFont typeface="Wingdings 2"/>
              <a:buNone/>
              <a:defRPr/>
            </a:pPr>
            <a:r>
              <a:rPr lang="tr-TR" sz="2800" dirty="0" smtClean="0">
                <a:ea typeface="+mn-ea"/>
                <a:cs typeface="+mn-cs"/>
              </a:rPr>
              <a:t>2) Kemik yüzeyinde osteoklast aktivitesini inhibe ederek,</a:t>
            </a:r>
          </a:p>
          <a:p>
            <a:pPr marL="365760" indent="-283464" fontAlgn="auto">
              <a:spcAft>
                <a:spcPts val="0"/>
              </a:spcAft>
              <a:buFont typeface="Wingdings 2"/>
              <a:buNone/>
              <a:defRPr/>
            </a:pPr>
            <a:r>
              <a:rPr lang="tr-TR" sz="2800" dirty="0" smtClean="0">
                <a:ea typeface="+mn-ea"/>
                <a:cs typeface="+mn-cs"/>
              </a:rPr>
              <a:t>3) Osteoklastların yasam sürelerini kısaltarak,</a:t>
            </a:r>
          </a:p>
          <a:p>
            <a:pPr marL="365760" indent="-283464" fontAlgn="auto">
              <a:spcAft>
                <a:spcPts val="0"/>
              </a:spcAft>
              <a:buFont typeface="Wingdings 2"/>
              <a:buNone/>
              <a:defRPr/>
            </a:pPr>
            <a:r>
              <a:rPr lang="tr-TR" sz="2800" dirty="0" smtClean="0">
                <a:ea typeface="+mn-ea"/>
                <a:cs typeface="+mn-cs"/>
              </a:rPr>
              <a:t>4) Kemik mineralinin çözünüm hızını azaltarak.</a:t>
            </a:r>
            <a:endParaRPr lang="tr-TR" sz="2800"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09" name="Group 1081"/>
          <p:cNvGraphicFramePr>
            <a:graphicFrameLocks noGrp="1"/>
          </p:cNvGraphicFramePr>
          <p:nvPr>
            <p:ph idx="1"/>
          </p:nvPr>
        </p:nvGraphicFramePr>
        <p:xfrm>
          <a:off x="1042988" y="620713"/>
          <a:ext cx="7891462" cy="5669279"/>
        </p:xfrm>
        <a:graphic>
          <a:graphicData uri="http://schemas.openxmlformats.org/drawingml/2006/table">
            <a:tbl>
              <a:tblPr/>
              <a:tblGrid>
                <a:gridCol w="1579562"/>
                <a:gridCol w="1577975"/>
                <a:gridCol w="1577975"/>
                <a:gridCol w="1577975"/>
                <a:gridCol w="157797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Bisfosfonat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Primer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endikasyonu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Nitrojen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içerigi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Doz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Veriliş</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Gill Sans MT" charset="0"/>
                          <a:ea typeface="ＭＳ Ｐゴシック" pitchFamily="-123" charset="-128"/>
                          <a:cs typeface="ＭＳ Ｐゴシック" pitchFamily="-123" charset="-128"/>
                        </a:rPr>
                        <a:t>Yolu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Etidronat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Paget Hastalıgı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300-750mg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6 ay boyunca günlük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Tiludronat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Paget Hastalıgı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Yok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400mg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 ay boyunca günlük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Alendronat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10mg/gün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70mg/hafta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Risedronat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5mg/gün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35mg/hafta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İbandronat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 Osteoporoz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2,5mg/gün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150mg/ay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Oral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Pamidronat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Kemik metastazları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90mg/3hafta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İntravenöz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54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Zoledronat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Kemik metastazları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Var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4mg/3hafta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rgbClr val="000000"/>
                          </a:solidFill>
                          <a:effectLst/>
                          <a:latin typeface="Gill Sans MT" charset="0"/>
                          <a:ea typeface="ＭＳ Ｐゴシック" pitchFamily="-123" charset="-128"/>
                          <a:cs typeface="ＭＳ Ｐゴシック" pitchFamily="-123" charset="-128"/>
                        </a:rPr>
                        <a:t>İntravenöz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tr-TR" dirty="0" smtClean="0">
                <a:solidFill>
                  <a:schemeClr val="tx2">
                    <a:satMod val="130000"/>
                  </a:schemeClr>
                </a:solidFill>
                <a:ea typeface="+mj-ea"/>
                <a:cs typeface="+mj-cs"/>
              </a:rPr>
              <a:t>Yan etkiler</a:t>
            </a:r>
            <a:endParaRPr lang="tr-TR" dirty="0">
              <a:solidFill>
                <a:schemeClr val="tx2">
                  <a:satMod val="130000"/>
                </a:schemeClr>
              </a:solidFill>
              <a:ea typeface="+mj-ea"/>
              <a:cs typeface="+mj-cs"/>
            </a:endParaRPr>
          </a:p>
        </p:txBody>
      </p:sp>
      <p:sp>
        <p:nvSpPr>
          <p:cNvPr id="24578" name="Content Placeholder 2"/>
          <p:cNvSpPr>
            <a:spLocks noGrp="1"/>
          </p:cNvSpPr>
          <p:nvPr>
            <p:ph idx="1"/>
          </p:nvPr>
        </p:nvSpPr>
        <p:spPr/>
        <p:txBody>
          <a:bodyPr/>
          <a:lstStyle/>
          <a:p>
            <a:r>
              <a:rPr lang="tr-TR" smtClean="0"/>
              <a:t>Özefagus enflamasyonu ve erozyonu</a:t>
            </a:r>
          </a:p>
          <a:p>
            <a:r>
              <a:rPr lang="tr-TR" smtClean="0"/>
              <a:t>Mide rahatsızlıkları</a:t>
            </a:r>
          </a:p>
          <a:p>
            <a:r>
              <a:rPr lang="tr-TR" smtClean="0"/>
              <a:t>Ateş ve grip benzeri tablo</a:t>
            </a:r>
          </a:p>
          <a:p>
            <a:r>
              <a:rPr lang="tr-TR" smtClean="0"/>
              <a:t>Elektrolit bozukluğu</a:t>
            </a:r>
          </a:p>
          <a:p>
            <a:r>
              <a:rPr lang="tr-TR" smtClean="0"/>
              <a:t>Kas ve kemik ağrıları</a:t>
            </a:r>
          </a:p>
          <a:p>
            <a:r>
              <a:rPr lang="tr-TR" smtClean="0"/>
              <a:t>Renal toksisite</a:t>
            </a:r>
          </a:p>
          <a:p>
            <a:r>
              <a:rPr lang="tr-TR" smtClean="0"/>
              <a:t>Göz inflamasyonu</a:t>
            </a:r>
          </a:p>
          <a:p>
            <a:r>
              <a:rPr lang="tr-TR" sz="2400" b="1" smtClean="0">
                <a:solidFill>
                  <a:srgbClr val="F41423"/>
                </a:solidFill>
              </a:rPr>
              <a:t>ÇENE KEMİKLERİNDE OSTEONEKROZ</a:t>
            </a:r>
            <a:endParaRPr lang="tr-TR" sz="2400" b="1" smtClean="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1879</TotalTime>
  <Words>2050</Words>
  <Application>Microsoft Macintosh PowerPoint</Application>
  <PresentationFormat>On-screen Show (4:3)</PresentationFormat>
  <Paragraphs>236</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BİFOSFONAT KULLANIMINA  BAĞLI OLARAK GÖRÜLEN  ÇENELERİN OSTEONEKROZU DOC.DR.Aysegul M.TUZUNER-ONCUL</vt:lpstr>
      <vt:lpstr>PowerPoint Presentation</vt:lpstr>
      <vt:lpstr>PowerPoint Presentation</vt:lpstr>
      <vt:lpstr>PowerPoint Presentation</vt:lpstr>
      <vt:lpstr>FARMAKODİNAMİK  VE FARMAKOKİNETİK  ÖZELLİKLERİ</vt:lpstr>
      <vt:lpstr>PowerPoint Presentation</vt:lpstr>
      <vt:lpstr> Bifosfonatlar osteoklastik kemik rezorpsiyonunu dört farklı şekilde engeller:</vt:lpstr>
      <vt:lpstr>PowerPoint Presentation</vt:lpstr>
      <vt:lpstr>Yan etkiler</vt:lpstr>
      <vt:lpstr>Bifosfonat osteonekrozu</vt:lpstr>
      <vt:lpstr>Neden sadece çene kemiklerinde görülür  ???</vt:lpstr>
      <vt:lpstr>Risk Faktörleri</vt:lpstr>
      <vt:lpstr>PowerPoint Presentation</vt:lpstr>
      <vt:lpstr>PowerPoint Presentation</vt:lpstr>
      <vt:lpstr>Sınıflama (AAOMS 2007)</vt:lpstr>
      <vt:lpstr>Bifosfonat osteonekrozunu önlemeye yönelik girişimler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İnvaziv dental tedavi gerektiği durumlarda osteonekrozu önlemek için alınacak ilave tedbirler</vt:lpstr>
      <vt:lpstr>TEDAVİ</vt:lpstr>
      <vt:lpstr>PowerPoint Presentation</vt:lpstr>
      <vt:lpstr>PowerPoint Presentation</vt:lpstr>
      <vt:lpstr>PowerPoint Presentation</vt:lpstr>
      <vt:lpstr>PowerPoint Presentation</vt:lpstr>
      <vt:lpstr>PowerPoint Presentation</vt:lpstr>
      <vt:lpstr>PowerPoint Presentation</vt:lpstr>
      <vt:lpstr>Sonuç </vt:lpstr>
      <vt:lpstr>Referanslar </vt:lpstr>
      <vt:lpstr>PowerPoint Presentation</vt:lpstr>
      <vt:lpstr>PowerPoint Presentation</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BİFOSFONAT KULLANIMINA  BAĞLI OLARAK GÖRÜLEN  ÇENELERİN OSTEONEKROZU    HAZIRLAYAN : DT. RECEP KESTANE DANIŞMAN : PROF. DR. AHMET KESKİN</dc:title>
  <dc:creator>RECEP</dc:creator>
  <cp:lastModifiedBy>Alp Öncül</cp:lastModifiedBy>
  <cp:revision>125</cp:revision>
  <dcterms:created xsi:type="dcterms:W3CDTF">2011-12-10T17:35:35Z</dcterms:created>
  <dcterms:modified xsi:type="dcterms:W3CDTF">2016-02-17T08:14:13Z</dcterms:modified>
</cp:coreProperties>
</file>