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sldIdLst>
    <p:sldId id="256" r:id="rId2"/>
    <p:sldId id="284" r:id="rId3"/>
    <p:sldId id="269" r:id="rId4"/>
    <p:sldId id="283" r:id="rId5"/>
    <p:sldId id="264" r:id="rId6"/>
    <p:sldId id="258" r:id="rId7"/>
    <p:sldId id="259" r:id="rId8"/>
    <p:sldId id="271" r:id="rId9"/>
    <p:sldId id="260" r:id="rId10"/>
    <p:sldId id="261" r:id="rId11"/>
    <p:sldId id="262" r:id="rId12"/>
    <p:sldId id="272" r:id="rId13"/>
    <p:sldId id="263" r:id="rId14"/>
    <p:sldId id="270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9"/>
    <p:restoredTop sz="94662"/>
  </p:normalViewPr>
  <p:slideViewPr>
    <p:cSldViewPr>
      <p:cViewPr varScale="1">
        <p:scale>
          <a:sx n="108" d="100"/>
          <a:sy n="108" d="100"/>
        </p:scale>
        <p:origin x="216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Bitkilerde </a:t>
            </a:r>
            <a:r>
              <a:rPr lang="tr-TR" dirty="0" err="1" smtClean="0"/>
              <a:t>Kemotaksonomi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Doç.Dr</a:t>
            </a:r>
            <a:r>
              <a:rPr lang="tr-TR" dirty="0" smtClean="0"/>
              <a:t>. Ahmet Emre YAPRAK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202138"/>
            <a:ext cx="7526582" cy="6395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956" y="260648"/>
            <a:ext cx="8166483" cy="628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64672"/>
          </a:xfrm>
        </p:spPr>
        <p:txBody>
          <a:bodyPr>
            <a:normAutofit fontScale="90000"/>
          </a:bodyPr>
          <a:lstStyle/>
          <a:p>
            <a:r>
              <a:rPr lang="tr-TR" dirty="0" err="1" smtClean="0"/>
              <a:t>Sekonder</a:t>
            </a:r>
            <a:r>
              <a:rPr lang="tr-TR" dirty="0" smtClean="0"/>
              <a:t> </a:t>
            </a:r>
            <a:r>
              <a:rPr lang="tr-TR" dirty="0" err="1" smtClean="0"/>
              <a:t>Metabolitlerin</a:t>
            </a:r>
            <a:r>
              <a:rPr lang="tr-TR" dirty="0" smtClean="0"/>
              <a:t> Görevleri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01216" y="1595933"/>
            <a:ext cx="8291264" cy="4857403"/>
          </a:xfrm>
        </p:spPr>
        <p:txBody>
          <a:bodyPr>
            <a:normAutofit lnSpcReduction="10000"/>
          </a:bodyPr>
          <a:lstStyle/>
          <a:p>
            <a:r>
              <a:rPr lang="tr-TR" sz="3000" dirty="0" err="1" smtClean="0"/>
              <a:t>Herbivorlara</a:t>
            </a:r>
            <a:r>
              <a:rPr lang="tr-TR" sz="3000" dirty="0" smtClean="0"/>
              <a:t> karşı savunma</a:t>
            </a:r>
          </a:p>
          <a:p>
            <a:r>
              <a:rPr lang="tr-TR" sz="3000" dirty="0" smtClean="0"/>
              <a:t>Bakteri ve </a:t>
            </a:r>
            <a:r>
              <a:rPr lang="tr-TR" sz="3000" dirty="0" err="1" smtClean="0"/>
              <a:t>funguslar</a:t>
            </a:r>
            <a:r>
              <a:rPr lang="tr-TR" sz="3000" dirty="0" smtClean="0"/>
              <a:t> karşı savunma</a:t>
            </a:r>
          </a:p>
          <a:p>
            <a:r>
              <a:rPr lang="tr-TR" sz="3000" dirty="0" smtClean="0"/>
              <a:t>Virüslere karşı savunma</a:t>
            </a:r>
          </a:p>
          <a:p>
            <a:r>
              <a:rPr lang="tr-TR" sz="3000" dirty="0" smtClean="0"/>
              <a:t>Diğer bitkilere karşı </a:t>
            </a:r>
            <a:r>
              <a:rPr lang="tr-TR" sz="3000" dirty="0" err="1" smtClean="0"/>
              <a:t>allelopatik</a:t>
            </a:r>
            <a:r>
              <a:rPr lang="tr-TR" sz="3000" dirty="0" smtClean="0"/>
              <a:t> etki</a:t>
            </a:r>
          </a:p>
          <a:p>
            <a:r>
              <a:rPr lang="tr-TR" sz="3000" dirty="0" err="1" smtClean="0"/>
              <a:t>Palinatör</a:t>
            </a:r>
            <a:r>
              <a:rPr lang="tr-TR" sz="3000" dirty="0" smtClean="0"/>
              <a:t> ve tohum yayan hayvanları çağırıcı sinyal olma</a:t>
            </a:r>
          </a:p>
          <a:p>
            <a:r>
              <a:rPr lang="tr-TR" sz="3000" dirty="0" err="1" smtClean="0"/>
              <a:t>Simbiyotik</a:t>
            </a:r>
            <a:r>
              <a:rPr lang="tr-TR" sz="3000" dirty="0" smtClean="0"/>
              <a:t> bakteri ve mantarları çağırıcı sinyal olma</a:t>
            </a:r>
          </a:p>
          <a:p>
            <a:r>
              <a:rPr lang="tr-TR" sz="3000" dirty="0" smtClean="0"/>
              <a:t>UV ve diğer stres faktörlerine karşı korucu olma</a:t>
            </a:r>
          </a:p>
          <a:p>
            <a:r>
              <a:rPr lang="tr-TR" sz="3000" dirty="0" smtClean="0"/>
              <a:t>Diğer Fizyolojik fonksiyonlar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60648"/>
            <a:ext cx="8530599" cy="6325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64672"/>
          </a:xfrm>
        </p:spPr>
        <p:txBody>
          <a:bodyPr>
            <a:normAutofit fontScale="90000"/>
          </a:bodyPr>
          <a:lstStyle/>
          <a:p>
            <a:r>
              <a:rPr lang="tr-TR" dirty="0" err="1" smtClean="0"/>
              <a:t>Sekonder</a:t>
            </a:r>
            <a:r>
              <a:rPr lang="tr-TR" dirty="0" smtClean="0"/>
              <a:t> </a:t>
            </a:r>
            <a:r>
              <a:rPr lang="tr-TR" dirty="0" err="1" smtClean="0"/>
              <a:t>Metabolitlerin</a:t>
            </a:r>
            <a:r>
              <a:rPr lang="tr-TR" dirty="0" smtClean="0"/>
              <a:t> Çeşitliliği</a:t>
            </a:r>
            <a:endParaRPr lang="tr-TR" dirty="0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1" y="1484784"/>
            <a:ext cx="6708689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dirty="0" err="1" smtClean="0"/>
              <a:t>primer</a:t>
            </a:r>
            <a:r>
              <a:rPr lang="tr-TR" b="1" i="1" dirty="0" smtClean="0"/>
              <a:t> – </a:t>
            </a:r>
            <a:r>
              <a:rPr lang="tr-TR" b="1" i="1" dirty="0" err="1" smtClean="0"/>
              <a:t>sekonder</a:t>
            </a:r>
            <a:r>
              <a:rPr lang="tr-TR" b="1" i="1" dirty="0" smtClean="0"/>
              <a:t> </a:t>
            </a:r>
            <a:r>
              <a:rPr lang="tr-TR" b="1" i="1" dirty="0" err="1" smtClean="0"/>
              <a:t>metabolit</a:t>
            </a:r>
            <a:r>
              <a:rPr lang="tr-TR" b="1" i="1" dirty="0" smtClean="0"/>
              <a:t>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Genel olarak canlılık için esas olan, canlılığın oluşması ve sürmesi için şart olan maddeler </a:t>
            </a:r>
            <a:r>
              <a:rPr lang="tr-TR" b="1" i="1" dirty="0" err="1" smtClean="0"/>
              <a:t>primer</a:t>
            </a:r>
            <a:r>
              <a:rPr lang="tr-TR" b="1" i="1" dirty="0" smtClean="0"/>
              <a:t> – birincil </a:t>
            </a:r>
            <a:r>
              <a:rPr lang="tr-TR" b="1" i="1" dirty="0" err="1" smtClean="0"/>
              <a:t>metabolit</a:t>
            </a:r>
            <a:r>
              <a:rPr lang="tr-TR" b="1" i="1" dirty="0" smtClean="0"/>
              <a:t> </a:t>
            </a:r>
            <a:r>
              <a:rPr lang="tr-TR" dirty="0" err="1" smtClean="0"/>
              <a:t>dir</a:t>
            </a:r>
            <a:r>
              <a:rPr lang="tr-TR" b="1" i="1" dirty="0" smtClean="0"/>
              <a:t>.</a:t>
            </a:r>
          </a:p>
          <a:p>
            <a:r>
              <a:rPr lang="tr-TR" dirty="0" smtClean="0"/>
              <a:t>Eksikliği halinde de canlılığın sürebileceği, bu nedenle de tüm canlılarda bulunmayan ve özel bir canlı grubunun evrimleşme şeklinin ortaya çıkarttığı maddeler de </a:t>
            </a:r>
            <a:r>
              <a:rPr lang="tr-TR" b="1" i="1" dirty="0" err="1" smtClean="0"/>
              <a:t>sekonder</a:t>
            </a:r>
            <a:r>
              <a:rPr lang="tr-TR" b="1" i="1" dirty="0" smtClean="0"/>
              <a:t> </a:t>
            </a:r>
            <a:r>
              <a:rPr lang="tr-TR" dirty="0" smtClean="0"/>
              <a:t>– </a:t>
            </a:r>
            <a:r>
              <a:rPr lang="tr-TR" b="1" i="1" dirty="0" smtClean="0"/>
              <a:t>ikincil </a:t>
            </a:r>
            <a:r>
              <a:rPr lang="tr-TR" b="1" i="1" dirty="0" err="1" smtClean="0"/>
              <a:t>metabolitler</a:t>
            </a:r>
            <a:r>
              <a:rPr lang="tr-TR" b="1" i="1" dirty="0" smtClean="0"/>
              <a:t> </a:t>
            </a:r>
            <a:r>
              <a:rPr lang="tr-TR" dirty="0" smtClean="0"/>
              <a:t>olarak adlandırılır. </a:t>
            </a:r>
          </a:p>
          <a:p>
            <a:r>
              <a:rPr lang="tr-TR" dirty="0" smtClean="0"/>
              <a:t>Aynı şekilde metabolizma da birincil ve ikincil metabolizma olarak ikiye </a:t>
            </a:r>
            <a:r>
              <a:rPr lang="tr-TR" dirty="0" err="1" smtClean="0"/>
              <a:t>ayırılır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548680"/>
            <a:ext cx="8640960" cy="5976664"/>
          </a:xfrm>
        </p:spPr>
        <p:txBody>
          <a:bodyPr>
            <a:normAutofit/>
          </a:bodyPr>
          <a:lstStyle/>
          <a:p>
            <a:pPr algn="just"/>
            <a:r>
              <a:rPr lang="tr-TR" dirty="0" smtClean="0"/>
              <a:t>Virüsler </a:t>
            </a:r>
            <a:r>
              <a:rPr lang="tr-TR" dirty="0"/>
              <a:t>dahil tüm canlılar için </a:t>
            </a:r>
            <a:r>
              <a:rPr lang="tr-TR" dirty="0" err="1"/>
              <a:t>nükleik</a:t>
            </a:r>
            <a:r>
              <a:rPr lang="tr-TR" dirty="0"/>
              <a:t> asit ve protein ile sentezlerinde rol alan tüm maddeler ile parçalanmalarını sağlayan enzimler birincildir. </a:t>
            </a:r>
            <a:endParaRPr lang="tr-TR" dirty="0" smtClean="0"/>
          </a:p>
          <a:p>
            <a:pPr algn="just"/>
            <a:r>
              <a:rPr lang="tr-TR" dirty="0" smtClean="0"/>
              <a:t>Virüsler </a:t>
            </a:r>
            <a:r>
              <a:rPr lang="tr-TR" dirty="0"/>
              <a:t>dışındaki tüm canlılar için suyun yokluğu ölüm nedenidir. </a:t>
            </a:r>
            <a:endParaRPr lang="tr-TR" dirty="0" smtClean="0"/>
          </a:p>
          <a:p>
            <a:pPr algn="just"/>
            <a:r>
              <a:rPr lang="tr-TR" dirty="0" smtClean="0"/>
              <a:t>Yaşamları </a:t>
            </a:r>
            <a:r>
              <a:rPr lang="tr-TR" dirty="0"/>
              <a:t>fotosenteze bağlı olan bitkiler için </a:t>
            </a:r>
            <a:r>
              <a:rPr lang="tr-TR" dirty="0" err="1"/>
              <a:t>fotosentetik</a:t>
            </a:r>
            <a:r>
              <a:rPr lang="tr-TR" dirty="0"/>
              <a:t> pigmentler, enzimler ve </a:t>
            </a:r>
            <a:r>
              <a:rPr lang="tr-TR" dirty="0" err="1"/>
              <a:t>herbir</a:t>
            </a:r>
            <a:r>
              <a:rPr lang="tr-TR" dirty="0"/>
              <a:t> fotosentez tepkimesinin ürünleri </a:t>
            </a:r>
            <a:r>
              <a:rPr lang="tr-TR" dirty="0" err="1"/>
              <a:t>primer</a:t>
            </a:r>
            <a:r>
              <a:rPr lang="tr-TR" dirty="0"/>
              <a:t> </a:t>
            </a:r>
            <a:r>
              <a:rPr lang="tr-TR" dirty="0" err="1"/>
              <a:t>metabolittir</a:t>
            </a:r>
            <a:r>
              <a:rPr lang="tr-TR" dirty="0"/>
              <a:t>. </a:t>
            </a:r>
            <a:endParaRPr lang="tr-TR" dirty="0" smtClean="0"/>
          </a:p>
          <a:p>
            <a:pPr algn="just"/>
            <a:r>
              <a:rPr lang="tr-TR" dirty="0" err="1" smtClean="0"/>
              <a:t>Glikoliz</a:t>
            </a:r>
            <a:r>
              <a:rPr lang="tr-TR" dirty="0" smtClean="0"/>
              <a:t> </a:t>
            </a:r>
            <a:r>
              <a:rPr lang="tr-TR" dirty="0"/>
              <a:t>enzim ile ara ve son ürünleri tüm solunum yapan canlılar için birincil iken </a:t>
            </a:r>
            <a:r>
              <a:rPr lang="tr-TR" dirty="0" err="1"/>
              <a:t>fermentasyon</a:t>
            </a:r>
            <a:r>
              <a:rPr lang="tr-TR" dirty="0"/>
              <a:t> yapan gruplar ile solunumun CO2 çıkışına kadar tamamlandığı gruplarda da birincil ve ikincil metabolizmanın içerikleri farklıdır.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451917"/>
            <a:ext cx="8229600" cy="5001419"/>
          </a:xfrm>
        </p:spPr>
        <p:txBody>
          <a:bodyPr>
            <a:normAutofit/>
          </a:bodyPr>
          <a:lstStyle/>
          <a:p>
            <a:pPr algn="just"/>
            <a:r>
              <a:rPr lang="tr-TR" dirty="0" smtClean="0"/>
              <a:t>Bitki biyokimyasında </a:t>
            </a:r>
            <a:r>
              <a:rPr lang="tr-TR" b="1" dirty="0" smtClean="0"/>
              <a:t>ikincil </a:t>
            </a:r>
            <a:r>
              <a:rPr lang="tr-TR" b="1" dirty="0" err="1" smtClean="0"/>
              <a:t>metabolitler</a:t>
            </a:r>
            <a:r>
              <a:rPr lang="tr-TR" b="1" dirty="0" smtClean="0"/>
              <a:t> </a:t>
            </a:r>
            <a:r>
              <a:rPr lang="tr-TR" dirty="0" smtClean="0"/>
              <a:t>özellikle bitkilerde bulunan maddeler arasında yer alan ve bu canlı gruplarının da belli taksasında bulunup, diğerlerinde görülmeyen, bu nedenle de o canlı grubunu karakteri olan, özel bir metabolizmanın ürünü olarak belli oranlarda depolanabilen maddeler olarak tanımlanır.    </a:t>
            </a:r>
          </a:p>
          <a:p>
            <a:pPr algn="just"/>
            <a:r>
              <a:rPr lang="tr-TR" dirty="0" smtClean="0"/>
              <a:t>Bu gruba sokulan maddelerin çok büyük çoğunluğu belli birincil metabolizma ürünü maddelerden sentezlenir.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1469073" y="-1009226"/>
            <a:ext cx="6120682" cy="8804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260648"/>
            <a:ext cx="7936814" cy="64426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88640"/>
            <a:ext cx="7992888" cy="6472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SM </a:t>
            </a:r>
            <a:r>
              <a:rPr lang="tr-TR" dirty="0" err="1" smtClean="0"/>
              <a:t>lerin</a:t>
            </a:r>
            <a:r>
              <a:rPr lang="tr-TR" dirty="0" smtClean="0"/>
              <a:t> taşınması</a:t>
            </a:r>
            <a:endParaRPr lang="tr-TR" dirty="0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061461"/>
            <a:ext cx="8363155" cy="46078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07586" y="209820"/>
            <a:ext cx="7216114" cy="6315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256</TotalTime>
  <Words>265</Words>
  <Application>Microsoft Macintosh PowerPoint</Application>
  <PresentationFormat>Ekran Gösterisi (4:3)</PresentationFormat>
  <Paragraphs>24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8" baseType="lpstr">
      <vt:lpstr>Calibri</vt:lpstr>
      <vt:lpstr>Constantia</vt:lpstr>
      <vt:lpstr>Wingdings 2</vt:lpstr>
      <vt:lpstr>Akış</vt:lpstr>
      <vt:lpstr>Bitkilerde Kemotaksonomi</vt:lpstr>
      <vt:lpstr>primer – sekonder metabolit?</vt:lpstr>
      <vt:lpstr>PowerPoint Sunusu</vt:lpstr>
      <vt:lpstr>PowerPoint Sunusu</vt:lpstr>
      <vt:lpstr>PowerPoint Sunusu</vt:lpstr>
      <vt:lpstr>PowerPoint Sunusu</vt:lpstr>
      <vt:lpstr>PowerPoint Sunusu</vt:lpstr>
      <vt:lpstr>SM lerin taşınması</vt:lpstr>
      <vt:lpstr>PowerPoint Sunusu</vt:lpstr>
      <vt:lpstr>PowerPoint Sunusu</vt:lpstr>
      <vt:lpstr>PowerPoint Sunusu</vt:lpstr>
      <vt:lpstr>Sekonder Metabolitlerin Görevleri</vt:lpstr>
      <vt:lpstr>PowerPoint Sunusu</vt:lpstr>
      <vt:lpstr>Sekonder Metabolitlerin Çeşitliliği</vt:lpstr>
    </vt:vector>
  </TitlesOfParts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Emre Yaprak</dc:creator>
  <cp:lastModifiedBy>Microsoft Office Kullanıcısı</cp:lastModifiedBy>
  <cp:revision>42</cp:revision>
  <dcterms:created xsi:type="dcterms:W3CDTF">2013-07-05T11:59:58Z</dcterms:created>
  <dcterms:modified xsi:type="dcterms:W3CDTF">2017-08-14T10:29:57Z</dcterms:modified>
</cp:coreProperties>
</file>