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9B2E1A-40B7-43C3-B3E8-2DF200B641F0}" v="79" dt="2018-10-26T08:21:59.8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1" autoAdjust="0"/>
    <p:restoredTop sz="96366" autoAdjust="0"/>
  </p:normalViewPr>
  <p:slideViewPr>
    <p:cSldViewPr snapToGrid="0">
      <p:cViewPr varScale="1">
        <p:scale>
          <a:sx n="111" d="100"/>
          <a:sy n="111" d="100"/>
        </p:scale>
        <p:origin x="588" y="108"/>
      </p:cViewPr>
      <p:guideLst/>
    </p:cSldViewPr>
  </p:slideViewPr>
  <p:outlineViewPr>
    <p:cViewPr>
      <p:scale>
        <a:sx n="33" d="100"/>
        <a:sy n="33" d="100"/>
      </p:scale>
      <p:origin x="0" y="-1316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75CA3-9775-49A5-B83F-55015FBF09BC}" type="datetimeFigureOut">
              <a:rPr lang="en-US" smtClean="0"/>
              <a:t>20-Jan-20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B0374-7269-4B59-BFFB-4202B0B2C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81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1574B17-EB66-4E63-A39E-C74DAAE4BAE5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Umut Öneş AÜ SBF İktisat Teorisi ABD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98B8AA4-CCD9-469B-AE7E-2FF587A787DB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2885378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E718-F1FA-4C74-90D8-89A4A283E2F4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8AA4-CCD9-469B-AE7E-2FF587A78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89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21DF-F946-40AB-8CA7-BE946767340D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8AA4-CCD9-469B-AE7E-2FF587A78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525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1BB8E-810E-466E-99EE-DAB528B6E750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8AA4-CCD9-469B-AE7E-2FF587A78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108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CEAFC-D3D2-4DE6-A4DF-64EF7E08A6B5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Umut Öneş AÜ SBF İktisat Teorisi ABD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98B8AA4-CCD9-469B-AE7E-2FF587A787D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4743631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93225-7141-4C66-A44B-E97EAB625AA4}" type="datetime1">
              <a:rPr lang="en-US" smtClean="0"/>
              <a:t>20-Jan-20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8AA4-CCD9-469B-AE7E-2FF587A78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377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3CA9B-BAAD-4239-8233-DB0A3E736590}" type="datetime1">
              <a:rPr lang="en-US" smtClean="0"/>
              <a:t>20-Jan-20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8AA4-CCD9-469B-AE7E-2FF587A78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977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19C71-BAA4-4305-BF1D-108CA55B40BC}" type="datetime1">
              <a:rPr lang="en-US" smtClean="0"/>
              <a:t>20-Jan-20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8AA4-CCD9-469B-AE7E-2FF587A78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4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B038-E27C-44E8-82F4-1843F11E98D3}" type="datetime1">
              <a:rPr lang="en-US" smtClean="0"/>
              <a:t>20-Jan-20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8AA4-CCD9-469B-AE7E-2FF587A78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793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25646F-CE82-4E38-A661-8FB0CA2D52C1}" type="datetime1">
              <a:rPr lang="en-US" smtClean="0"/>
              <a:t>20-Jan-20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Umut Öneş AÜ SBF İktisat Teorisi ABD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98B8AA4-CCD9-469B-AE7E-2FF587A787D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05806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46F866-2D61-44DE-9C2A-1A8FC771B042}" type="datetime1">
              <a:rPr lang="en-US" smtClean="0"/>
              <a:t>20-Jan-20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Umut Öneş AÜ SBF İktisat Teorisi ABD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98B8AA4-CCD9-469B-AE7E-2FF587A787D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2028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325D16A3-4E8F-438E-B48C-99107DCDD5BD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Umut Öneş AÜ SBF İktisat Teorisi ABD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D98B8AA4-CCD9-469B-AE7E-2FF587A787D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37580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49A1D-CB90-4AFB-9442-EC39A82437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noProof="0" dirty="0"/>
              <a:t>Oyun Kuramı</a:t>
            </a:r>
            <a:endParaRPr lang="en-US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E83FEC-C68E-478D-921F-E465E48FA6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noProof="0" dirty="0"/>
              <a:t>Sanayi İktisadı Ders 6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B803D0-8E52-476E-888D-DEAF4C4EF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</p:spTree>
    <p:extLst>
      <p:ext uri="{BB962C8B-B14F-4D97-AF65-F5344CB8AC3E}">
        <p14:creationId xmlns:p14="http://schemas.microsoft.com/office/powerpoint/2010/main" val="1624716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86828-56B2-4734-B6DE-0FF1535EE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3E522-B380-4E88-AC31-F94E6D64C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noProof="0" dirty="0"/>
              <a:t>Verdipimiz örnekte her iki oyuncu da dominant stratejilerini oynadığımnda kazanımlar (4,4) olarak gerçekleşir. Ancak (5,5) her ikisi için de daha iyi bir sonuçtur.</a:t>
            </a:r>
            <a:endParaRPr lang="en-US" noProof="0" dirty="0"/>
          </a:p>
          <a:p>
            <a:r>
              <a:rPr lang="tr-TR" noProof="0" dirty="0"/>
              <a:t>Mahkumlar ikileminde rasyonel davranmak en yüksek ödülü almak anlamına gelmez. </a:t>
            </a:r>
            <a:endParaRPr lang="en-US" noProof="0" dirty="0"/>
          </a:p>
          <a:p>
            <a:r>
              <a:rPr lang="tr-TR" noProof="0" dirty="0"/>
              <a:t>Oligopol piyasalardaki firmaların davranışı mahkumlar ikilemine paralellik gösterir. 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91BE7E-68CA-46F1-BD31-D2A693B43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</p:spTree>
    <p:extLst>
      <p:ext uri="{BB962C8B-B14F-4D97-AF65-F5344CB8AC3E}">
        <p14:creationId xmlns:p14="http://schemas.microsoft.com/office/powerpoint/2010/main" val="9169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8AFE7-7DC3-4D2B-A55A-30D3E9066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766" y="685800"/>
            <a:ext cx="9601200" cy="1485900"/>
          </a:xfrm>
        </p:spPr>
        <p:txBody>
          <a:bodyPr/>
          <a:lstStyle/>
          <a:p>
            <a:r>
              <a:rPr lang="tr-TR" noProof="0" dirty="0"/>
              <a:t>Dominant strateji yoksa?</a:t>
            </a:r>
            <a:endParaRPr lang="en-US" noProof="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8AF6DCC-757C-4686-831B-67C31162A0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5997" y="2615706"/>
            <a:ext cx="6620006" cy="3556494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EDCAC2-5408-4CED-A2FC-E24792882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</p:spTree>
    <p:extLst>
      <p:ext uri="{BB962C8B-B14F-4D97-AF65-F5344CB8AC3E}">
        <p14:creationId xmlns:p14="http://schemas.microsoft.com/office/powerpoint/2010/main" val="2588907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2CBEB-F415-4D87-94AC-60955A5A6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Dominated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B8D57-CD23-4DE4-8FA9-337DAD2ACF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noProof="0" dirty="0"/>
              <a:t>Dominant strateji yoksa domine edilen stratejilerin elenmesi bizi dengeye ulaştırabilir.</a:t>
            </a:r>
          </a:p>
          <a:p>
            <a:r>
              <a:rPr lang="tr-TR" dirty="0"/>
              <a:t>Önce M, sonra C, sonra T sonra da L elenir.</a:t>
            </a:r>
          </a:p>
          <a:p>
            <a:r>
              <a:rPr lang="tr-TR" noProof="0" dirty="0"/>
              <a:t>Denge T ve R.</a:t>
            </a:r>
          </a:p>
          <a:p>
            <a:r>
              <a:rPr lang="tr-TR" dirty="0"/>
              <a:t>Burada diğer oyuncunun rasyonel olduğunu bilmemiz önemlidir yalnız 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051647-184A-4DB7-88F4-448DC2F53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</p:spTree>
    <p:extLst>
      <p:ext uri="{BB962C8B-B14F-4D97-AF65-F5344CB8AC3E}">
        <p14:creationId xmlns:p14="http://schemas.microsoft.com/office/powerpoint/2010/main" val="457015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B8355-7EF0-491E-9FF8-E71EE5EAF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Rasyonellik varsayımı çok önemlidir!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AF3801C-977B-4B1D-8128-58B75F60B5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5137" y="2574297"/>
            <a:ext cx="6461725" cy="4224008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0B940B-2F84-4400-B486-71CDE72C9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</p:spTree>
    <p:extLst>
      <p:ext uri="{BB962C8B-B14F-4D97-AF65-F5344CB8AC3E}">
        <p14:creationId xmlns:p14="http://schemas.microsoft.com/office/powerpoint/2010/main" val="1876191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B0B3D-E5E6-450E-B4C2-A54783F3C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437FBA-BA53-4F5F-B4CB-9B8693801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2’nin küçük bir ihtimalle bile rasyonel olmaması yukarıdaki oyunun sonucunu çok ciddi bir şekilde etkileyecektir.</a:t>
            </a:r>
          </a:p>
          <a:p>
            <a:r>
              <a:rPr lang="tr-TR" dirty="0"/>
              <a:t>(2,1) yerine (-100, 0)!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E5280F-6286-4000-8408-873282377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</p:spTree>
    <p:extLst>
      <p:ext uri="{BB962C8B-B14F-4D97-AF65-F5344CB8AC3E}">
        <p14:creationId xmlns:p14="http://schemas.microsoft.com/office/powerpoint/2010/main" val="37192144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9EFBD-708E-4E76-A91E-D31F70CC3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Nash Dengesi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76ABC29-CF30-4D74-828A-AE4F80C418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7950" y="2171700"/>
            <a:ext cx="6896100" cy="385892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4B90DF-C5F4-4BB7-99D1-7DFF0154A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</p:spTree>
    <p:extLst>
      <p:ext uri="{BB962C8B-B14F-4D97-AF65-F5344CB8AC3E}">
        <p14:creationId xmlns:p14="http://schemas.microsoft.com/office/powerpoint/2010/main" val="27217473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0D015-471D-4B21-84E1-5EF8D8DCD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A8B88-DE1E-4202-ADB6-E573CA1B9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Domine edilen strateji yok.</a:t>
            </a:r>
          </a:p>
          <a:p>
            <a:r>
              <a:rPr lang="tr-TR" dirty="0"/>
              <a:t>Diğer oyuncunun kararına göre en iyi sonucu veren seçenek.</a:t>
            </a:r>
          </a:p>
          <a:p>
            <a:r>
              <a:rPr lang="tr-TR" dirty="0"/>
              <a:t>Nash dengesinde iki oyuncu da kararlarını değiştirerek daha iyi bir sonucu elde edemiyor. </a:t>
            </a:r>
          </a:p>
          <a:p>
            <a:r>
              <a:rPr lang="tr-TR" dirty="0"/>
              <a:t>Bu örnekte (B,R) dışındaki tüm kombinasyonlarda en az bir oyuncu kararını değiştirerek daha yüksek ödüle ulaşabilir.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C6FA98-9E7C-4E5E-9E6A-36D0E0530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</p:spTree>
    <p:extLst>
      <p:ext uri="{BB962C8B-B14F-4D97-AF65-F5344CB8AC3E}">
        <p14:creationId xmlns:p14="http://schemas.microsoft.com/office/powerpoint/2010/main" val="7739643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2990B-84CD-4E28-8DF1-2F35284DB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9237" y="685800"/>
            <a:ext cx="9601200" cy="1485900"/>
          </a:xfrm>
        </p:spPr>
        <p:txBody>
          <a:bodyPr/>
          <a:lstStyle/>
          <a:p>
            <a:r>
              <a:rPr lang="tr-TR" dirty="0"/>
              <a:t>Nash dengesinin varlığı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C1FF08-7D41-4B48-9668-303F8669A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3581400"/>
          </a:xfrm>
        </p:spPr>
        <p:txBody>
          <a:bodyPr/>
          <a:lstStyle/>
          <a:p>
            <a:r>
              <a:rPr lang="tr-TR" dirty="0"/>
              <a:t>Her oyunda en az bir Nash dengesi vardır </a:t>
            </a:r>
          </a:p>
          <a:p>
            <a:r>
              <a:rPr lang="tr-TR" dirty="0"/>
              <a:t>Aşağıdaki örnekte saf Nash dengesi yoksa da karma stratejilerle (%50 H, %50 T) denge bulunabilir.</a:t>
            </a:r>
          </a:p>
          <a:p>
            <a:endParaRPr lang="tr-TR" dirty="0"/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236A122-D746-4363-9D72-1493B68E42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5702" y="3594684"/>
            <a:ext cx="4640596" cy="238701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EEABE9-B576-41EE-86D4-B96C2DD0E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</p:spTree>
    <p:extLst>
      <p:ext uri="{BB962C8B-B14F-4D97-AF65-F5344CB8AC3E}">
        <p14:creationId xmlns:p14="http://schemas.microsoft.com/office/powerpoint/2010/main" val="15446429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ADF2B-045A-4C7B-AC0F-642593EBE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Birden fazla Nash Dengesi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0D6BBA2-5EB1-496A-A8F1-E9F0A0F4C9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74817" y="2171700"/>
            <a:ext cx="5642366" cy="3664024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7EEDE-EF49-4048-B48F-402ACA028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</p:spTree>
    <p:extLst>
      <p:ext uri="{BB962C8B-B14F-4D97-AF65-F5344CB8AC3E}">
        <p14:creationId xmlns:p14="http://schemas.microsoft.com/office/powerpoint/2010/main" val="245628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AE321-8E3D-4112-A38A-E88ABB855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Oyunlar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08EE8-3052-4E19-95F0-1683CF8AB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noProof="0" dirty="0"/>
              <a:t>Bir oyun, karar verenlerin stratejilerinin birbirinin elde ettiği sonucu etkilemesi durumudur.</a:t>
            </a:r>
            <a:endParaRPr lang="en-US" noProof="0" dirty="0"/>
          </a:p>
          <a:p>
            <a:r>
              <a:rPr lang="tr-TR" noProof="0" dirty="0"/>
              <a:t>Az sayıda firmanın yer aldığı bir piyasada bir firmanın karı diğer firmaların fiyatlarını nasıl belirlediğine de bağlıdır.</a:t>
            </a:r>
            <a:endParaRPr lang="en-US" noProof="0" dirty="0"/>
          </a:p>
          <a:p>
            <a:r>
              <a:rPr lang="tr-TR" noProof="0" dirty="0"/>
              <a:t>Bu durumda optimal davranış diğer firmaların seçimlerinden bağımsız olamaz.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217809-E7C4-43E9-8433-690472E74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</p:spTree>
    <p:extLst>
      <p:ext uri="{BB962C8B-B14F-4D97-AF65-F5344CB8AC3E}">
        <p14:creationId xmlns:p14="http://schemas.microsoft.com/office/powerpoint/2010/main" val="312563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909AD-0298-4307-AFB0-A978D8B5B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Oyunlar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D27EF-A09F-4651-9DC9-2A1F932D0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noProof="0" dirty="0"/>
              <a:t>Eğer stratejik etkileşim sürekli şekilde gerçekleşiyorsa sadece şu anki stratejiler değil geçmişte gözlemlenen davranışlar da önemlidir. </a:t>
            </a:r>
            <a:endParaRPr lang="en-US" noProof="0" dirty="0"/>
          </a:p>
          <a:p>
            <a:r>
              <a:rPr lang="tr-TR" noProof="0" dirty="0"/>
              <a:t>Özetle oyunlarda ödüllerin diğer kişilerin kararına bağlı olması durumu söz konusudur. </a:t>
            </a:r>
            <a:endParaRPr lang="en-US" noProof="0" dirty="0"/>
          </a:p>
          <a:p>
            <a:r>
              <a:rPr lang="tr-TR" noProof="0" dirty="0"/>
              <a:t>Bir oyunu tanımlamak için, oyuncuları, stratejileri (hamleleri) ve ödülleri net bir şekilde belirtmemiz gerekir. 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B0979B-3E0C-4C4F-87F2-B24B6FD71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</p:spTree>
    <p:extLst>
      <p:ext uri="{BB962C8B-B14F-4D97-AF65-F5344CB8AC3E}">
        <p14:creationId xmlns:p14="http://schemas.microsoft.com/office/powerpoint/2010/main" val="139796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76A9-75F1-4449-A4DA-D770FA558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Normal Form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6A846A1-5D19-46A6-B260-8ADA6370EF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55198" y="2171700"/>
            <a:ext cx="7434003" cy="3774963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39D76F-5205-4D0E-B774-39A42C93B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</p:spTree>
    <p:extLst>
      <p:ext uri="{BB962C8B-B14F-4D97-AF65-F5344CB8AC3E}">
        <p14:creationId xmlns:p14="http://schemas.microsoft.com/office/powerpoint/2010/main" val="472185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6B554-AFB6-446E-90FC-9CBAD77AC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Normal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5BF50-FF8C-4EF4-9D9A-53AF71430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noProof="0" dirty="0"/>
              <a:t>Matriksin her bir hücresi hamlelere bağlı olarak ödüllerin değerini belirtiyor. </a:t>
            </a:r>
            <a:endParaRPr lang="en-US" noProof="0" dirty="0"/>
          </a:p>
          <a:p>
            <a:r>
              <a:rPr lang="tr-TR" noProof="0" dirty="0"/>
              <a:t>Şekil 4.1. deki sunum normal form olarak adlandırılır. 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C78E2D-810D-4D77-BF40-285471EEB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</p:spTree>
    <p:extLst>
      <p:ext uri="{BB962C8B-B14F-4D97-AF65-F5344CB8AC3E}">
        <p14:creationId xmlns:p14="http://schemas.microsoft.com/office/powerpoint/2010/main" val="1421926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A4CC0-11F3-4EC8-89EB-280E1FE01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Eşzamanlı hamleler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3D2156-ACDE-405F-8246-570975DD02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noProof="0" dirty="0"/>
              <a:t>Oyunumuzda hamleler eşzamanlı</a:t>
            </a:r>
            <a:endParaRPr lang="en-US" noProof="0" dirty="0"/>
          </a:p>
          <a:p>
            <a:r>
              <a:rPr lang="tr-TR" noProof="0" dirty="0"/>
              <a:t>Bu ne anlama gelir</a:t>
            </a:r>
            <a:r>
              <a:rPr lang="en-US" noProof="0" dirty="0"/>
              <a:t>?</a:t>
            </a:r>
          </a:p>
          <a:p>
            <a:r>
              <a:rPr lang="tr-TR" noProof="0" dirty="0"/>
              <a:t>Gerçek hayatta aynı saniyede karar alınmıyor.</a:t>
            </a:r>
            <a:endParaRPr lang="en-US" noProof="0" dirty="0"/>
          </a:p>
          <a:p>
            <a:r>
              <a:rPr lang="tr-TR" noProof="0" dirty="0"/>
              <a:t>Burada önemli olan aynı anda hamle yapılması değil diğer oyuncunun hamlesini gözlemlemeden hamle yapılması.</a:t>
            </a:r>
            <a:endParaRPr lang="en-US" noProof="0" dirty="0"/>
          </a:p>
          <a:p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722AAF-D88E-4A9B-800E-069C058D7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</p:spTree>
    <p:extLst>
      <p:ext uri="{BB962C8B-B14F-4D97-AF65-F5344CB8AC3E}">
        <p14:creationId xmlns:p14="http://schemas.microsoft.com/office/powerpoint/2010/main" val="262946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84E58-D812-4853-8FFB-43A76B30B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14DC8-807A-473E-814B-0D332353A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Doğal olarak bazı durumlarda sıralı hamlelerle modellemek daha doğru olacaktır:</a:t>
            </a:r>
          </a:p>
          <a:p>
            <a:r>
              <a:rPr lang="tr-TR" noProof="0" dirty="0"/>
              <a:t>ARG</a:t>
            </a:r>
            <a:r>
              <a:rPr lang="tr-TR" dirty="0"/>
              <a:t>E ve reklam stratejisi</a:t>
            </a:r>
          </a:p>
          <a:p>
            <a:r>
              <a:rPr lang="tr-TR" noProof="0" dirty="0"/>
              <a:t>Giriş ve çık</a:t>
            </a:r>
            <a:r>
              <a:rPr lang="tr-TR" dirty="0"/>
              <a:t>ış.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E0F5BD-59A6-406F-A626-14B7705D4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</p:spTree>
    <p:extLst>
      <p:ext uri="{BB962C8B-B14F-4D97-AF65-F5344CB8AC3E}">
        <p14:creationId xmlns:p14="http://schemas.microsoft.com/office/powerpoint/2010/main" val="2598426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A1AA4-699F-4C16-B241-32A9C6F80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noProof="0" dirty="0"/>
              <a:t>Dominant ve domine edilen stratejiler</a:t>
            </a:r>
            <a:endParaRPr lang="en-US" noProof="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A278614-61A6-4073-992B-A678BD3B5E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51453" y="2286000"/>
            <a:ext cx="7041493" cy="358140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6C4AD9-03DA-44BE-BB8F-09883CB8A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</p:spTree>
    <p:extLst>
      <p:ext uri="{BB962C8B-B14F-4D97-AF65-F5344CB8AC3E}">
        <p14:creationId xmlns:p14="http://schemas.microsoft.com/office/powerpoint/2010/main" val="3682916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5CF99-2813-42C3-BA01-4E34D0467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AF7C3-A255-486F-912A-177D44C0D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noProof="0" dirty="0"/>
              <a:t>1 her zaman B seçecektir, 2’den bağımsız olarak.</a:t>
            </a:r>
            <a:endParaRPr lang="en-US" i="1" noProof="0" dirty="0"/>
          </a:p>
          <a:p>
            <a:r>
              <a:rPr lang="tr-TR" noProof="0" dirty="0"/>
              <a:t>Katı bir şekşilde diğer stratejilerden daha iyi sonuç veren stratejilere dominant strateji denir. </a:t>
            </a:r>
            <a:endParaRPr lang="en-US" noProof="0" dirty="0"/>
          </a:p>
          <a:p>
            <a:r>
              <a:rPr lang="tr-TR" noProof="0" dirty="0"/>
              <a:t>Rasyonel bir oyuncu dominant stratejiyi oynar. Burada diğer oyuncuların rasyonel olduğunu var saymıyoruz, dikkat edilirse.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C67D0A-4AA3-4FFA-BFC9-74CF4A5C9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 </a:t>
            </a:r>
          </a:p>
        </p:txBody>
      </p:sp>
    </p:spTree>
    <p:extLst>
      <p:ext uri="{BB962C8B-B14F-4D97-AF65-F5344CB8AC3E}">
        <p14:creationId xmlns:p14="http://schemas.microsoft.com/office/powerpoint/2010/main" val="36206528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357</TotalTime>
  <Words>555</Words>
  <Application>Microsoft Office PowerPoint</Application>
  <PresentationFormat>Widescreen</PresentationFormat>
  <Paragraphs>65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Calibri</vt:lpstr>
      <vt:lpstr>Franklin Gothic Book</vt:lpstr>
      <vt:lpstr>Crop</vt:lpstr>
      <vt:lpstr>Oyun Kuramı</vt:lpstr>
      <vt:lpstr>Oyunlar</vt:lpstr>
      <vt:lpstr>Oyunlar</vt:lpstr>
      <vt:lpstr>Normal Form</vt:lpstr>
      <vt:lpstr>Normal form</vt:lpstr>
      <vt:lpstr>Eşzamanlı hamleler</vt:lpstr>
      <vt:lpstr>PowerPoint Presentation</vt:lpstr>
      <vt:lpstr>Dominant ve domine edilen stratejiler</vt:lpstr>
      <vt:lpstr>PowerPoint Presentation</vt:lpstr>
      <vt:lpstr>PowerPoint Presentation</vt:lpstr>
      <vt:lpstr>Dominant strateji yoksa?</vt:lpstr>
      <vt:lpstr>Dominated strategies</vt:lpstr>
      <vt:lpstr>Rasyonellik varsayımı çok önemlidir!</vt:lpstr>
      <vt:lpstr>PowerPoint Presentation</vt:lpstr>
      <vt:lpstr>Nash Dengesi</vt:lpstr>
      <vt:lpstr>PowerPoint Presentation</vt:lpstr>
      <vt:lpstr>Nash dengesinin varlığı</vt:lpstr>
      <vt:lpstr>Birden fazla Nash Dengesi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Games and Strategy</dc:title>
  <dc:creator>Umut Öneş</dc:creator>
  <cp:lastModifiedBy>Umut Öneş</cp:lastModifiedBy>
  <cp:revision>11</cp:revision>
  <dcterms:created xsi:type="dcterms:W3CDTF">2018-10-19T04:46:56Z</dcterms:created>
  <dcterms:modified xsi:type="dcterms:W3CDTF">2020-01-20T09:27:14Z</dcterms:modified>
</cp:coreProperties>
</file>