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FA168-2A82-4C84-B0AE-C07E6D07FBCC}" type="datetimeFigureOut">
              <a:rPr lang="tr-TR" smtClean="0"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167BF-A9FD-4DE9-ACDC-D7563AC2D7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638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10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1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19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48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  <a:p>
                <a:r>
                  <a:rPr lang="en-US" sz="2000" b="1" dirty="0">
                    <a:solidFill>
                      <a:srgbClr val="FFFFFF"/>
                    </a:solidFill>
                    <a:latin typeface="Calibri Ligh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solidFill>
                    <a:prstClr val="black"/>
                  </a:solidFill>
                  <a:latin typeface="Calibri Ligh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8339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01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065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08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78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438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4675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29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030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21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6609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00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9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66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7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3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3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1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>
                <a:solidFill>
                  <a:prstClr val="black"/>
                </a:solidFill>
              </a:rPr>
              <a:pPr/>
              <a:t>13.6.2018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579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626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0044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>
                <a:solidFill>
                  <a:srgbClr val="330033"/>
                </a:solidFill>
                <a:latin typeface="Times New Roman"/>
              </a:rPr>
              <a:t>Temel  Süreçler </a:t>
            </a: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– </a:t>
            </a:r>
            <a:r>
              <a:rPr lang="tr-TR" altLang="tr-TR" sz="4000" i="1" dirty="0" smtClean="0">
                <a:solidFill>
                  <a:srgbClr val="373187"/>
                </a:solidFill>
                <a:latin typeface="Times New Roman"/>
              </a:rPr>
              <a:t>Tasarım II</a:t>
            </a:r>
            <a:endParaRPr lang="tr-TR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8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Bağlaşım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Modüller arası bağlılığın ölçülmesi için kullanılan bir ölçüttür. 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Yüksek kaliteli bir tasarımda bağlaşım ölçümü az olmalıdır.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Bağlaşımın düşük olması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Hatanın dalgasal yayılma özelliğinin azaltılması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Modüllerin bakım kolaylığı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Modüller arası ilişkilerde karmaşıklığın azaltılması</a:t>
            </a:r>
          </a:p>
          <a:p>
            <a:pPr>
              <a:buNone/>
            </a:pPr>
            <a:r>
              <a:rPr lang="tr-TR" altLang="tr-TR" dirty="0"/>
              <a:t>	nedenleri ile istenmektedir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619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Yalın Veri Bağlaşımı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Herhangi iki modül arası iletişim yalın veriler </a:t>
            </a:r>
            <a:r>
              <a:rPr lang="tr-TR" altLang="tr-TR" dirty="0">
                <a:solidFill>
                  <a:srgbClr val="879CDF"/>
                </a:solidFill>
              </a:rPr>
              <a:t>(tamsayı, karakter, </a:t>
            </a:r>
            <a:r>
              <a:rPr lang="tr-TR" altLang="tr-TR" dirty="0" err="1">
                <a:solidFill>
                  <a:srgbClr val="879CDF"/>
                </a:solidFill>
              </a:rPr>
              <a:t>boolean</a:t>
            </a:r>
            <a:r>
              <a:rPr lang="tr-TR" altLang="tr-TR" dirty="0">
                <a:solidFill>
                  <a:srgbClr val="879CDF"/>
                </a:solidFill>
              </a:rPr>
              <a:t>, </a:t>
            </a:r>
            <a:r>
              <a:rPr lang="tr-TR" altLang="tr-TR" dirty="0" err="1">
                <a:solidFill>
                  <a:srgbClr val="879CDF"/>
                </a:solidFill>
              </a:rPr>
              <a:t>vs</a:t>
            </a:r>
            <a:r>
              <a:rPr lang="tr-TR" altLang="tr-TR" dirty="0">
                <a:solidFill>
                  <a:srgbClr val="879CDF"/>
                </a:solidFill>
              </a:rPr>
              <a:t>)</a:t>
            </a:r>
            <a:r>
              <a:rPr lang="tr-TR" altLang="tr-TR" dirty="0"/>
              <a:t> aracılığı ile gerçekleştiriliyorsa bu iki modül yalın veri bağlaşımlıdır şeklinde tanımlanır.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02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Karmaşık Veri Bağlaşımı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Herhangi iki modül arasındaki iletişimde kullanılan parametrelerin karmaşık veri yapısı </a:t>
            </a:r>
            <a:r>
              <a:rPr lang="tr-TR" altLang="tr-TR" dirty="0">
                <a:solidFill>
                  <a:srgbClr val="879CDF"/>
                </a:solidFill>
              </a:rPr>
              <a:t>(kayıt, dizi, nesne, </a:t>
            </a:r>
            <a:r>
              <a:rPr lang="tr-TR" altLang="tr-TR" dirty="0" err="1">
                <a:solidFill>
                  <a:srgbClr val="879CDF"/>
                </a:solidFill>
              </a:rPr>
              <a:t>vs</a:t>
            </a:r>
            <a:r>
              <a:rPr lang="tr-TR" altLang="tr-TR" dirty="0">
                <a:solidFill>
                  <a:srgbClr val="879CDF"/>
                </a:solidFill>
              </a:rPr>
              <a:t>)</a:t>
            </a:r>
            <a:r>
              <a:rPr lang="tr-TR" altLang="tr-TR" dirty="0"/>
              <a:t> olması durumunda modüller karmaşık veri paylaşımlı olarak tanımlanır.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543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Denetim Bağlaşımı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İki Modül arasında iletişim parametresi olarak </a:t>
            </a:r>
            <a:r>
              <a:rPr lang="tr-TR" altLang="tr-TR" dirty="0">
                <a:solidFill>
                  <a:srgbClr val="879CDF"/>
                </a:solidFill>
              </a:rPr>
              <a:t>denetim verisi</a:t>
            </a:r>
            <a:r>
              <a:rPr lang="tr-TR" altLang="tr-TR" dirty="0"/>
              <a:t> kullanılıyorsa bu iki modül denetim bağlaşımlı olarak tanımlanır.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29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Ortak Veri Bağlaşımı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Eğer iki modül ortak bir alanda tanımlanmış verilere ulaşabiliyorsa bu iki modül </a:t>
            </a:r>
            <a:r>
              <a:rPr lang="tr-TR" altLang="tr-TR" dirty="0">
                <a:solidFill>
                  <a:srgbClr val="879CDF"/>
                </a:solidFill>
              </a:rPr>
              <a:t>ortak veri bağlaşımlı</a:t>
            </a:r>
            <a:r>
              <a:rPr lang="tr-TR" altLang="tr-TR" dirty="0"/>
              <a:t> olarak tanımlanır. </a:t>
            </a:r>
          </a:p>
          <a:p>
            <a:endParaRPr lang="tr-TR" altLang="tr-TR" dirty="0"/>
          </a:p>
          <a:p>
            <a:r>
              <a:rPr lang="tr-TR" altLang="tr-TR" dirty="0"/>
              <a:t>Verilerin ortak veri bağlaşımlı olmaları şu nedenlerden dolayı fazla istenmez;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alanını izlemek zordur.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kullanan modüllerde yapılan değişiklikler diğer modülleri etkiler.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üzerinde yapılacak değişikliklerde bu veriyi kullanacak bütün modüller göz önüne alınmalıdır.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253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Ortak Veri Bağlaşımı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Eğer iki modül ortak bir alanda tanımlanmış verilere ulaşabiliyorsa bu iki modül </a:t>
            </a:r>
            <a:r>
              <a:rPr lang="tr-TR" altLang="tr-TR" dirty="0">
                <a:solidFill>
                  <a:srgbClr val="879CDF"/>
                </a:solidFill>
              </a:rPr>
              <a:t>ortak veri bağlaşımlı</a:t>
            </a:r>
            <a:r>
              <a:rPr lang="tr-TR" altLang="tr-TR" dirty="0"/>
              <a:t> olarak tanımlanır. </a:t>
            </a:r>
          </a:p>
          <a:p>
            <a:endParaRPr lang="tr-TR" altLang="tr-TR" dirty="0"/>
          </a:p>
          <a:p>
            <a:r>
              <a:rPr lang="tr-TR" altLang="tr-TR" dirty="0"/>
              <a:t>Verilerin ortak veri bağlaşımlı olmaları şu nedenlerden dolayı fazla istenmez;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alanını izlemek zordur.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kullanan modüllerde yapılan değişiklikler diğer modülleri etkiler.</a:t>
            </a:r>
          </a:p>
          <a:p>
            <a:pPr lvl="1">
              <a:lnSpc>
                <a:spcPct val="95000"/>
              </a:lnSpc>
              <a:spcBef>
                <a:spcPct val="30000"/>
              </a:spcBef>
              <a:buClr>
                <a:schemeClr val="accent2"/>
              </a:buClr>
            </a:pPr>
            <a:r>
              <a:rPr lang="tr-TR" altLang="tr-TR" sz="2200" dirty="0"/>
              <a:t>Ortak veri üzerinde yapılacak değişikliklerde bu veriyi kullanacak bütün modüller göz önüne alınmalıdır.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08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İçerik Bağlaşımı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Modüllerin iç içe tasarlanması sonucu, bir modülün başka bir modül içerisinde tanımlanmış veri alanına erişebilmesi </a:t>
            </a:r>
            <a:r>
              <a:rPr lang="tr-TR" altLang="tr-TR" dirty="0" err="1"/>
              <a:t>olanaklaşır</a:t>
            </a:r>
            <a:r>
              <a:rPr lang="tr-TR" altLang="tr-TR" dirty="0"/>
              <a:t> ve bu durum </a:t>
            </a:r>
            <a:r>
              <a:rPr lang="tr-TR" altLang="tr-TR" dirty="0">
                <a:solidFill>
                  <a:srgbClr val="879CDF"/>
                </a:solidFill>
              </a:rPr>
              <a:t>içerik bağlaşımına</a:t>
            </a:r>
            <a:r>
              <a:rPr lang="tr-TR" altLang="tr-TR" dirty="0"/>
              <a:t> yol açar.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40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Bir modülün kendi içindeki işlemler arasındaki ilişkilere ilişkin bir ölçüttür. </a:t>
            </a:r>
            <a:r>
              <a:rPr lang="tr-TR" altLang="tr-TR" dirty="0">
                <a:solidFill>
                  <a:srgbClr val="879CDF"/>
                </a:solidFill>
              </a:rPr>
              <a:t>Modül gücü</a:t>
            </a:r>
            <a:r>
              <a:rPr lang="tr-TR" altLang="tr-TR" dirty="0"/>
              <a:t> olarak ta tanımlanır. 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Tasarımda </a:t>
            </a:r>
            <a:r>
              <a:rPr lang="tr-TR" altLang="tr-TR" dirty="0">
                <a:solidFill>
                  <a:srgbClr val="879CDF"/>
                </a:solidFill>
              </a:rPr>
              <a:t>yapışıklık</a:t>
            </a:r>
            <a:r>
              <a:rPr lang="tr-TR" altLang="tr-TR" dirty="0"/>
              <a:t> özelliğinin yüksek olması tercih edilir.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Yapışıklık ile Bağlaşım ters orantılıdır.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901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İşlevsel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İşlevsel Yapışık bir modül, tek bir iş problemine ilişkin sorunu çözen modül olarak tanımlanır.</a:t>
            </a:r>
          </a:p>
          <a:p>
            <a:endParaRPr lang="tr-TR" altLang="tr-TR" dirty="0"/>
          </a:p>
          <a:p>
            <a:r>
              <a:rPr lang="tr-TR" altLang="tr-TR" dirty="0" err="1"/>
              <a:t>Maas_Hesapla</a:t>
            </a:r>
            <a:r>
              <a:rPr lang="tr-TR" altLang="tr-TR" dirty="0"/>
              <a:t>, </a:t>
            </a:r>
            <a:r>
              <a:rPr lang="tr-TR" altLang="tr-TR" dirty="0" err="1"/>
              <a:t>Alan_Hesapla</a:t>
            </a:r>
            <a:r>
              <a:rPr lang="tr-TR" altLang="tr-TR" dirty="0"/>
              <a:t> gibi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85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Sırasal</a:t>
            </a:r>
            <a:r>
              <a:rPr lang="tr-TR" altLang="tr-TR" dirty="0"/>
              <a:t>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Bir modülün içindeki işlemler incelendiğinde, bir işlemin çıktısı, diğer bir işlemin girdisi olarak kullanılıyorsa bu modül </a:t>
            </a:r>
            <a:r>
              <a:rPr lang="tr-TR" altLang="tr-TR" dirty="0" err="1">
                <a:solidFill>
                  <a:srgbClr val="879CDF"/>
                </a:solidFill>
              </a:rPr>
              <a:t>sırasal</a:t>
            </a:r>
            <a:r>
              <a:rPr lang="tr-TR" altLang="tr-TR" dirty="0">
                <a:solidFill>
                  <a:srgbClr val="879CDF"/>
                </a:solidFill>
              </a:rPr>
              <a:t> yapışık</a:t>
            </a:r>
            <a:r>
              <a:rPr lang="tr-TR" altLang="tr-TR" dirty="0"/>
              <a:t> bir modül olarak adlandırılır.</a:t>
            </a:r>
          </a:p>
          <a:p>
            <a:endParaRPr lang="tr-TR" altLang="tr-TR" dirty="0"/>
          </a:p>
          <a:p>
            <a:pPr lvl="2">
              <a:buFont typeface="Wingdings" panose="05000000000000000000" pitchFamily="2" charset="2"/>
              <a:buNone/>
            </a:pPr>
            <a:r>
              <a:rPr lang="tr-TR" altLang="tr-TR" sz="2200" dirty="0" err="1"/>
              <a:t>Ham_Veri_Kaydını_Düzelt</a:t>
            </a:r>
            <a:endParaRPr lang="tr-TR" altLang="tr-TR" sz="2200" dirty="0"/>
          </a:p>
          <a:p>
            <a:pPr lvl="2">
              <a:buFont typeface="Wingdings" panose="05000000000000000000" pitchFamily="2" charset="2"/>
              <a:buNone/>
            </a:pPr>
            <a:r>
              <a:rPr lang="tr-TR" altLang="tr-TR" sz="2200" dirty="0" err="1"/>
              <a:t>Duzeltilmis_Ham_Veri_Kaydini_Dogrula</a:t>
            </a:r>
            <a:endParaRPr lang="tr-TR" altLang="tr-TR" sz="2200" dirty="0"/>
          </a:p>
          <a:p>
            <a:pPr lvl="2">
              <a:buFont typeface="Wingdings" panose="05000000000000000000" pitchFamily="2" charset="2"/>
              <a:buNone/>
            </a:pPr>
            <a:r>
              <a:rPr lang="tr-TR" altLang="tr-TR" sz="2200" dirty="0" err="1"/>
              <a:t>Dogrulanmis_Kaydi_Gonder</a:t>
            </a:r>
            <a:endParaRPr lang="tr-TR" altLang="tr-TR" sz="22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86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Kullanıcı </a:t>
            </a:r>
            <a:r>
              <a:rPr lang="tr-TR" altLang="tr-TR" dirty="0" smtClean="0"/>
              <a:t>Ara yüz </a:t>
            </a:r>
            <a:r>
              <a:rPr lang="tr-TR" altLang="tr-TR" dirty="0"/>
              <a:t>Tasarımı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Kullanıcı ile ilişkisi olmayan </a:t>
            </a:r>
            <a:r>
              <a:rPr lang="tr-TR" altLang="tr-TR" dirty="0" smtClean="0"/>
              <a:t>ara yüzler</a:t>
            </a:r>
            <a:endParaRPr lang="tr-TR" altLang="tr-TR" dirty="0"/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Modüller arası </a:t>
            </a:r>
            <a:r>
              <a:rPr lang="tr-TR" altLang="tr-TR" sz="2200" dirty="0" smtClean="0"/>
              <a:t>ara yüz</a:t>
            </a:r>
            <a:endParaRPr lang="tr-TR" altLang="tr-TR" sz="2200" dirty="0"/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 ile dış nesneler arası </a:t>
            </a:r>
            <a:r>
              <a:rPr lang="tr-TR" altLang="tr-TR" sz="2200" dirty="0" smtClean="0"/>
              <a:t>ara yüz</a:t>
            </a:r>
            <a:endParaRPr lang="tr-TR" altLang="tr-TR" sz="2200" dirty="0"/>
          </a:p>
          <a:p>
            <a:pPr lvl="1">
              <a:buFont typeface="Wingdings" panose="05000000000000000000" pitchFamily="2" charset="2"/>
              <a:buNone/>
            </a:pPr>
            <a:endParaRPr lang="tr-TR" altLang="tr-TR" sz="2200" dirty="0"/>
          </a:p>
          <a:p>
            <a:r>
              <a:rPr lang="tr-TR" altLang="tr-TR" dirty="0"/>
              <a:t>Kullanıcı </a:t>
            </a:r>
            <a:r>
              <a:rPr lang="tr-TR" altLang="tr-TR" dirty="0" err="1"/>
              <a:t>arayüzleri</a:t>
            </a:r>
            <a:endParaRPr lang="tr-TR" altLang="tr-TR" dirty="0"/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Kullanım kolaylığı ve </a:t>
            </a:r>
            <a:r>
              <a:rPr lang="tr-TR" altLang="tr-TR" sz="2200" dirty="0" smtClean="0"/>
              <a:t>işlevsel gereksinimlerin kısa sürede ve kısa adımlarla yapılması önemlidir. 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 smtClean="0"/>
              <a:t>Kullanıcıda çoğunlukla </a:t>
            </a:r>
            <a:r>
              <a:rPr lang="tr-TR" altLang="tr-TR" sz="2200" dirty="0"/>
              <a:t> </a:t>
            </a:r>
            <a:r>
              <a:rPr lang="tr-TR" altLang="tr-TR" sz="2200" dirty="0" smtClean="0"/>
              <a:t>yazılım = </a:t>
            </a:r>
            <a:r>
              <a:rPr lang="tr-TR" altLang="tr-TR" sz="2200" dirty="0" err="1" smtClean="0"/>
              <a:t>arayüz</a:t>
            </a:r>
            <a:r>
              <a:rPr lang="tr-TR" altLang="tr-TR" sz="2200" dirty="0" smtClean="0"/>
              <a:t> </a:t>
            </a:r>
            <a:r>
              <a:rPr lang="tr-TR" altLang="tr-TR" sz="2200" dirty="0"/>
              <a:t>yaklaşımı </a:t>
            </a:r>
            <a:r>
              <a:rPr lang="tr-TR" altLang="tr-TR" sz="2200" dirty="0" smtClean="0"/>
              <a:t>vardır.</a:t>
            </a:r>
            <a:endParaRPr lang="tr-TR" altLang="tr-TR" sz="2200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4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İletişimsel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Bir modülün içindeki farklı işlemler aynı girdi ya da çıktıyı kullanıyorlarsa bu modül </a:t>
            </a:r>
            <a:r>
              <a:rPr lang="tr-TR" altLang="tr-TR" dirty="0">
                <a:solidFill>
                  <a:srgbClr val="879CDF"/>
                </a:solidFill>
              </a:rPr>
              <a:t>iletişimsel yapışık</a:t>
            </a:r>
            <a:r>
              <a:rPr lang="tr-TR" altLang="tr-TR" dirty="0"/>
              <a:t> bir modül olarak adlandırılır.</a:t>
            </a:r>
          </a:p>
          <a:p>
            <a:endParaRPr lang="tr-TR" altLang="tr-TR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Sicil_No_yu_Al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Adres_Bilgisini_Bul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Telefon_Bilgisini_Bul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Maas_Bilgisini_Bul</a:t>
            </a:r>
            <a:endParaRPr lang="tr-TR" altLang="tr-TR" sz="22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941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Yordamsal</a:t>
            </a:r>
            <a:r>
              <a:rPr lang="tr-TR" altLang="tr-TR" dirty="0"/>
              <a:t>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 err="1"/>
              <a:t>Yordamsal</a:t>
            </a:r>
            <a:r>
              <a:rPr lang="tr-TR" altLang="tr-TR" dirty="0"/>
              <a:t> Yapışık modüldeki işlemler arasında denetim ilişkisi bulunmaktadır.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İşlemlerin birbirleri ile veri ilişkisi yoktur, ancak işlem sırası önemlidir.</a:t>
            </a:r>
          </a:p>
          <a:p>
            <a:endParaRPr lang="tr-TR" altLang="tr-TR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Ekran_Goruntusunu_Yaz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Giris_Kaydini_Oku</a:t>
            </a:r>
            <a:endParaRPr lang="tr-TR" altLang="tr-TR" sz="22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647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Mantıksal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Mantıksal olarak aynı türdeki işlemlerin bir araya toplandığı modüller </a:t>
            </a:r>
            <a:r>
              <a:rPr lang="tr-TR" altLang="tr-TR" dirty="0">
                <a:solidFill>
                  <a:srgbClr val="879CDF"/>
                </a:solidFill>
              </a:rPr>
              <a:t>mantıksal yapışık</a:t>
            </a:r>
            <a:r>
              <a:rPr lang="tr-TR" altLang="tr-TR" dirty="0"/>
              <a:t> olarak adlandırılır.</a:t>
            </a:r>
          </a:p>
          <a:p>
            <a:endParaRPr lang="tr-TR" altLang="tr-TR" dirty="0"/>
          </a:p>
          <a:p>
            <a:pPr>
              <a:buNone/>
            </a:pPr>
            <a:r>
              <a:rPr lang="tr-TR" altLang="tr-TR" sz="2200" dirty="0"/>
              <a:t>		Dizilere değer atama işlemleri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308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Gelişigüzel Yapışıklık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İşlemler arasında herhangi bir ilişki bulunmaz.</a:t>
            </a:r>
          </a:p>
          <a:p>
            <a:endParaRPr lang="tr-TR" altLang="tr-TR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Ara_Kayit_Oku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B_dizisine_baslangic_deger_ata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Stok_kutugu_oku</a:t>
            </a:r>
            <a:endParaRPr lang="tr-TR" altLang="tr-TR" sz="2200" dirty="0"/>
          </a:p>
          <a:p>
            <a:pPr lvl="3">
              <a:buFont typeface="Wingdings" panose="05000000000000000000" pitchFamily="2" charset="2"/>
              <a:buNone/>
            </a:pPr>
            <a:r>
              <a:rPr lang="tr-TR" altLang="tr-TR" sz="2200" dirty="0" err="1"/>
              <a:t>Hata_iletisi_yaz</a:t>
            </a:r>
            <a:endParaRPr lang="tr-TR" altLang="tr-TR" sz="22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97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Genel Prensipler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tr-TR" altLang="tr-TR" dirty="0"/>
              <a:t>Veri giriş formlarının tutarlı olması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Önemli silmelerde teyit alınmalı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Yapılan çoğu işlem geri alınabilmeli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Hataların affedilmesi, yanlış girişte kırılmama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Komut isimlerinin kısa ve basit olması</a:t>
            </a:r>
          </a:p>
          <a:p>
            <a:pPr>
              <a:spcBef>
                <a:spcPct val="60000"/>
              </a:spcBef>
            </a:pPr>
            <a:r>
              <a:rPr lang="tr-TR" altLang="tr-TR" dirty="0"/>
              <a:t>Menülerin ve diğer etkileşimli araçların standart yapıda kullanımı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4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Bilgi Gösterimi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Yalnızca içinde bulunulan konu çerçevesi ile ilgili bilgi gösterilmeli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Veri çokluğu ile kullanıcı bunaltılmamalı, grafik ve resimler kullanılmalı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Tutarlı başlık, renkleme ve kısaltma kullanılmalı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Hata mesajları açıklayıcı ve anlaşılır olmalı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Değişik tür bilgiler kendi içinde sınıflandırılmalı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Rakamsal ifadelerde analog görüntü verilmeli (%89 değil)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80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Veri Girişi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Kullanıcı hareketleri en aza indirilmeli</a:t>
            </a:r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/>
              <a:t>Gösterim ve girdi </a:t>
            </a:r>
            <a:r>
              <a:rPr lang="tr-TR" altLang="tr-TR" dirty="0" smtClean="0"/>
              <a:t>sayfaları </a:t>
            </a:r>
            <a:r>
              <a:rPr lang="tr-TR" altLang="tr-TR" dirty="0"/>
              <a:t>birbirinden ayrılmalı </a:t>
            </a:r>
            <a:endParaRPr lang="tr-TR" altLang="tr-TR" dirty="0" smtClean="0"/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 smtClean="0"/>
              <a:t>Kullanıcının tema oluşturmasına izin verilmeli</a:t>
            </a:r>
            <a:endParaRPr lang="tr-TR" altLang="tr-TR" dirty="0"/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 smtClean="0"/>
              <a:t>Her bir işlev için minimum koşullar ve detay bilgiler ayrı sayfalarda tutulmalı</a:t>
            </a:r>
            <a:endParaRPr lang="tr-TR" altLang="tr-TR" dirty="0"/>
          </a:p>
          <a:p>
            <a:pPr>
              <a:lnSpc>
                <a:spcPct val="95000"/>
              </a:lnSpc>
              <a:spcBef>
                <a:spcPct val="60000"/>
              </a:spcBef>
            </a:pPr>
            <a:r>
              <a:rPr lang="tr-TR" altLang="tr-TR" dirty="0" smtClean="0"/>
              <a:t>Bütün </a:t>
            </a:r>
            <a:r>
              <a:rPr lang="tr-TR" altLang="tr-TR" dirty="0"/>
              <a:t>girdiler için yardım kolaylıkları olmalı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46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Kullanıcı </a:t>
            </a:r>
            <a:r>
              <a:rPr lang="tr-TR" altLang="tr-TR" dirty="0" err="1"/>
              <a:t>Arayüz</a:t>
            </a:r>
            <a:r>
              <a:rPr lang="tr-TR" altLang="tr-TR" dirty="0"/>
              <a:t> Prototipi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altLang="tr-TR" dirty="0"/>
              <a:t>Tasarım çalışması sonucunda, daha önceden gereksinim çalışması sırasında hazırlanmış olan kullanıcı </a:t>
            </a:r>
            <a:r>
              <a:rPr lang="tr-TR" altLang="tr-TR" dirty="0" err="1"/>
              <a:t>arayüz</a:t>
            </a:r>
            <a:r>
              <a:rPr lang="tr-TR" altLang="tr-TR" dirty="0"/>
              <a:t> prototipi, ekran ve rapor tasarımları biçimine dönüşür. </a:t>
            </a:r>
            <a:endParaRPr lang="tr-TR" altLang="tr-TR" dirty="0" smtClean="0"/>
          </a:p>
          <a:p>
            <a:pPr marL="0" indent="0">
              <a:buNone/>
            </a:pPr>
            <a:r>
              <a:rPr lang="tr-TR" altLang="tr-TR" dirty="0" smtClean="0"/>
              <a:t>Ekranlar </a:t>
            </a:r>
            <a:r>
              <a:rPr lang="tr-TR" altLang="tr-TR" dirty="0"/>
              <a:t>son halini alır, raporlar kesinleşir. Kullanıcıya gösterilerek onay alınır.</a:t>
            </a:r>
          </a:p>
          <a:p>
            <a:endParaRPr lang="tr-TR" altLang="tr-TR" dirty="0"/>
          </a:p>
          <a:p>
            <a:r>
              <a:rPr lang="tr-TR" altLang="tr-TR" dirty="0"/>
              <a:t>Tüm programın tek elden çıktığının ifade edilebilmesi açısından tüm ekranların aynı şablon üzerine oturtulması önerilmektedir. </a:t>
            </a:r>
          </a:p>
          <a:p>
            <a:pPr lvl="1">
              <a:buClr>
                <a:schemeClr val="accent2"/>
              </a:buClr>
            </a:pPr>
            <a:r>
              <a:rPr lang="tr-TR" altLang="tr-TR" b="1" dirty="0"/>
              <a:t>Menü Çubuğu</a:t>
            </a:r>
          </a:p>
          <a:p>
            <a:pPr lvl="1">
              <a:buClr>
                <a:schemeClr val="accent2"/>
              </a:buClr>
            </a:pPr>
            <a:r>
              <a:rPr lang="tr-TR" altLang="tr-TR" b="1" dirty="0"/>
              <a:t>Araç Çubuğu</a:t>
            </a:r>
          </a:p>
          <a:p>
            <a:pPr lvl="1">
              <a:buClr>
                <a:schemeClr val="accent2"/>
              </a:buClr>
            </a:pPr>
            <a:r>
              <a:rPr lang="tr-TR" altLang="tr-TR" b="1" dirty="0">
                <a:solidFill>
                  <a:srgbClr val="373187"/>
                </a:solidFill>
              </a:rPr>
              <a:t>Gövde (Değişebilir)</a:t>
            </a:r>
          </a:p>
          <a:p>
            <a:pPr lvl="1">
              <a:buClr>
                <a:schemeClr val="accent2"/>
              </a:buClr>
            </a:pPr>
            <a:r>
              <a:rPr lang="tr-TR" altLang="tr-TR" b="1" dirty="0"/>
              <a:t>Durum Çubuğu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166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Başlangıç Tasarım Gözden Geçirme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Yapılan tasarım çalışmasının bir önceki geliştirme aşaması olan analiz aşamasında belirlenen gereksinimleri karşılayıp karşılamadığının belirlenmesidir.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 gereksinimlerine yardımcı olan kullanıcılar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 analizini yapan çözümleyiciler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Sistemin kullanıcıları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Tasarımcılar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Yönlendirici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Sekreter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Sistemi geliştirecek programcılar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dirty="0"/>
              <a:t>dan oluşan bir grup tarafından yapılır.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146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Ayrıntılı Tasarım Gözden Geçirme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Başlangıç tasarımı gözden geçirme çalışmasının başarılı bir biçimde tamamlanmasından sonra, tasarımın teknik uygunluğunu belirlemek için </a:t>
            </a:r>
            <a:r>
              <a:rPr lang="tr-TR" altLang="tr-TR" dirty="0">
                <a:solidFill>
                  <a:srgbClr val="373187"/>
                </a:solidFill>
              </a:rPr>
              <a:t>Ayrıntılı Tasarım Gözden Geçirme</a:t>
            </a:r>
            <a:r>
              <a:rPr lang="tr-TR" altLang="tr-TR" dirty="0"/>
              <a:t> çalışması yapılır. Bu çalışmada;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Çözümleyiciler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 Tasarımcıları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Sistem Geliştiriciler</a:t>
            </a:r>
          </a:p>
          <a:p>
            <a:pPr lvl="1">
              <a:buClr>
                <a:schemeClr val="accent2"/>
              </a:buClr>
            </a:pPr>
            <a:r>
              <a:rPr lang="tr-TR" altLang="tr-TR" sz="2200" dirty="0"/>
              <a:t>Sekreter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tr-TR" altLang="tr-TR" dirty="0"/>
              <a:t>den oluşan bir ekip kullanılır.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617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Tasarım Kalite Ölçütleri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accent2"/>
                </a:solidFill>
              </a:rPr>
              <a:t>Bağlaşım (</a:t>
            </a:r>
            <a:r>
              <a:rPr lang="tr-TR" altLang="tr-TR" dirty="0" err="1">
                <a:solidFill>
                  <a:schemeClr val="accent2"/>
                </a:solidFill>
              </a:rPr>
              <a:t>Coupling</a:t>
            </a:r>
            <a:r>
              <a:rPr lang="tr-TR" altLang="tr-TR" dirty="0">
                <a:solidFill>
                  <a:schemeClr val="accent2"/>
                </a:solidFill>
              </a:rPr>
              <a:t>)</a:t>
            </a:r>
          </a:p>
          <a:p>
            <a:pPr>
              <a:buNone/>
            </a:pPr>
            <a:r>
              <a:rPr lang="tr-TR" altLang="tr-TR" dirty="0"/>
              <a:t>	Tasarımı oluşturan modüller arası ilişki ile ilgilidir.</a:t>
            </a:r>
          </a:p>
          <a:p>
            <a:endParaRPr lang="tr-TR" altLang="tr-TR" dirty="0"/>
          </a:p>
          <a:p>
            <a:r>
              <a:rPr lang="tr-TR" altLang="tr-TR" dirty="0">
                <a:solidFill>
                  <a:schemeClr val="accent2"/>
                </a:solidFill>
              </a:rPr>
              <a:t>Yapışıklık (</a:t>
            </a:r>
            <a:r>
              <a:rPr lang="tr-TR" altLang="tr-TR" dirty="0" err="1">
                <a:solidFill>
                  <a:schemeClr val="accent2"/>
                </a:solidFill>
              </a:rPr>
              <a:t>Cohesion</a:t>
            </a:r>
            <a:r>
              <a:rPr lang="tr-TR" altLang="tr-TR" dirty="0">
                <a:solidFill>
                  <a:schemeClr val="accent2"/>
                </a:solidFill>
              </a:rPr>
              <a:t>)</a:t>
            </a:r>
          </a:p>
          <a:p>
            <a:pPr>
              <a:buNone/>
            </a:pPr>
            <a:r>
              <a:rPr lang="tr-TR" altLang="tr-TR" dirty="0"/>
              <a:t>	Modüllerin iç yapısı ile ilgilidir.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1722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785</Words>
  <Application>Microsoft Office PowerPoint</Application>
  <PresentationFormat>Geniş ekran</PresentationFormat>
  <Paragraphs>154</Paragraphs>
  <Slides>23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1_Office Teması</vt:lpstr>
      <vt:lpstr>Office Teması</vt:lpstr>
      <vt:lpstr>PowerPoint Sunusu</vt:lpstr>
      <vt:lpstr>Kullanıcı Ara yüz Tasarımı</vt:lpstr>
      <vt:lpstr>Genel Prensipler</vt:lpstr>
      <vt:lpstr>Bilgi Gösterimi</vt:lpstr>
      <vt:lpstr>Veri Girişi</vt:lpstr>
      <vt:lpstr>Kullanıcı Arayüz Prototipi</vt:lpstr>
      <vt:lpstr>Başlangıç Tasarım Gözden Geçirme</vt:lpstr>
      <vt:lpstr>Ayrıntılı Tasarım Gözden Geçirme</vt:lpstr>
      <vt:lpstr>Tasarım Kalite Ölçütleri</vt:lpstr>
      <vt:lpstr>Bağlaşım</vt:lpstr>
      <vt:lpstr>Yalın Veri Bağlaşımı </vt:lpstr>
      <vt:lpstr>Karmaşık Veri Bağlaşımı</vt:lpstr>
      <vt:lpstr>Denetim Bağlaşımı</vt:lpstr>
      <vt:lpstr>Ortak Veri Bağlaşımı</vt:lpstr>
      <vt:lpstr>Ortak Veri Bağlaşımı</vt:lpstr>
      <vt:lpstr>İçerik Bağlaşımı</vt:lpstr>
      <vt:lpstr>Yapışıklık</vt:lpstr>
      <vt:lpstr>İşlevsel Yapışıklık</vt:lpstr>
      <vt:lpstr>Sırasal Yapışıklık</vt:lpstr>
      <vt:lpstr>İletişimsel Yapışıklık</vt:lpstr>
      <vt:lpstr>Yordamsal Yapışıklık</vt:lpstr>
      <vt:lpstr>Mantıksal Yapışıklık</vt:lpstr>
      <vt:lpstr>Gelişigüzel Yapışıklık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AnkaraUni</dc:creator>
  <cp:lastModifiedBy>AnkaraUni</cp:lastModifiedBy>
  <cp:revision>2</cp:revision>
  <dcterms:created xsi:type="dcterms:W3CDTF">2018-06-13T11:40:59Z</dcterms:created>
  <dcterms:modified xsi:type="dcterms:W3CDTF">2018-06-13T11:43:17Z</dcterms:modified>
</cp:coreProperties>
</file>