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cene3d>
              <a:camera prst="orthographicFront"/>
              <a:lightRig rig="freezing" dir="t">
                <a:rot lat="0" lon="0" rev="5640000"/>
              </a:lightRig>
            </a:scene3d>
            <a:sp3d prstMaterial="flat">
              <a:bevelT w="38100" h="38100"/>
              <a:contourClr>
                <a:schemeClr val="tx2"/>
              </a:contourClr>
            </a:sp3d>
          </a:bodyPr>
          <a:lstStyle/>
          <a:p>
            <a:pPr algn="l"/>
            <a:r>
              <a:rPr lang="tr-TR" dirty="0" smtClean="0">
                <a:solidFill>
                  <a:srgbClr val="FFC000"/>
                </a:solidFill>
                <a:effectLst/>
              </a:rPr>
              <a:t>KALİDASA’NIN HAYATI VE ESERLERİ</a:t>
            </a:r>
            <a:endParaRPr lang="tr-TR" dirty="0">
              <a:solidFill>
                <a:srgbClr val="FFC000"/>
              </a:solidFill>
              <a:effectLst/>
            </a:endParaRPr>
          </a:p>
        </p:txBody>
      </p:sp>
      <p:sp>
        <p:nvSpPr>
          <p:cNvPr id="3" name="2 Alt Başlık"/>
          <p:cNvSpPr>
            <a:spLocks noGrp="1"/>
          </p:cNvSpPr>
          <p:nvPr>
            <p:ph type="subTitle" idx="1"/>
          </p:nvPr>
        </p:nvSpPr>
        <p:spPr>
          <a:xfrm>
            <a:off x="533400" y="3228536"/>
            <a:ext cx="7854696" cy="2648736"/>
          </a:xfrm>
        </p:spPr>
        <p:txBody>
          <a:bodyPr>
            <a:normAutofit/>
          </a:bodyPr>
          <a:lstStyle/>
          <a:p>
            <a:r>
              <a:rPr lang="tr-TR" sz="2300" b="1" i="1" dirty="0" smtClean="0"/>
              <a:t>XI. HAFTA</a:t>
            </a:r>
          </a:p>
          <a:p>
            <a:r>
              <a:rPr lang="tr-TR" sz="2300" b="1" i="1" dirty="0" smtClean="0"/>
              <a:t>HİN </a:t>
            </a:r>
            <a:r>
              <a:rPr lang="tr-TR" sz="2300" b="1" i="1" dirty="0" smtClean="0"/>
              <a:t>405  </a:t>
            </a:r>
            <a:r>
              <a:rPr lang="tr-TR" sz="2300" b="1" i="1" dirty="0" smtClean="0"/>
              <a:t>KLASİK SANSKRİT </a:t>
            </a:r>
            <a:r>
              <a:rPr lang="tr-TR" sz="2300" b="1" i="1" dirty="0" smtClean="0"/>
              <a:t>EDEBİYATI TARİHİ</a:t>
            </a:r>
            <a:endParaRPr lang="tr-TR" sz="23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err="1" smtClean="0">
                <a:latin typeface="Times New Roman" pitchFamily="18" charset="0"/>
                <a:cs typeface="Times New Roman" pitchFamily="18" charset="0"/>
              </a:rPr>
              <a:t>Ganadasa</a:t>
            </a:r>
            <a:r>
              <a:rPr lang="tr-TR" sz="3200" dirty="0" smtClean="0">
                <a:latin typeface="Times New Roman" pitchFamily="18" charset="0"/>
                <a:cs typeface="Times New Roman" pitchFamily="18" charset="0"/>
              </a:rPr>
              <a:t> yaşça </a:t>
            </a:r>
            <a:r>
              <a:rPr lang="tr-TR" sz="3200" dirty="0" err="1" smtClean="0">
                <a:latin typeface="Times New Roman" pitchFamily="18" charset="0"/>
                <a:cs typeface="Times New Roman" pitchFamily="18" charset="0"/>
              </a:rPr>
              <a:t>Haradatta’dan</a:t>
            </a:r>
            <a:r>
              <a:rPr lang="tr-TR" sz="3200" dirty="0" smtClean="0">
                <a:latin typeface="Times New Roman" pitchFamily="18" charset="0"/>
                <a:cs typeface="Times New Roman" pitchFamily="18" charset="0"/>
              </a:rPr>
              <a:t> büyük olduğu için önce onun öğrencisi, yani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yeteneğini göstermesine karar verilir. Kral, </a:t>
            </a:r>
            <a:r>
              <a:rPr lang="tr-TR" sz="3200" dirty="0" err="1" smtClean="0">
                <a:latin typeface="Times New Roman" pitchFamily="18" charset="0"/>
                <a:cs typeface="Times New Roman" pitchFamily="18" charset="0"/>
              </a:rPr>
              <a:t>Malavika’ya</a:t>
            </a:r>
            <a:r>
              <a:rPr lang="tr-TR" sz="3200" dirty="0" smtClean="0">
                <a:latin typeface="Times New Roman" pitchFamily="18" charset="0"/>
                <a:cs typeface="Times New Roman" pitchFamily="18" charset="0"/>
              </a:rPr>
              <a:t> olan hayranlığını göstermemek için çaba harcar.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dansını bitirip içeri gidecekken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ona parasız bir ibadetin ilk önce bir Brahmana yapılması gerektiğini unuttuğunu söyler. </a:t>
            </a:r>
            <a:r>
              <a:rPr lang="tr-TR" sz="3200" dirty="0" err="1" smtClean="0">
                <a:latin typeface="Times New Roman" pitchFamily="18" charset="0"/>
                <a:cs typeface="Times New Roman" pitchFamily="18" charset="0"/>
              </a:rPr>
              <a:t>Parivracika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ile dalga geçer.</a:t>
            </a:r>
            <a:endParaRPr lang="tr-TR" sz="32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Hep birlikte gülerler. Bunun üzerine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mükemmel bir dans sergilediği için kralın bileziğini alarak </a:t>
            </a:r>
            <a:r>
              <a:rPr lang="tr-TR" sz="3200" dirty="0" err="1" smtClean="0">
                <a:latin typeface="Times New Roman" pitchFamily="18" charset="0"/>
                <a:cs typeface="Times New Roman" pitchFamily="18" charset="0"/>
              </a:rPr>
              <a:t>Malavika’ya</a:t>
            </a:r>
            <a:r>
              <a:rPr lang="tr-TR" sz="3200" dirty="0" smtClean="0">
                <a:latin typeface="Times New Roman" pitchFamily="18" charset="0"/>
                <a:cs typeface="Times New Roman" pitchFamily="18" charset="0"/>
              </a:rPr>
              <a:t> verir. Planı yolunda giden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durumdan memnundur. </a:t>
            </a:r>
            <a:r>
              <a:rPr lang="tr-TR" sz="3200" dirty="0" err="1" smtClean="0">
                <a:latin typeface="Times New Roman" pitchFamily="18" charset="0"/>
                <a:cs typeface="Times New Roman" pitchFamily="18" charset="0"/>
              </a:rPr>
              <a:t>Ganadasa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sahneden ayrılır. Dansını sergilemek üzere </a:t>
            </a:r>
            <a:r>
              <a:rPr lang="tr-TR" sz="3200" dirty="0" err="1" smtClean="0">
                <a:latin typeface="Times New Roman" pitchFamily="18" charset="0"/>
                <a:cs typeface="Times New Roman" pitchFamily="18" charset="0"/>
              </a:rPr>
              <a:t>Haradatta</a:t>
            </a:r>
            <a:r>
              <a:rPr lang="tr-TR" sz="3200" dirty="0" smtClean="0">
                <a:latin typeface="Times New Roman" pitchFamily="18" charset="0"/>
                <a:cs typeface="Times New Roman" pitchFamily="18" charset="0"/>
              </a:rPr>
              <a:t> ve öğrencisi içeri girer. Ancak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kralın yemek zamanı geldiğini söyler. Bunun üzerine kral, </a:t>
            </a:r>
            <a:r>
              <a:rPr lang="tr-TR" sz="3200" dirty="0" err="1" smtClean="0">
                <a:latin typeface="Times New Roman" pitchFamily="18" charset="0"/>
                <a:cs typeface="Times New Roman" pitchFamily="18" charset="0"/>
              </a:rPr>
              <a:t>Haradatta’ya</a:t>
            </a:r>
            <a:r>
              <a:rPr lang="tr-TR" sz="3200" dirty="0" smtClean="0">
                <a:latin typeface="Times New Roman" pitchFamily="18" charset="0"/>
                <a:cs typeface="Times New Roman" pitchFamily="18" charset="0"/>
              </a:rPr>
              <a:t> onun başarısını yarın seyredeceğini bildirir.</a:t>
            </a:r>
            <a:endParaRPr lang="tr-TR"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Parivracika</a:t>
            </a:r>
            <a:r>
              <a:rPr lang="tr-TR" sz="3200" dirty="0" smtClean="0">
                <a:latin typeface="Times New Roman" pitchFamily="18" charset="0"/>
                <a:cs typeface="Times New Roman" pitchFamily="18" charset="0"/>
              </a:rPr>
              <a:t> hizmetçi kızdan bir ağaçkavunu bulup getirmesini ve onu kraliçeye hediye olarak vermek istediğini söyler. Hizmetçi kız </a:t>
            </a:r>
            <a:r>
              <a:rPr lang="tr-TR" sz="3200" dirty="0" err="1" smtClean="0">
                <a:latin typeface="Times New Roman" pitchFamily="18" charset="0"/>
                <a:cs typeface="Times New Roman" pitchFamily="18" charset="0"/>
              </a:rPr>
              <a:t>Parivracika’nın</a:t>
            </a:r>
            <a:r>
              <a:rPr lang="tr-TR" sz="3200" dirty="0" smtClean="0">
                <a:latin typeface="Times New Roman" pitchFamily="18" charset="0"/>
                <a:cs typeface="Times New Roman" pitchFamily="18" charset="0"/>
              </a:rPr>
              <a:t> bu isteğini yerine getirmek için yola çıkar. Yolda diğer hizmetçi kızla karşılaşır. İkinci hizmetçi kız zevk bahçesinde her şey yolunda olup olmadığını sorar.</a:t>
            </a:r>
            <a:endParaRPr lang="tr-TR"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Birinci kız da yarışmayı </a:t>
            </a:r>
            <a:r>
              <a:rPr lang="tr-TR" sz="3200" dirty="0" err="1" smtClean="0">
                <a:latin typeface="Times New Roman" pitchFamily="18" charset="0"/>
                <a:cs typeface="Times New Roman" pitchFamily="18" charset="0"/>
              </a:rPr>
              <a:t>Ganadasa’nın</a:t>
            </a:r>
            <a:r>
              <a:rPr lang="tr-TR" sz="3200" dirty="0" smtClean="0">
                <a:latin typeface="Times New Roman" pitchFamily="18" charset="0"/>
                <a:cs typeface="Times New Roman" pitchFamily="18" charset="0"/>
              </a:rPr>
              <a:t> kazandığını, kralın </a:t>
            </a:r>
            <a:r>
              <a:rPr lang="tr-TR" sz="3200" dirty="0" err="1" smtClean="0">
                <a:latin typeface="Times New Roman" pitchFamily="18" charset="0"/>
                <a:cs typeface="Times New Roman" pitchFamily="18" charset="0"/>
              </a:rPr>
              <a:t>Malavika’ya</a:t>
            </a:r>
            <a:r>
              <a:rPr lang="tr-TR" sz="3200" dirty="0" smtClean="0">
                <a:latin typeface="Times New Roman" pitchFamily="18" charset="0"/>
                <a:cs typeface="Times New Roman" pitchFamily="18" charset="0"/>
              </a:rPr>
              <a:t> ümitsizce âşık olduğunu ve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da solmuş bir yasemin çelengi takmış gibi göründüğünü söyler. Perde arasından sonra âşık kral ve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içeri girer.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Bakulavalika’yı</a:t>
            </a:r>
            <a:r>
              <a:rPr lang="tr-TR" sz="3200" dirty="0" smtClean="0">
                <a:latin typeface="Times New Roman" pitchFamily="18" charset="0"/>
                <a:cs typeface="Times New Roman" pitchFamily="18" charset="0"/>
              </a:rPr>
              <a:t> bulur. O krala yardım edeceğine dair söz vermiştir.</a:t>
            </a:r>
            <a:endParaRPr lang="tr-TR" sz="3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Bu arada kral ve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ikinci kraliçe </a:t>
            </a:r>
            <a:r>
              <a:rPr lang="tr-TR" sz="3200" dirty="0" err="1" smtClean="0">
                <a:latin typeface="Times New Roman" pitchFamily="18" charset="0"/>
                <a:cs typeface="Times New Roman" pitchFamily="18" charset="0"/>
              </a:rPr>
              <a:t>İravati’nin</a:t>
            </a:r>
            <a:r>
              <a:rPr lang="tr-TR" sz="3200" dirty="0" smtClean="0">
                <a:latin typeface="Times New Roman" pitchFamily="18" charset="0"/>
                <a:cs typeface="Times New Roman" pitchFamily="18" charset="0"/>
              </a:rPr>
              <a:t> daveti üzerine zevk bahçesine giderler. Orada </a:t>
            </a:r>
            <a:r>
              <a:rPr lang="tr-TR" sz="3200" dirty="0" err="1" smtClean="0">
                <a:latin typeface="Times New Roman" pitchFamily="18" charset="0"/>
                <a:cs typeface="Times New Roman" pitchFamily="18" charset="0"/>
              </a:rPr>
              <a:t>Malavika’yı</a:t>
            </a:r>
            <a:r>
              <a:rPr lang="tr-TR" sz="3200" dirty="0" smtClean="0">
                <a:latin typeface="Times New Roman" pitchFamily="18" charset="0"/>
                <a:cs typeface="Times New Roman" pitchFamily="18" charset="0"/>
              </a:rPr>
              <a:t> görürler ve bir sarmaşığın arkasına gizlenirler. O sırada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yanına gelen </a:t>
            </a:r>
            <a:r>
              <a:rPr lang="tr-TR" sz="3200" dirty="0" err="1" smtClean="0">
                <a:latin typeface="Times New Roman" pitchFamily="18" charset="0"/>
                <a:cs typeface="Times New Roman" pitchFamily="18" charset="0"/>
              </a:rPr>
              <a:t>Bakulavalika’yı</a:t>
            </a:r>
            <a:r>
              <a:rPr lang="tr-TR" sz="3200" dirty="0" smtClean="0">
                <a:latin typeface="Times New Roman" pitchFamily="18" charset="0"/>
                <a:cs typeface="Times New Roman" pitchFamily="18" charset="0"/>
              </a:rPr>
              <a:t> fark ederler.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kraliçe </a:t>
            </a:r>
            <a:r>
              <a:rPr lang="tr-TR" sz="3200" dirty="0" err="1" smtClean="0">
                <a:latin typeface="Times New Roman" pitchFamily="18" charset="0"/>
                <a:cs typeface="Times New Roman" pitchFamily="18" charset="0"/>
              </a:rPr>
              <a:t>Dharini’nin</a:t>
            </a:r>
            <a:r>
              <a:rPr lang="tr-TR" sz="3200" dirty="0" smtClean="0">
                <a:latin typeface="Times New Roman" pitchFamily="18" charset="0"/>
                <a:cs typeface="Times New Roman" pitchFamily="18" charset="0"/>
              </a:rPr>
              <a:t> emriyle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ayaklarını süsleyip halhal takacağını söyler.</a:t>
            </a:r>
            <a:endParaRPr lang="tr-TR" sz="3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sz="3200" dirty="0" smtClean="0">
                <a:latin typeface="Times New Roman" pitchFamily="18" charset="0"/>
                <a:cs typeface="Times New Roman" pitchFamily="18" charset="0"/>
              </a:rPr>
              <a:t>   Sonra kraliçe </a:t>
            </a:r>
            <a:r>
              <a:rPr lang="tr-TR" sz="3200" dirty="0" err="1" smtClean="0">
                <a:latin typeface="Times New Roman" pitchFamily="18" charset="0"/>
                <a:cs typeface="Times New Roman" pitchFamily="18" charset="0"/>
              </a:rPr>
              <a:t>İravati</a:t>
            </a:r>
            <a:r>
              <a:rPr lang="tr-TR" sz="3200" dirty="0" smtClean="0">
                <a:latin typeface="Times New Roman" pitchFamily="18" charset="0"/>
                <a:cs typeface="Times New Roman" pitchFamily="18" charset="0"/>
              </a:rPr>
              <a:t> ve hizmetçisi çakırkeyif bir halde içeri girerler. </a:t>
            </a:r>
            <a:r>
              <a:rPr lang="tr-TR" sz="3200" dirty="0" err="1" smtClean="0">
                <a:latin typeface="Times New Roman" pitchFamily="18" charset="0"/>
                <a:cs typeface="Times New Roman" pitchFamily="18" charset="0"/>
              </a:rPr>
              <a:t>İravati</a:t>
            </a:r>
            <a:r>
              <a:rPr lang="tr-TR" sz="3200" dirty="0" smtClean="0">
                <a:latin typeface="Times New Roman" pitchFamily="18" charset="0"/>
                <a:cs typeface="Times New Roman" pitchFamily="18" charset="0"/>
              </a:rPr>
              <a:t> ve kral birbirlerini görmezler.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Vidushaka’ya</a:t>
            </a:r>
            <a:r>
              <a:rPr lang="tr-TR" sz="3200" dirty="0" smtClean="0">
                <a:latin typeface="Times New Roman" pitchFamily="18" charset="0"/>
                <a:cs typeface="Times New Roman" pitchFamily="18" charset="0"/>
              </a:rPr>
              <a:t> verdiği söz üzerine kralın duygularından bahseder. Bunun üzerine kral kendini gösterir. </a:t>
            </a:r>
            <a:r>
              <a:rPr lang="tr-TR" sz="3200" dirty="0" err="1" smtClean="0">
                <a:latin typeface="Times New Roman" pitchFamily="18" charset="0"/>
                <a:cs typeface="Times New Roman" pitchFamily="18" charset="0"/>
              </a:rPr>
              <a:t>İravati</a:t>
            </a:r>
            <a:r>
              <a:rPr lang="tr-TR" sz="3200" dirty="0" smtClean="0">
                <a:latin typeface="Times New Roman" pitchFamily="18" charset="0"/>
                <a:cs typeface="Times New Roman" pitchFamily="18" charset="0"/>
              </a:rPr>
              <a:t> hemen öfke içinde ortaya çıkar. Kral onu yatıştırmaya çalışsa da başarılı olamaz.</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Kral,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ile ilgili haberleri almak için </a:t>
            </a:r>
            <a:r>
              <a:rPr lang="tr-TR" sz="3200" dirty="0" err="1" smtClean="0">
                <a:latin typeface="Times New Roman" pitchFamily="18" charset="0"/>
                <a:cs typeface="Times New Roman" pitchFamily="18" charset="0"/>
              </a:rPr>
              <a:t>Vidushaka’yı</a:t>
            </a:r>
            <a:r>
              <a:rPr lang="tr-TR" sz="3200" dirty="0" smtClean="0">
                <a:latin typeface="Times New Roman" pitchFamily="18" charset="0"/>
                <a:cs typeface="Times New Roman" pitchFamily="18" charset="0"/>
              </a:rPr>
              <a:t> görevlendirir. Geri döndüğünde </a:t>
            </a:r>
            <a:r>
              <a:rPr lang="tr-TR" sz="3200" dirty="0" err="1" smtClean="0">
                <a:latin typeface="Times New Roman" pitchFamily="18" charset="0"/>
                <a:cs typeface="Times New Roman" pitchFamily="18" charset="0"/>
              </a:rPr>
              <a:t>İravati’nin</a:t>
            </a:r>
            <a:r>
              <a:rPr lang="tr-TR" sz="3200" dirty="0" smtClean="0">
                <a:latin typeface="Times New Roman" pitchFamily="18" charset="0"/>
                <a:cs typeface="Times New Roman" pitchFamily="18" charset="0"/>
              </a:rPr>
              <a:t> kraliçe </a:t>
            </a:r>
            <a:r>
              <a:rPr lang="tr-TR" sz="3200" dirty="0" err="1" smtClean="0">
                <a:latin typeface="Times New Roman" pitchFamily="18" charset="0"/>
                <a:cs typeface="Times New Roman" pitchFamily="18" charset="0"/>
              </a:rPr>
              <a:t>Dharini’ye</a:t>
            </a:r>
            <a:r>
              <a:rPr lang="tr-TR" sz="3200" dirty="0" smtClean="0">
                <a:latin typeface="Times New Roman" pitchFamily="18" charset="0"/>
                <a:cs typeface="Times New Roman" pitchFamily="18" charset="0"/>
              </a:rPr>
              <a:t> her şeyi anlattığını, </a:t>
            </a:r>
            <a:r>
              <a:rPr lang="tr-TR" sz="3200" dirty="0" err="1" smtClean="0">
                <a:latin typeface="Times New Roman" pitchFamily="18" charset="0"/>
                <a:cs typeface="Times New Roman" pitchFamily="18" charset="0"/>
              </a:rPr>
              <a:t>Dharini’nin</a:t>
            </a:r>
            <a:r>
              <a:rPr lang="tr-TR" sz="3200" dirty="0" smtClean="0">
                <a:latin typeface="Times New Roman" pitchFamily="18" charset="0"/>
                <a:cs typeface="Times New Roman" pitchFamily="18" charset="0"/>
              </a:rPr>
              <a:t> de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Bakulavalika’yı</a:t>
            </a:r>
            <a:r>
              <a:rPr lang="tr-TR" sz="3200" dirty="0" smtClean="0">
                <a:latin typeface="Times New Roman" pitchFamily="18" charset="0"/>
                <a:cs typeface="Times New Roman" pitchFamily="18" charset="0"/>
              </a:rPr>
              <a:t> zindana attırdığını, zindancıya yılan başlı mühürlü yüzüğünü görmeden bu mahkûmları serbest bırakmaması için emir verdiğini söyler.</a:t>
            </a:r>
            <a:endParaRPr lang="tr-TR" sz="3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keskin zekâsıyla bir plan yapar. </a:t>
            </a:r>
            <a:r>
              <a:rPr lang="tr-TR" sz="3200" dirty="0" err="1" smtClean="0">
                <a:latin typeface="Times New Roman" pitchFamily="18" charset="0"/>
                <a:cs typeface="Times New Roman" pitchFamily="18" charset="0"/>
              </a:rPr>
              <a:t>Dharini</a:t>
            </a:r>
            <a:r>
              <a:rPr lang="tr-TR" sz="3200" dirty="0" smtClean="0">
                <a:latin typeface="Times New Roman" pitchFamily="18" charset="0"/>
                <a:cs typeface="Times New Roman" pitchFamily="18" charset="0"/>
              </a:rPr>
              <a:t> ayağını incitmiş dinlenmektedir. Kral onu ziyarete gider. O sırada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acı içinde gelir ve kraliçeye hediye etmek için çiçek toplamaya gittiğinde bir yılanın kendisini ısırdığını söyleyerek acı içinde kıvranır. </a:t>
            </a:r>
            <a:r>
              <a:rPr lang="tr-TR" sz="3200" dirty="0" err="1" smtClean="0">
                <a:latin typeface="Times New Roman" pitchFamily="18" charset="0"/>
                <a:cs typeface="Times New Roman" pitchFamily="18" charset="0"/>
              </a:rPr>
              <a:t>Vidushaka’nın</a:t>
            </a:r>
            <a:r>
              <a:rPr lang="tr-TR" sz="3200" dirty="0" smtClean="0">
                <a:latin typeface="Times New Roman" pitchFamily="18" charset="0"/>
                <a:cs typeface="Times New Roman" pitchFamily="18" charset="0"/>
              </a:rPr>
              <a:t> durumuna çok üzülen kraliçe böyle bir şeye neden olduğu için vicdan azabı çeker.</a:t>
            </a:r>
            <a:endParaRPr lang="tr-TR" sz="3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Oradakilere </a:t>
            </a:r>
            <a:r>
              <a:rPr lang="tr-TR" sz="3200" dirty="0" err="1" smtClean="0">
                <a:latin typeface="Times New Roman" pitchFamily="18" charset="0"/>
                <a:cs typeface="Times New Roman" pitchFamily="18" charset="0"/>
              </a:rPr>
              <a:t>Vidushaka’yı</a:t>
            </a:r>
            <a:r>
              <a:rPr lang="tr-TR" sz="3200" dirty="0" smtClean="0">
                <a:latin typeface="Times New Roman" pitchFamily="18" charset="0"/>
                <a:cs typeface="Times New Roman" pitchFamily="18" charset="0"/>
              </a:rPr>
              <a:t> doktora götürmelerini emreder.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çıktıktan bir süre sonra hizmetçi kız içeri girer. Doktorun yılan ısırığını iyileştirebilmek için yılanbaşlı bir eşya istediğini söyler. Bunun üzerine kraliçe yüzüğünü verir. Hizmetçi kız da yüzüğü </a:t>
            </a:r>
            <a:r>
              <a:rPr lang="tr-TR" sz="3200" dirty="0" err="1" smtClean="0">
                <a:latin typeface="Times New Roman" pitchFamily="18" charset="0"/>
                <a:cs typeface="Times New Roman" pitchFamily="18" charset="0"/>
              </a:rPr>
              <a:t>Vidushaka’ya</a:t>
            </a:r>
            <a:r>
              <a:rPr lang="tr-TR" sz="3200" dirty="0" smtClean="0">
                <a:latin typeface="Times New Roman" pitchFamily="18" charset="0"/>
                <a:cs typeface="Times New Roman" pitchFamily="18" charset="0"/>
              </a:rPr>
              <a:t> verir.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doğruca zindana gider,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Bakulavalika’yı</a:t>
            </a:r>
            <a:r>
              <a:rPr lang="tr-TR" sz="3200" dirty="0" smtClean="0">
                <a:latin typeface="Times New Roman" pitchFamily="18" charset="0"/>
                <a:cs typeface="Times New Roman" pitchFamily="18" charset="0"/>
              </a:rPr>
              <a:t> kurtarır.</a:t>
            </a:r>
            <a:endParaRPr lang="tr-TR" sz="32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Vidushaka’nın</a:t>
            </a:r>
            <a:r>
              <a:rPr lang="tr-TR" sz="3200" dirty="0" smtClean="0">
                <a:latin typeface="Times New Roman" pitchFamily="18" charset="0"/>
                <a:cs typeface="Times New Roman" pitchFamily="18" charset="0"/>
              </a:rPr>
              <a:t> iyileşeceği haberi gelince kraliçe çok sevinir. Bir sonraki sahnede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Aşoka</a:t>
            </a:r>
            <a:r>
              <a:rPr lang="tr-TR" sz="3200" dirty="0" smtClean="0">
                <a:latin typeface="Times New Roman" pitchFamily="18" charset="0"/>
                <a:cs typeface="Times New Roman" pitchFamily="18" charset="0"/>
              </a:rPr>
              <a:t> ağacının sürgünlerini kemiren bir geyiği kovalamak için anlaşırlar. Ancak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Bakulavalika’yla</a:t>
            </a:r>
            <a:r>
              <a:rPr lang="tr-TR" sz="3200" dirty="0" smtClean="0">
                <a:latin typeface="Times New Roman" pitchFamily="18" charset="0"/>
                <a:cs typeface="Times New Roman" pitchFamily="18" charset="0"/>
              </a:rPr>
              <a:t> buluşmaya giderken dinlenmek için oturduğu kristal bir taşın üstünde uykuya dalar. O sırada sahneye </a:t>
            </a:r>
            <a:r>
              <a:rPr lang="tr-TR" sz="3200" dirty="0" err="1" smtClean="0">
                <a:latin typeface="Times New Roman" pitchFamily="18" charset="0"/>
                <a:cs typeface="Times New Roman" pitchFamily="18" charset="0"/>
              </a:rPr>
              <a:t>İravati</a:t>
            </a:r>
            <a:r>
              <a:rPr lang="tr-TR" sz="3200" dirty="0" smtClean="0">
                <a:latin typeface="Times New Roman" pitchFamily="18" charset="0"/>
                <a:cs typeface="Times New Roman" pitchFamily="18" charset="0"/>
              </a:rPr>
              <a:t> ve hizmetçisi girer.</a:t>
            </a:r>
            <a:endParaRPr lang="tr-TR"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MALAVİKA </a:t>
            </a:r>
            <a:r>
              <a:rPr lang="tr-TR" dirty="0" smtClean="0"/>
              <a:t>ve </a:t>
            </a:r>
            <a:r>
              <a:rPr lang="tr-TR" dirty="0" smtClean="0"/>
              <a:t>AGNİMİTRA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buNone/>
            </a:pPr>
            <a:r>
              <a:rPr lang="tr-TR" smtClean="0"/>
              <a:t>Kaynakça:</a:t>
            </a:r>
          </a:p>
          <a:p>
            <a:pPr>
              <a:buNone/>
            </a:pPr>
            <a:r>
              <a:rPr lang="tr-TR" dirty="0" err="1" smtClean="0"/>
              <a:t>Kalidasa</a:t>
            </a:r>
            <a:r>
              <a:rPr lang="tr-TR" dirty="0" smtClean="0"/>
              <a:t>. (2013). </a:t>
            </a:r>
            <a:r>
              <a:rPr lang="tr-TR" dirty="0" err="1" smtClean="0"/>
              <a:t>Malavika</a:t>
            </a:r>
            <a:r>
              <a:rPr lang="tr-TR" dirty="0" smtClean="0"/>
              <a:t> ve </a:t>
            </a:r>
            <a:r>
              <a:rPr lang="tr-TR" dirty="0" err="1" smtClean="0"/>
              <a:t>Agnimitra</a:t>
            </a:r>
            <a:r>
              <a:rPr lang="tr-TR" dirty="0" smtClean="0"/>
              <a:t>. (</a:t>
            </a:r>
            <a:r>
              <a:rPr lang="tr-TR" dirty="0" err="1" smtClean="0"/>
              <a:t>Çev</a:t>
            </a:r>
            <a:r>
              <a:rPr lang="tr-TR" dirty="0" smtClean="0"/>
              <a:t>: H.Derya CAN). İstanbul: İş Bankası Kültür Yayınları.</a:t>
            </a:r>
            <a:endParaRPr lang="tr-TR" dirty="0"/>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err="1" smtClean="0">
                <a:latin typeface="Times New Roman" pitchFamily="18" charset="0"/>
                <a:cs typeface="Times New Roman" pitchFamily="18" charset="0"/>
              </a:rPr>
              <a:t>Vidushaka’yı</a:t>
            </a:r>
            <a:r>
              <a:rPr lang="tr-TR" sz="3200" dirty="0" smtClean="0">
                <a:latin typeface="Times New Roman" pitchFamily="18" charset="0"/>
                <a:cs typeface="Times New Roman" pitchFamily="18" charset="0"/>
              </a:rPr>
              <a:t> uyurken görünce panik içinde hâlâ zehrin etkisinde olduğunu düşünürler. Ancak tam o sırada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uykusunda konuşarak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İravati’den</a:t>
            </a:r>
            <a:r>
              <a:rPr lang="tr-TR" sz="3200" dirty="0" smtClean="0">
                <a:latin typeface="Times New Roman" pitchFamily="18" charset="0"/>
                <a:cs typeface="Times New Roman" pitchFamily="18" charset="0"/>
              </a:rPr>
              <a:t> daha güzel olduğunu söyler. </a:t>
            </a:r>
            <a:r>
              <a:rPr lang="tr-TR" sz="3200" dirty="0" err="1" smtClean="0">
                <a:latin typeface="Times New Roman" pitchFamily="18" charset="0"/>
                <a:cs typeface="Times New Roman" pitchFamily="18" charset="0"/>
              </a:rPr>
              <a:t>Vidushaka’ya</a:t>
            </a:r>
            <a:r>
              <a:rPr lang="tr-TR" sz="3200" dirty="0" smtClean="0">
                <a:latin typeface="Times New Roman" pitchFamily="18" charset="0"/>
                <a:cs typeface="Times New Roman" pitchFamily="18" charset="0"/>
              </a:rPr>
              <a:t> dikkatlice bakınca yüzündeki canlılığı görürler ve bunların bir oyun olduğunu anlarlar. Bunun üzerine hizmetçi kız elindeki sopayı </a:t>
            </a:r>
            <a:r>
              <a:rPr lang="tr-TR" sz="3200" dirty="0" err="1" smtClean="0">
                <a:latin typeface="Times New Roman" pitchFamily="18" charset="0"/>
                <a:cs typeface="Times New Roman" pitchFamily="18" charset="0"/>
              </a:rPr>
              <a:t>Vidushaka’ya</a:t>
            </a:r>
            <a:r>
              <a:rPr lang="tr-TR" sz="3200" dirty="0" smtClean="0">
                <a:latin typeface="Times New Roman" pitchFamily="18" charset="0"/>
                <a:cs typeface="Times New Roman" pitchFamily="18" charset="0"/>
              </a:rPr>
              <a:t> atar.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korku içinde uyanır.</a:t>
            </a:r>
            <a:endParaRPr lang="tr-TR"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Yılan ısırdı diye koşmaya başlar. Kral hemen ona doğru hamle eder.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krala engel olur. Sahneye giren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da krala engel olmaya çalışır. Bu sırada sütunun arkasında gizlenen </a:t>
            </a:r>
            <a:r>
              <a:rPr lang="tr-TR" sz="3200" dirty="0" err="1" smtClean="0">
                <a:latin typeface="Times New Roman" pitchFamily="18" charset="0"/>
                <a:cs typeface="Times New Roman" pitchFamily="18" charset="0"/>
              </a:rPr>
              <a:t>İravati</a:t>
            </a:r>
            <a:r>
              <a:rPr lang="tr-TR" sz="3200" dirty="0" smtClean="0">
                <a:latin typeface="Times New Roman" pitchFamily="18" charset="0"/>
                <a:cs typeface="Times New Roman" pitchFamily="18" charset="0"/>
              </a:rPr>
              <a:t> çıkar. </a:t>
            </a:r>
            <a:r>
              <a:rPr lang="tr-TR" sz="3200" dirty="0" err="1" smtClean="0">
                <a:latin typeface="Times New Roman" pitchFamily="18" charset="0"/>
                <a:cs typeface="Times New Roman" pitchFamily="18" charset="0"/>
              </a:rPr>
              <a:t>Bakulavalika’ya</a:t>
            </a:r>
            <a:r>
              <a:rPr lang="tr-TR" sz="3200" dirty="0" smtClean="0">
                <a:latin typeface="Times New Roman" pitchFamily="18" charset="0"/>
                <a:cs typeface="Times New Roman" pitchFamily="18" charset="0"/>
              </a:rPr>
              <a:t> öfkeyle bakarak görevini başarıyla tamamladığını söyler. Sahneye </a:t>
            </a:r>
            <a:r>
              <a:rPr lang="tr-TR" sz="3200" dirty="0" err="1" smtClean="0">
                <a:latin typeface="Times New Roman" pitchFamily="18" charset="0"/>
                <a:cs typeface="Times New Roman" pitchFamily="18" charset="0"/>
              </a:rPr>
              <a:t>Cayasena</a:t>
            </a:r>
            <a:r>
              <a:rPr lang="tr-TR" sz="3200" dirty="0" smtClean="0">
                <a:latin typeface="Times New Roman" pitchFamily="18" charset="0"/>
                <a:cs typeface="Times New Roman" pitchFamily="18" charset="0"/>
              </a:rPr>
              <a:t> girerek Prenses </a:t>
            </a:r>
            <a:r>
              <a:rPr lang="tr-TR" sz="3200" dirty="0" err="1" smtClean="0">
                <a:latin typeface="Times New Roman" pitchFamily="18" charset="0"/>
                <a:cs typeface="Times New Roman" pitchFamily="18" charset="0"/>
              </a:rPr>
              <a:t>Vasulakşmi’nin</a:t>
            </a:r>
            <a:r>
              <a:rPr lang="tr-TR" sz="3200" dirty="0" smtClean="0">
                <a:latin typeface="Times New Roman" pitchFamily="18" charset="0"/>
                <a:cs typeface="Times New Roman" pitchFamily="18" charset="0"/>
              </a:rPr>
              <a:t> kısa kuyruklu bir maymun tarafından korkutulduğunu anlatır. Hep birlikte prensesin yanına giderler.</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Giriş bölümünden sonra </a:t>
            </a:r>
            <a:r>
              <a:rPr lang="tr-TR" sz="3200" dirty="0" err="1" smtClean="0">
                <a:latin typeface="Times New Roman" pitchFamily="18" charset="0"/>
                <a:cs typeface="Times New Roman" pitchFamily="18" charset="0"/>
              </a:rPr>
              <a:t>Virasena’nın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Vidarbha</a:t>
            </a:r>
            <a:r>
              <a:rPr lang="tr-TR" sz="3200" dirty="0" smtClean="0">
                <a:latin typeface="Times New Roman" pitchFamily="18" charset="0"/>
                <a:cs typeface="Times New Roman" pitchFamily="18" charset="0"/>
              </a:rPr>
              <a:t> kralına karşı başarısı ilan edilir. Herkes çok mutlu olur. </a:t>
            </a:r>
            <a:r>
              <a:rPr lang="tr-TR" sz="3200" dirty="0" err="1" smtClean="0">
                <a:latin typeface="Times New Roman" pitchFamily="18" charset="0"/>
                <a:cs typeface="Times New Roman" pitchFamily="18" charset="0"/>
              </a:rPr>
              <a:t>Vidarbha’nın</a:t>
            </a:r>
            <a:r>
              <a:rPr lang="tr-TR" sz="3200" dirty="0" smtClean="0">
                <a:latin typeface="Times New Roman" pitchFamily="18" charset="0"/>
                <a:cs typeface="Times New Roman" pitchFamily="18" charset="0"/>
              </a:rPr>
              <a:t> zaferi sonucunda iki esir hizmetçi kız da saraya gelir. Bu hizmetçi kızlar </a:t>
            </a:r>
            <a:r>
              <a:rPr lang="tr-TR" sz="3200" dirty="0" err="1" smtClean="0">
                <a:latin typeface="Times New Roman" pitchFamily="18" charset="0"/>
                <a:cs typeface="Times New Roman" pitchFamily="18" charset="0"/>
              </a:rPr>
              <a:t>Malavika’yı</a:t>
            </a:r>
            <a:r>
              <a:rPr lang="tr-TR" sz="3200" dirty="0" smtClean="0">
                <a:latin typeface="Times New Roman" pitchFamily="18" charset="0"/>
                <a:cs typeface="Times New Roman" pitchFamily="18" charset="0"/>
              </a:rPr>
              <a:t> tanırlar. Bu duruma şaşıran kral ve kraliçe kızlara </a:t>
            </a:r>
            <a:r>
              <a:rPr lang="tr-TR" sz="3200" dirty="0" err="1" smtClean="0">
                <a:latin typeface="Times New Roman" pitchFamily="18" charset="0"/>
                <a:cs typeface="Times New Roman" pitchFamily="18" charset="0"/>
              </a:rPr>
              <a:t>Malavika’yı</a:t>
            </a:r>
            <a:r>
              <a:rPr lang="tr-TR" sz="3200" dirty="0" smtClean="0">
                <a:latin typeface="Times New Roman" pitchFamily="18" charset="0"/>
                <a:cs typeface="Times New Roman" pitchFamily="18" charset="0"/>
              </a:rPr>
              <a:t> nereden tanıdıklarını sorarlar. Kızlar çileci elbisesi giymiş olan </a:t>
            </a:r>
            <a:r>
              <a:rPr lang="tr-TR" sz="3200" dirty="0" err="1" smtClean="0">
                <a:latin typeface="Times New Roman" pitchFamily="18" charset="0"/>
                <a:cs typeface="Times New Roman" pitchFamily="18" charset="0"/>
              </a:rPr>
              <a:t>Parivracika’yı</a:t>
            </a:r>
            <a:r>
              <a:rPr lang="tr-TR" sz="3200" dirty="0" smtClean="0">
                <a:latin typeface="Times New Roman" pitchFamily="18" charset="0"/>
                <a:cs typeface="Times New Roman" pitchFamily="18" charset="0"/>
              </a:rPr>
              <a:t> da tanırlar. Bunun üzerine </a:t>
            </a:r>
            <a:r>
              <a:rPr lang="tr-TR" sz="3200" dirty="0" err="1" smtClean="0">
                <a:latin typeface="Times New Roman" pitchFamily="18" charset="0"/>
                <a:cs typeface="Times New Roman" pitchFamily="18" charset="0"/>
              </a:rPr>
              <a:t>Parivracika</a:t>
            </a:r>
            <a:r>
              <a:rPr lang="tr-TR" sz="3200" dirty="0" smtClean="0">
                <a:latin typeface="Times New Roman" pitchFamily="18" charset="0"/>
                <a:cs typeface="Times New Roman" pitchFamily="18" charset="0"/>
              </a:rPr>
              <a:t> anlatmaya başlar.</a:t>
            </a:r>
            <a:endParaRPr lang="tr-TR" sz="32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Malavika</a:t>
            </a:r>
            <a:r>
              <a:rPr lang="tr-TR" sz="2800" dirty="0" smtClean="0">
                <a:latin typeface="Times New Roman" pitchFamily="18" charset="0"/>
                <a:cs typeface="Times New Roman" pitchFamily="18" charset="0"/>
              </a:rPr>
              <a:t> Prens </a:t>
            </a:r>
            <a:r>
              <a:rPr lang="tr-TR" sz="2800" dirty="0" err="1" smtClean="0">
                <a:latin typeface="Times New Roman" pitchFamily="18" charset="0"/>
                <a:cs typeface="Times New Roman" pitchFamily="18" charset="0"/>
              </a:rPr>
              <a:t>Madhavasena’nın</a:t>
            </a:r>
            <a:r>
              <a:rPr lang="tr-TR" sz="2800" dirty="0" smtClean="0">
                <a:latin typeface="Times New Roman" pitchFamily="18" charset="0"/>
                <a:cs typeface="Times New Roman" pitchFamily="18" charset="0"/>
              </a:rPr>
              <a:t> kız kardeşidir. </a:t>
            </a:r>
            <a:r>
              <a:rPr lang="tr-TR" sz="2800" dirty="0" err="1" smtClean="0">
                <a:latin typeface="Times New Roman" pitchFamily="18" charset="0"/>
                <a:cs typeface="Times New Roman" pitchFamily="18" charset="0"/>
              </a:rPr>
              <a:t>Agnimitra</a:t>
            </a:r>
            <a:r>
              <a:rPr lang="tr-TR" sz="2800" dirty="0" smtClean="0">
                <a:latin typeface="Times New Roman" pitchFamily="18" charset="0"/>
                <a:cs typeface="Times New Roman" pitchFamily="18" charset="0"/>
              </a:rPr>
              <a:t> ile evlilik anlaşması yapmak üzere yola çıkmış, ancak yolda bir grup haydudun saldırısına uğramıştır. Bakan </a:t>
            </a:r>
            <a:r>
              <a:rPr lang="tr-TR" sz="2800" dirty="0" err="1" smtClean="0">
                <a:latin typeface="Times New Roman" pitchFamily="18" charset="0"/>
                <a:cs typeface="Times New Roman" pitchFamily="18" charset="0"/>
              </a:rPr>
              <a:t>Sumati</a:t>
            </a:r>
            <a:r>
              <a:rPr lang="tr-TR" sz="2800" dirty="0" smtClean="0">
                <a:latin typeface="Times New Roman" pitchFamily="18" charset="0"/>
                <a:cs typeface="Times New Roman" pitchFamily="18" charset="0"/>
              </a:rPr>
              <a:t> hayatı pahasına prensesi haydutların elinden kurtarmıştır. Olaylar sırasında bilincini kaybeden </a:t>
            </a:r>
            <a:r>
              <a:rPr lang="tr-TR" sz="2800" dirty="0" err="1" smtClean="0">
                <a:latin typeface="Times New Roman" pitchFamily="18" charset="0"/>
                <a:cs typeface="Times New Roman" pitchFamily="18" charset="0"/>
              </a:rPr>
              <a:t>Parivracika</a:t>
            </a:r>
            <a:r>
              <a:rPr lang="tr-TR" sz="2800" dirty="0" smtClean="0">
                <a:latin typeface="Times New Roman" pitchFamily="18" charset="0"/>
                <a:cs typeface="Times New Roman" pitchFamily="18" charset="0"/>
              </a:rPr>
              <a:t>, bu ülkeye geldiğinde </a:t>
            </a:r>
            <a:r>
              <a:rPr lang="tr-TR" sz="2800" dirty="0" err="1" smtClean="0">
                <a:latin typeface="Times New Roman" pitchFamily="18" charset="0"/>
                <a:cs typeface="Times New Roman" pitchFamily="18" charset="0"/>
              </a:rPr>
              <a:t>Malavika’yı</a:t>
            </a:r>
            <a:r>
              <a:rPr lang="tr-TR" sz="2800" dirty="0" smtClean="0">
                <a:latin typeface="Times New Roman" pitchFamily="18" charset="0"/>
                <a:cs typeface="Times New Roman" pitchFamily="18" charset="0"/>
              </a:rPr>
              <a:t> görmüş, ancak bir kâhin değerli bir kocayla evlenmeden önce </a:t>
            </a:r>
            <a:r>
              <a:rPr lang="tr-TR" sz="2800" dirty="0" err="1" smtClean="0">
                <a:latin typeface="Times New Roman" pitchFamily="18" charset="0"/>
                <a:cs typeface="Times New Roman" pitchFamily="18" charset="0"/>
              </a:rPr>
              <a:t>Malavika’nın</a:t>
            </a:r>
            <a:r>
              <a:rPr lang="tr-TR" sz="2800" dirty="0" smtClean="0">
                <a:latin typeface="Times New Roman" pitchFamily="18" charset="0"/>
                <a:cs typeface="Times New Roman" pitchFamily="18" charset="0"/>
              </a:rPr>
              <a:t> bir yıl köle olarak yaşayacağı söylenmiş olduğu için gerçeği saklamıştır.</a:t>
            </a:r>
            <a:endParaRPr lang="tr-TR" sz="28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Daha sonra sahneye teşrifatçı girer ve bakanın geldiğini haber verir. Kral, </a:t>
            </a:r>
            <a:r>
              <a:rPr lang="tr-TR" sz="3200" dirty="0" err="1" smtClean="0">
                <a:latin typeface="Times New Roman" pitchFamily="18" charset="0"/>
                <a:cs typeface="Times New Roman" pitchFamily="18" charset="0"/>
              </a:rPr>
              <a:t>Yacnasena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Madhavasena</a:t>
            </a:r>
            <a:r>
              <a:rPr lang="tr-TR" sz="3200" dirty="0" smtClean="0">
                <a:latin typeface="Times New Roman" pitchFamily="18" charset="0"/>
                <a:cs typeface="Times New Roman" pitchFamily="18" charset="0"/>
              </a:rPr>
              <a:t> için ay ve güneş yönetimi olarak çift krallık kurulmasını dileğini bakanlara iletmesini emreder. Teşrifatçı çıkar. Elinde bir mektupla tekrar geri gelir. Mektup kralın generali </a:t>
            </a:r>
            <a:r>
              <a:rPr lang="tr-TR" sz="3200" dirty="0" err="1" smtClean="0">
                <a:latin typeface="Times New Roman" pitchFamily="18" charset="0"/>
                <a:cs typeface="Times New Roman" pitchFamily="18" charset="0"/>
              </a:rPr>
              <a:t>Puşpamitradan’dır</a:t>
            </a:r>
            <a:r>
              <a:rPr lang="tr-TR" sz="3200" dirty="0" smtClean="0">
                <a:latin typeface="Times New Roman" pitchFamily="18" charset="0"/>
                <a:cs typeface="Times New Roman" pitchFamily="18" charset="0"/>
              </a:rPr>
              <a:t>. Mektupta </a:t>
            </a:r>
            <a:r>
              <a:rPr lang="tr-TR" sz="3200" dirty="0" err="1" smtClean="0">
                <a:latin typeface="Times New Roman" pitchFamily="18" charset="0"/>
                <a:cs typeface="Times New Roman" pitchFamily="18" charset="0"/>
              </a:rPr>
              <a:t>Agnimitra’nın</a:t>
            </a:r>
            <a:r>
              <a:rPr lang="tr-TR" sz="3200" dirty="0" smtClean="0">
                <a:latin typeface="Times New Roman" pitchFamily="18" charset="0"/>
                <a:cs typeface="Times New Roman" pitchFamily="18" charset="0"/>
              </a:rPr>
              <a:t> oğlunun başarısından bahsetmektedir. Bu habere herkes çok sevinir. Dram bu şekilde sona bulur.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MALAVİKA ve AGNİMİTRA</a:t>
            </a:r>
            <a:endParaRPr lang="tr-TR" dirty="0"/>
          </a:p>
        </p:txBody>
      </p:sp>
      <p:sp>
        <p:nvSpPr>
          <p:cNvPr id="3" name="2 İçerik Yer Tutucusu"/>
          <p:cNvSpPr>
            <a:spLocks noGrp="1"/>
          </p:cNvSpPr>
          <p:nvPr>
            <p:ph idx="1"/>
          </p:nvPr>
        </p:nvSpPr>
        <p:spPr>
          <a:xfrm>
            <a:off x="467544" y="1988840"/>
            <a:ext cx="8229600" cy="4389120"/>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Agnimitra</a:t>
            </a:r>
            <a:r>
              <a:rPr lang="tr-TR" sz="3200" dirty="0" smtClean="0">
                <a:latin typeface="Times New Roman" pitchFamily="18" charset="0"/>
                <a:cs typeface="Times New Roman" pitchFamily="18" charset="0"/>
              </a:rPr>
              <a:t> gerçekte bir aşk oyunudur. Ne çok kısa ne de çok uzun bir eserdir ve olasılıkla </a:t>
            </a:r>
            <a:r>
              <a:rPr lang="tr-TR" sz="3200" dirty="0" err="1" smtClean="0">
                <a:latin typeface="Times New Roman" pitchFamily="18" charset="0"/>
                <a:cs typeface="Times New Roman" pitchFamily="18" charset="0"/>
              </a:rPr>
              <a:t>Kalidasa’nın</a:t>
            </a:r>
            <a:r>
              <a:rPr lang="tr-TR" sz="3200" dirty="0" smtClean="0">
                <a:latin typeface="Times New Roman" pitchFamily="18" charset="0"/>
                <a:cs typeface="Times New Roman" pitchFamily="18" charset="0"/>
              </a:rPr>
              <a:t> gençlik çalışmalarından biridir. Eser</a:t>
            </a:r>
            <a:r>
              <a:rPr lang="tr-TR" sz="3200" i="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aşk, kıskançlık ve hilelerle örülü bir dramdır. Oyun </a:t>
            </a:r>
            <a:r>
              <a:rPr lang="tr-TR" sz="3200" dirty="0" err="1" smtClean="0">
                <a:latin typeface="Times New Roman" pitchFamily="18" charset="0"/>
                <a:cs typeface="Times New Roman" pitchFamily="18" charset="0"/>
              </a:rPr>
              <a:t>Agnimitra’nın</a:t>
            </a:r>
            <a:r>
              <a:rPr lang="tr-TR" sz="3200" dirty="0" smtClean="0">
                <a:latin typeface="Times New Roman" pitchFamily="18" charset="0"/>
                <a:cs typeface="Times New Roman" pitchFamily="18" charset="0"/>
              </a:rPr>
              <a:t> bir resimde eşi ana kraliçenin yanındaki hizmetçi kızı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görmesi ve etkilenmesiyle başlar. Kral </a:t>
            </a:r>
            <a:r>
              <a:rPr lang="tr-TR" sz="3200" dirty="0" err="1" smtClean="0">
                <a:latin typeface="Times New Roman" pitchFamily="18" charset="0"/>
                <a:cs typeface="Times New Roman" pitchFamily="18" charset="0"/>
              </a:rPr>
              <a:t>Agnimitra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Malavika’ya</a:t>
            </a:r>
            <a:r>
              <a:rPr lang="tr-TR" sz="3200" dirty="0" smtClean="0">
                <a:latin typeface="Times New Roman" pitchFamily="18" charset="0"/>
                <a:cs typeface="Times New Roman" pitchFamily="18" charset="0"/>
              </a:rPr>
              <a:t> aşkını itiraf eder. </a:t>
            </a:r>
            <a:endParaRPr lang="tr-TR"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MALAVİKA ve AGNİMİTRA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da kraliçeye olan bağlılığına rağmen bu aşka karşılık verir. Kıskançlık duygusuna yenik düşen kraliçe, </a:t>
            </a:r>
            <a:r>
              <a:rPr lang="tr-TR" sz="3200" dirty="0" err="1" smtClean="0">
                <a:latin typeface="Times New Roman" pitchFamily="18" charset="0"/>
                <a:cs typeface="Times New Roman" pitchFamily="18" charset="0"/>
              </a:rPr>
              <a:t>Agnimitra</a:t>
            </a:r>
            <a:r>
              <a:rPr lang="tr-TR" sz="3200" dirty="0" smtClean="0">
                <a:latin typeface="Times New Roman" pitchFamily="18" charset="0"/>
                <a:cs typeface="Times New Roman" pitchFamily="18" charset="0"/>
              </a:rPr>
              <a:t> ile </a:t>
            </a:r>
            <a:r>
              <a:rPr lang="tr-TR" sz="3200" dirty="0" err="1" smtClean="0">
                <a:latin typeface="Times New Roman" pitchFamily="18" charset="0"/>
                <a:cs typeface="Times New Roman" pitchFamily="18" charset="0"/>
              </a:rPr>
              <a:t>Malavika’yı</a:t>
            </a:r>
            <a:r>
              <a:rPr lang="tr-TR" sz="3200" dirty="0" smtClean="0">
                <a:latin typeface="Times New Roman" pitchFamily="18" charset="0"/>
                <a:cs typeface="Times New Roman" pitchFamily="18" charset="0"/>
              </a:rPr>
              <a:t> ayırır. Olaylar buraya kadar sıradan gibi görünse de birden farklılaşır. Zindana atılan kız kralın arkadaşı </a:t>
            </a:r>
            <a:r>
              <a:rPr lang="tr-TR" sz="3200" dirty="0" err="1" smtClean="0">
                <a:latin typeface="Times New Roman" pitchFamily="18" charset="0"/>
                <a:cs typeface="Times New Roman" pitchFamily="18" charset="0"/>
              </a:rPr>
              <a:t>Vidushaka’nın</a:t>
            </a:r>
            <a:r>
              <a:rPr lang="tr-TR" sz="3200" dirty="0" smtClean="0">
                <a:latin typeface="Times New Roman" pitchFamily="18" charset="0"/>
                <a:cs typeface="Times New Roman" pitchFamily="18" charset="0"/>
              </a:rPr>
              <a:t> zekâsı ve hileleri sayesinde kurtulur. </a:t>
            </a:r>
            <a:endParaRPr lang="tr-TR"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dirty="0" smtClean="0"/>
              <a:t>   </a:t>
            </a:r>
            <a:r>
              <a:rPr lang="tr-TR" sz="3200" dirty="0" smtClean="0">
                <a:latin typeface="Times New Roman" pitchFamily="18" charset="0"/>
                <a:cs typeface="Times New Roman" pitchFamily="18" charset="0"/>
              </a:rPr>
              <a:t>Dua sona erdikten sonra sahne müdürü aktörü çağırarak, bahar festivalinde </a:t>
            </a:r>
            <a:r>
              <a:rPr lang="tr-TR" sz="3200" dirty="0" err="1" smtClean="0">
                <a:latin typeface="Times New Roman" pitchFamily="18" charset="0"/>
                <a:cs typeface="Times New Roman" pitchFamily="18" charset="0"/>
              </a:rPr>
              <a:t>Kalidasa’nın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Malavika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Agnimitra</a:t>
            </a:r>
            <a:r>
              <a:rPr lang="tr-TR" sz="3200" dirty="0" smtClean="0">
                <a:latin typeface="Times New Roman" pitchFamily="18" charset="0"/>
                <a:cs typeface="Times New Roman" pitchFamily="18" charset="0"/>
              </a:rPr>
              <a:t> adlı eserinin sahneleneceğini ve hazırlıklara başlamalarını söyler. Bu ön konuşmadan sonra sahneye hizmetçi kızla birlikte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girer. </a:t>
            </a:r>
            <a:endParaRPr lang="tr-TR"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Kraliçe </a:t>
            </a:r>
            <a:r>
              <a:rPr lang="tr-TR" sz="3200" dirty="0" err="1" smtClean="0">
                <a:latin typeface="Times New Roman" pitchFamily="18" charset="0"/>
                <a:cs typeface="Times New Roman" pitchFamily="18" charset="0"/>
              </a:rPr>
              <a:t>Dharini’nin</a:t>
            </a:r>
            <a:r>
              <a:rPr lang="tr-TR" sz="3200" dirty="0" smtClean="0">
                <a:latin typeface="Times New Roman" pitchFamily="18" charset="0"/>
                <a:cs typeface="Times New Roman" pitchFamily="18" charset="0"/>
              </a:rPr>
              <a:t> emriyle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öğrenmeye başladığı </a:t>
            </a:r>
            <a:r>
              <a:rPr lang="tr-TR" sz="3200" dirty="0" err="1" smtClean="0">
                <a:latin typeface="Times New Roman" pitchFamily="18" charset="0"/>
                <a:cs typeface="Times New Roman" pitchFamily="18" charset="0"/>
              </a:rPr>
              <a:t>çalita</a:t>
            </a:r>
            <a:r>
              <a:rPr lang="tr-TR" sz="3200" dirty="0" smtClean="0">
                <a:latin typeface="Times New Roman" pitchFamily="18" charset="0"/>
                <a:cs typeface="Times New Roman" pitchFamily="18" charset="0"/>
              </a:rPr>
              <a:t> dansını ilerletip ilerletmediğini dans hocası </a:t>
            </a:r>
            <a:r>
              <a:rPr lang="tr-TR" sz="3200" dirty="0" err="1" smtClean="0">
                <a:latin typeface="Times New Roman" pitchFamily="18" charset="0"/>
                <a:cs typeface="Times New Roman" pitchFamily="18" charset="0"/>
              </a:rPr>
              <a:t>Ganadasa’ya</a:t>
            </a:r>
            <a:r>
              <a:rPr lang="tr-TR" sz="3200" dirty="0" smtClean="0">
                <a:latin typeface="Times New Roman" pitchFamily="18" charset="0"/>
                <a:cs typeface="Times New Roman" pitchFamily="18" charset="0"/>
              </a:rPr>
              <a:t> sormaya giderken yolda </a:t>
            </a:r>
            <a:r>
              <a:rPr lang="tr-TR" sz="3200" dirty="0" err="1" smtClean="0">
                <a:latin typeface="Times New Roman" pitchFamily="18" charset="0"/>
                <a:cs typeface="Times New Roman" pitchFamily="18" charset="0"/>
              </a:rPr>
              <a:t>Kaumudika</a:t>
            </a:r>
            <a:r>
              <a:rPr lang="tr-TR" sz="3200" dirty="0" smtClean="0">
                <a:latin typeface="Times New Roman" pitchFamily="18" charset="0"/>
                <a:cs typeface="Times New Roman" pitchFamily="18" charset="0"/>
              </a:rPr>
              <a:t> ile karşılaşır. </a:t>
            </a:r>
            <a:r>
              <a:rPr lang="tr-TR" sz="3200" dirty="0" err="1" smtClean="0">
                <a:latin typeface="Times New Roman" pitchFamily="18" charset="0"/>
                <a:cs typeface="Times New Roman" pitchFamily="18" charset="0"/>
              </a:rPr>
              <a:t>Kaumudika</a:t>
            </a:r>
            <a:r>
              <a:rPr lang="tr-TR" sz="3200" dirty="0" smtClean="0">
                <a:latin typeface="Times New Roman" pitchFamily="18" charset="0"/>
                <a:cs typeface="Times New Roman" pitchFamily="18" charset="0"/>
              </a:rPr>
              <a:t> kraliçeye kuyumcudan aldığı yılanbaşlı mühürlü yüzüğünü götürmektedir. İki arkadaş sohbet etmeye başlar.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Kaumudika’ya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kral tarafından nasıl görüldüğünü anlatır.</a:t>
            </a:r>
            <a:endParaRPr lang="tr-TR"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Bunları söyledikten sonra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Ganadasa’nın</a:t>
            </a:r>
            <a:r>
              <a:rPr lang="tr-TR" sz="3200" dirty="0" smtClean="0">
                <a:latin typeface="Times New Roman" pitchFamily="18" charset="0"/>
                <a:cs typeface="Times New Roman" pitchFamily="18" charset="0"/>
              </a:rPr>
              <a:t> yanına gitmek üzere yola çıkar. Dans evinde </a:t>
            </a:r>
            <a:r>
              <a:rPr lang="tr-TR" sz="3200" dirty="0" err="1" smtClean="0">
                <a:latin typeface="Times New Roman" pitchFamily="18" charset="0"/>
                <a:cs typeface="Times New Roman" pitchFamily="18" charset="0"/>
              </a:rPr>
              <a:t>Ganadasa’yı</a:t>
            </a:r>
            <a:r>
              <a:rPr lang="tr-TR" sz="3200" dirty="0" smtClean="0">
                <a:latin typeface="Times New Roman" pitchFamily="18" charset="0"/>
                <a:cs typeface="Times New Roman" pitchFamily="18" charset="0"/>
              </a:rPr>
              <a:t> bulur ve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nasıl bir öğrenci olduğunu kraliçenin öğrenmek istediğini söyler. </a:t>
            </a:r>
            <a:r>
              <a:rPr lang="tr-TR" sz="3200" dirty="0" err="1" smtClean="0">
                <a:latin typeface="Times New Roman" pitchFamily="18" charset="0"/>
                <a:cs typeface="Times New Roman" pitchFamily="18" charset="0"/>
              </a:rPr>
              <a:t>Ganadasa</a:t>
            </a:r>
            <a:r>
              <a:rPr lang="tr-TR" sz="3200" dirty="0" smtClean="0">
                <a:latin typeface="Times New Roman" pitchFamily="18" charset="0"/>
                <a:cs typeface="Times New Roman" pitchFamily="18" charset="0"/>
              </a:rPr>
              <a:t> da son derece yetenekli ve zeki olduğunu söyler. Buna sevinen </a:t>
            </a:r>
            <a:r>
              <a:rPr lang="tr-TR" sz="3200" dirty="0" err="1" smtClean="0">
                <a:latin typeface="Times New Roman" pitchFamily="18" charset="0"/>
                <a:cs typeface="Times New Roman" pitchFamily="18" charset="0"/>
              </a:rPr>
              <a:t>Bakulavalika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nerede olduğunu sorar. </a:t>
            </a:r>
            <a:r>
              <a:rPr lang="tr-TR" sz="3200" dirty="0" err="1" smtClean="0">
                <a:latin typeface="Times New Roman" pitchFamily="18" charset="0"/>
                <a:cs typeface="Times New Roman" pitchFamily="18" charset="0"/>
              </a:rPr>
              <a:t>Ganadasa</a:t>
            </a:r>
            <a:r>
              <a:rPr lang="tr-TR" sz="3200" dirty="0" smtClean="0">
                <a:latin typeface="Times New Roman" pitchFamily="18" charset="0"/>
                <a:cs typeface="Times New Roman" pitchFamily="18" charset="0"/>
              </a:rPr>
              <a:t> da dinlendiğini söyler.</a:t>
            </a:r>
            <a:endParaRPr lang="tr-TR" sz="3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Bir sonraki sahnede kral ve maiyetindekiler içeri girer. Bakanın elinde </a:t>
            </a:r>
            <a:r>
              <a:rPr lang="tr-TR" sz="3200" dirty="0" err="1" smtClean="0">
                <a:latin typeface="Times New Roman" pitchFamily="18" charset="0"/>
                <a:cs typeface="Times New Roman" pitchFamily="18" charset="0"/>
              </a:rPr>
              <a:t>Vidarbha</a:t>
            </a:r>
            <a:r>
              <a:rPr lang="tr-TR" sz="3200" dirty="0" smtClean="0">
                <a:latin typeface="Times New Roman" pitchFamily="18" charset="0"/>
                <a:cs typeface="Times New Roman" pitchFamily="18" charset="0"/>
              </a:rPr>
              <a:t> kralından gelen bir mektup vardır. Bakan mektubu okur. Mektup, kral </a:t>
            </a:r>
            <a:r>
              <a:rPr lang="tr-TR" sz="3200" dirty="0" err="1" smtClean="0">
                <a:latin typeface="Times New Roman" pitchFamily="18" charset="0"/>
                <a:cs typeface="Times New Roman" pitchFamily="18" charset="0"/>
              </a:rPr>
              <a:t>Agnimitra’yı</a:t>
            </a:r>
            <a:r>
              <a:rPr lang="tr-TR" sz="3200" dirty="0" smtClean="0">
                <a:latin typeface="Times New Roman" pitchFamily="18" charset="0"/>
                <a:cs typeface="Times New Roman" pitchFamily="18" charset="0"/>
              </a:rPr>
              <a:t> öfkelendirir ve onu yok etmek için </a:t>
            </a:r>
            <a:r>
              <a:rPr lang="tr-TR" sz="3200" dirty="0" err="1" smtClean="0">
                <a:latin typeface="Times New Roman" pitchFamily="18" charset="0"/>
                <a:cs typeface="Times New Roman" pitchFamily="18" charset="0"/>
              </a:rPr>
              <a:t>Virasena’ya</a:t>
            </a:r>
            <a:r>
              <a:rPr lang="tr-TR" sz="3200" dirty="0" smtClean="0">
                <a:latin typeface="Times New Roman" pitchFamily="18" charset="0"/>
                <a:cs typeface="Times New Roman" pitchFamily="18" charset="0"/>
              </a:rPr>
              <a:t> emir verir. Bu sırada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içeri girer. Krala </a:t>
            </a:r>
            <a:r>
              <a:rPr lang="tr-TR" sz="3200" dirty="0" err="1" smtClean="0">
                <a:latin typeface="Times New Roman" pitchFamily="18" charset="0"/>
                <a:cs typeface="Times New Roman" pitchFamily="18" charset="0"/>
              </a:rPr>
              <a:t>Malavika’nın</a:t>
            </a:r>
            <a:r>
              <a:rPr lang="tr-TR" sz="3200" dirty="0" smtClean="0">
                <a:latin typeface="Times New Roman" pitchFamily="18" charset="0"/>
                <a:cs typeface="Times New Roman" pitchFamily="18" charset="0"/>
              </a:rPr>
              <a:t> gerçek kimliğini öğrenmek için hazırladığı planı anlatır. Bu sırada sahnenin arkasından sesler gelir.</a:t>
            </a:r>
            <a:endParaRPr lang="tr-TR"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Teşrifatçı içeri girerek dans hocaları </a:t>
            </a:r>
            <a:r>
              <a:rPr lang="tr-TR" sz="3200" dirty="0" err="1" smtClean="0">
                <a:latin typeface="Times New Roman" pitchFamily="18" charset="0"/>
                <a:cs typeface="Times New Roman" pitchFamily="18" charset="0"/>
              </a:rPr>
              <a:t>Ganadasa</a:t>
            </a:r>
            <a:r>
              <a:rPr lang="tr-TR" sz="3200" dirty="0" smtClean="0">
                <a:latin typeface="Times New Roman" pitchFamily="18" charset="0"/>
                <a:cs typeface="Times New Roman" pitchFamily="18" charset="0"/>
              </a:rPr>
              <a:t> ile </a:t>
            </a:r>
            <a:r>
              <a:rPr lang="tr-TR" sz="3200" dirty="0" err="1" smtClean="0">
                <a:latin typeface="Times New Roman" pitchFamily="18" charset="0"/>
                <a:cs typeface="Times New Roman" pitchFamily="18" charset="0"/>
              </a:rPr>
              <a:t>Haradatta’nın</a:t>
            </a:r>
            <a:r>
              <a:rPr lang="tr-TR" sz="3200" dirty="0" smtClean="0">
                <a:latin typeface="Times New Roman" pitchFamily="18" charset="0"/>
                <a:cs typeface="Times New Roman" pitchFamily="18" charset="0"/>
              </a:rPr>
              <a:t> onu görmek istediklerini söyler. Kral onları içeri aldırır. Hocalar hangisinin daha başarılı olduğu konusunda anlaşmazlığa düştüklerini ve bu duruma kralın karar vermesini istediklerini anlatırlar. Kral buna karar vermek için kraliçenin de çağrılmasını emreder. Kraliçeye haber verilir. Kraliçe ve </a:t>
            </a:r>
            <a:r>
              <a:rPr lang="tr-TR" sz="3200" dirty="0" err="1" smtClean="0">
                <a:latin typeface="Times New Roman" pitchFamily="18" charset="0"/>
                <a:cs typeface="Times New Roman" pitchFamily="18" charset="0"/>
              </a:rPr>
              <a:t>Parivracika’yla</a:t>
            </a:r>
            <a:r>
              <a:rPr lang="tr-TR" sz="3200" dirty="0" smtClean="0">
                <a:latin typeface="Times New Roman" pitchFamily="18" charset="0"/>
                <a:cs typeface="Times New Roman" pitchFamily="18" charset="0"/>
              </a:rPr>
              <a:t> birlikte gelir. Kraliçenin gelmesiyle iki dans hocasına hazırlıklara başlamaları söylenir.</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1235</Words>
  <Application>Microsoft Office PowerPoint</Application>
  <PresentationFormat>Ekran Gösterisi (4:3)</PresentationFormat>
  <Paragraphs>40</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Calibri</vt:lpstr>
      <vt:lpstr>Constantia</vt:lpstr>
      <vt:lpstr>Times New Roman</vt:lpstr>
      <vt:lpstr>Wingdings 2</vt:lpstr>
      <vt:lpstr>Akış</vt:lpstr>
      <vt:lpstr>KALİDASA’NIN HAYATI VE ESERLERİ</vt:lpstr>
      <vt:lpstr>MALAVİKA ve AGNİMİTRA</vt:lpstr>
      <vt:lpstr>MALAVİKA ve AGNİMİTRA</vt:lpstr>
      <vt:lpstr>MALAVİKA ve AGNİMİTRA</vt:lpstr>
      <vt:lpstr>I.PERDE</vt:lpstr>
      <vt:lpstr>PowerPoint Sunusu</vt:lpstr>
      <vt:lpstr>PowerPoint Sunusu</vt:lpstr>
      <vt:lpstr>PowerPoint Sunusu</vt:lpstr>
      <vt:lpstr>PowerPoint Sunusu</vt:lpstr>
      <vt:lpstr>II.PERDE</vt:lpstr>
      <vt:lpstr>PowerPoint Sunusu</vt:lpstr>
      <vt:lpstr>III.PERDE</vt:lpstr>
      <vt:lpstr>PowerPoint Sunusu</vt:lpstr>
      <vt:lpstr>PowerPoint Sunusu</vt:lpstr>
      <vt:lpstr>PowerPoint Sunusu</vt:lpstr>
      <vt:lpstr>IV. PERDE</vt:lpstr>
      <vt:lpstr>PowerPoint Sunusu</vt:lpstr>
      <vt:lpstr>PowerPoint Sunusu</vt:lpstr>
      <vt:lpstr>PowerPoint Sunusu</vt:lpstr>
      <vt:lpstr>PowerPoint Sunusu</vt:lpstr>
      <vt:lpstr>PowerPoint Sunusu</vt:lpstr>
      <vt:lpstr>V.PERDE</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Arş. Gör. Y.KAYALI</dc:creator>
  <cp:lastModifiedBy>Derya Hoca</cp:lastModifiedBy>
  <cp:revision>8</cp:revision>
  <dcterms:created xsi:type="dcterms:W3CDTF">2014-01-20T08:06:24Z</dcterms:created>
  <dcterms:modified xsi:type="dcterms:W3CDTF">2019-01-03T11:36:33Z</dcterms:modified>
</cp:coreProperties>
</file>