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9" r:id="rId11"/>
    <p:sldId id="270" r:id="rId12"/>
    <p:sldId id="300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5501" autoAdjust="0"/>
  </p:normalViewPr>
  <p:slideViewPr>
    <p:cSldViewPr snapToGrid="0">
      <p:cViewPr varScale="1">
        <p:scale>
          <a:sx n="92" d="100"/>
          <a:sy n="92" d="100"/>
        </p:scale>
        <p:origin x="498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EC91D-288F-463E-8760-5EC464DB5E2B}" type="datetimeFigureOut">
              <a:rPr lang="tr-TR" smtClean="0"/>
              <a:t>2.5.2019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9E81C-41FA-48CE-B578-5CFEB02258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4614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229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1393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5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528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77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2.5.2019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313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2.5.2019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1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2.5.2019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09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2.5.2019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050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2.5.2019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14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94643-5151-4422-B7F1-5F3E2C0CDEBF}" type="datetimeFigureOut">
              <a:rPr lang="tr-TR" smtClean="0"/>
              <a:t>2.5.2019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8889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94643-5151-4422-B7F1-5F3E2C0CDEBF}" type="datetimeFigureOut">
              <a:rPr lang="tr-TR" smtClean="0"/>
              <a:t>2.5.2019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1030E-F569-4BE3-A9AF-7868F3626F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7514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Polymer </a:t>
            </a:r>
            <a:r>
              <a:rPr lang="tr-TR" dirty="0" err="1" smtClean="0"/>
              <a:t>Technology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000" dirty="0" err="1" smtClean="0"/>
              <a:t>Chapter</a:t>
            </a:r>
            <a:r>
              <a:rPr lang="tr-TR" sz="4000" dirty="0" smtClean="0"/>
              <a:t> 11</a:t>
            </a:r>
            <a:endParaRPr lang="tr-TR" sz="4000" dirty="0" smtClean="0"/>
          </a:p>
          <a:p>
            <a:r>
              <a:rPr lang="en-US" sz="4000" dirty="0"/>
              <a:t>Polymer Additives and Reinforcements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838803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90427" y="115599"/>
            <a:ext cx="8853056" cy="1325563"/>
          </a:xfrm>
        </p:spPr>
        <p:txBody>
          <a:bodyPr/>
          <a:lstStyle/>
          <a:p>
            <a:pPr algn="ctr"/>
            <a:r>
              <a:rPr lang="en-US" dirty="0"/>
              <a:t>Polymer Additives and Reinforcements</a:t>
            </a:r>
            <a:br>
              <a:rPr lang="en-US" dirty="0"/>
            </a:br>
            <a:r>
              <a:rPr lang="tr-TR" sz="2400" dirty="0">
                <a:solidFill>
                  <a:srgbClr val="FF0000"/>
                </a:solidFill>
                <a:latin typeface="Arial" panose="020B0604020202020204" pitchFamily="34" charset="0"/>
              </a:rPr>
              <a:t>FILLERS AND REINFORCEMENTS (COMPOSITES)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799618" cy="4351338"/>
          </a:xfrm>
        </p:spPr>
        <p:txBody>
          <a:bodyPr>
            <a:noAutofit/>
          </a:bodyPr>
          <a:lstStyle/>
          <a:p>
            <a:r>
              <a:rPr lang="tr-TR" sz="2400" dirty="0" err="1" smtClean="0">
                <a:solidFill>
                  <a:srgbClr val="231F20"/>
                </a:solidFill>
              </a:rPr>
              <a:t>Fillers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are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utilized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for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>
                <a:solidFill>
                  <a:srgbClr val="231F20"/>
                </a:solidFill>
              </a:rPr>
              <a:t>a number of purposes. </a:t>
            </a:r>
            <a:endParaRPr lang="tr-TR" sz="2400" dirty="0" smtClean="0">
              <a:solidFill>
                <a:srgbClr val="231F20"/>
              </a:solidFill>
            </a:endParaRPr>
          </a:p>
          <a:p>
            <a:r>
              <a:rPr lang="tr-TR" sz="2400" dirty="0" err="1" smtClean="0">
                <a:solidFill>
                  <a:srgbClr val="231F20"/>
                </a:solidFill>
              </a:rPr>
              <a:t>For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example</a:t>
            </a:r>
            <a:r>
              <a:rPr lang="tr-TR" sz="2400" dirty="0" smtClean="0">
                <a:solidFill>
                  <a:srgbClr val="231F20"/>
                </a:solidFill>
              </a:rPr>
              <a:t>, </a:t>
            </a:r>
            <a:r>
              <a:rPr lang="tr-TR" sz="2400" dirty="0">
                <a:solidFill>
                  <a:srgbClr val="231F20"/>
                </a:solidFill>
              </a:rPr>
              <a:t>i</a:t>
            </a:r>
            <a:r>
              <a:rPr lang="en-US" sz="2400" dirty="0" err="1" smtClean="0">
                <a:solidFill>
                  <a:srgbClr val="231F20"/>
                </a:solidFill>
              </a:rPr>
              <a:t>nert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>
                <a:solidFill>
                  <a:srgbClr val="231F20"/>
                </a:solidFill>
              </a:rPr>
              <a:t>materials </a:t>
            </a:r>
            <a:r>
              <a:rPr lang="tr-TR" sz="2400" dirty="0" err="1" smtClean="0">
                <a:solidFill>
                  <a:srgbClr val="231F20"/>
                </a:solidFill>
              </a:rPr>
              <a:t>such</a:t>
            </a:r>
            <a:r>
              <a:rPr lang="tr-TR" sz="2400" dirty="0" smtClean="0">
                <a:solidFill>
                  <a:srgbClr val="231F20"/>
                </a:solidFill>
              </a:rPr>
              <a:t> as </a:t>
            </a:r>
            <a:r>
              <a:rPr lang="tr-TR" sz="2400" dirty="0" err="1" smtClean="0">
                <a:solidFill>
                  <a:srgbClr val="231F20"/>
                </a:solidFill>
              </a:rPr>
              <a:t>wo</a:t>
            </a:r>
            <a:r>
              <a:rPr lang="en-US" sz="2400" dirty="0" smtClean="0">
                <a:solidFill>
                  <a:srgbClr val="231F20"/>
                </a:solidFill>
              </a:rPr>
              <a:t>od </a:t>
            </a:r>
            <a:r>
              <a:rPr lang="en-US" sz="2400" dirty="0">
                <a:solidFill>
                  <a:srgbClr val="231F20"/>
                </a:solidFill>
              </a:rPr>
              <a:t>flour, clay, and talc serve to </a:t>
            </a:r>
            <a:r>
              <a:rPr lang="tr-TR" sz="2400" dirty="0" err="1" smtClean="0">
                <a:solidFill>
                  <a:srgbClr val="231F20"/>
                </a:solidFill>
              </a:rPr>
              <a:t>decrease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the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 smtClean="0">
                <a:solidFill>
                  <a:srgbClr val="231F20"/>
                </a:solidFill>
              </a:rPr>
              <a:t>resin </a:t>
            </a:r>
            <a:r>
              <a:rPr lang="en-US" sz="2400" dirty="0" smtClean="0">
                <a:solidFill>
                  <a:srgbClr val="231F20"/>
                </a:solidFill>
              </a:rPr>
              <a:t>costs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 smtClean="0">
                <a:solidFill>
                  <a:srgbClr val="231F20"/>
                </a:solidFill>
              </a:rPr>
              <a:t>and</a:t>
            </a:r>
            <a:r>
              <a:rPr lang="en-US" sz="2400" dirty="0">
                <a:solidFill>
                  <a:srgbClr val="231F20"/>
                </a:solidFill>
              </a:rPr>
              <a:t>, to a certain extent, </a:t>
            </a:r>
            <a:r>
              <a:rPr lang="tr-TR" sz="2400" dirty="0" err="1" smtClean="0">
                <a:solidFill>
                  <a:srgbClr val="231F20"/>
                </a:solidFill>
              </a:rPr>
              <a:t>enhance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the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</a:rPr>
              <a:t>processability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>
                <a:solidFill>
                  <a:srgbClr val="231F20"/>
                </a:solidFill>
              </a:rPr>
              <a:t>and </a:t>
            </a:r>
            <a:r>
              <a:rPr lang="tr-TR" sz="2400" dirty="0" err="1" smtClean="0">
                <a:solidFill>
                  <a:srgbClr val="231F20"/>
                </a:solidFill>
              </a:rPr>
              <a:t>the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 smtClean="0">
                <a:solidFill>
                  <a:srgbClr val="231F20"/>
                </a:solidFill>
              </a:rPr>
              <a:t>heat </a:t>
            </a:r>
            <a:r>
              <a:rPr lang="en-US" sz="2400" dirty="0">
                <a:solidFill>
                  <a:srgbClr val="231F20"/>
                </a:solidFill>
              </a:rPr>
              <a:t>dissipation in thermosetting </a:t>
            </a:r>
            <a:r>
              <a:rPr lang="tr-TR" sz="2400" dirty="0" err="1" smtClean="0">
                <a:solidFill>
                  <a:srgbClr val="231F20"/>
                </a:solidFill>
              </a:rPr>
              <a:t>matrices</a:t>
            </a:r>
            <a:r>
              <a:rPr lang="en-US" sz="2400" dirty="0" smtClean="0">
                <a:solidFill>
                  <a:srgbClr val="231F20"/>
                </a:solidFill>
              </a:rPr>
              <a:t>. </a:t>
            </a:r>
            <a:endParaRPr lang="tr-TR" sz="2400" dirty="0" smtClean="0">
              <a:solidFill>
                <a:srgbClr val="231F20"/>
              </a:solidFill>
            </a:endParaRPr>
          </a:p>
          <a:p>
            <a:r>
              <a:rPr lang="tr-TR" sz="2400" dirty="0" smtClean="0">
                <a:solidFill>
                  <a:srgbClr val="231F20"/>
                </a:solidFill>
              </a:rPr>
              <a:t>On </a:t>
            </a:r>
            <a:r>
              <a:rPr lang="tr-TR" sz="2400" dirty="0" err="1" smtClean="0">
                <a:solidFill>
                  <a:srgbClr val="231F20"/>
                </a:solidFill>
              </a:rPr>
              <a:t>the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other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hand</a:t>
            </a:r>
            <a:r>
              <a:rPr lang="tr-TR" sz="2400" dirty="0" smtClean="0">
                <a:solidFill>
                  <a:srgbClr val="231F20"/>
                </a:solidFill>
              </a:rPr>
              <a:t>, </a:t>
            </a:r>
            <a:r>
              <a:rPr lang="tr-TR" sz="2400" dirty="0">
                <a:solidFill>
                  <a:srgbClr val="231F20"/>
                </a:solidFill>
              </a:rPr>
              <a:t>b</a:t>
            </a:r>
            <a:r>
              <a:rPr lang="en-US" sz="2400" dirty="0" err="1" smtClean="0">
                <a:solidFill>
                  <a:srgbClr val="231F20"/>
                </a:solidFill>
              </a:rPr>
              <a:t>oth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</a:rPr>
              <a:t>aluminatrihydrate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>
                <a:solidFill>
                  <a:srgbClr val="231F20"/>
                </a:solidFill>
              </a:rPr>
              <a:t>and talc </a:t>
            </a:r>
            <a:r>
              <a:rPr lang="tr-TR" sz="2400" dirty="0" err="1" smtClean="0">
                <a:solidFill>
                  <a:srgbClr val="231F20"/>
                </a:solidFill>
              </a:rPr>
              <a:t>are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used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to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enhance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the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 smtClean="0">
                <a:solidFill>
                  <a:srgbClr val="231F20"/>
                </a:solidFill>
              </a:rPr>
              <a:t>flame </a:t>
            </a:r>
            <a:r>
              <a:rPr lang="en-US" sz="2400" dirty="0" err="1">
                <a:solidFill>
                  <a:srgbClr val="231F20"/>
                </a:solidFill>
              </a:rPr>
              <a:t>retardance</a:t>
            </a:r>
            <a:r>
              <a:rPr lang="en-US" sz="2400" dirty="0">
                <a:solidFill>
                  <a:srgbClr val="231F20"/>
                </a:solidFill>
              </a:rPr>
              <a:t>. </a:t>
            </a:r>
            <a:endParaRPr lang="tr-TR" sz="2400" dirty="0" smtClean="0">
              <a:solidFill>
                <a:srgbClr val="231F20"/>
              </a:solidFill>
            </a:endParaRPr>
          </a:p>
          <a:p>
            <a:r>
              <a:rPr lang="tr-TR" sz="2400" dirty="0" err="1" smtClean="0">
                <a:solidFill>
                  <a:srgbClr val="231F20"/>
                </a:solidFill>
              </a:rPr>
              <a:t>Additionally</a:t>
            </a:r>
            <a:r>
              <a:rPr lang="tr-TR" sz="2400" dirty="0" smtClean="0">
                <a:solidFill>
                  <a:srgbClr val="231F20"/>
                </a:solidFill>
              </a:rPr>
              <a:t>, </a:t>
            </a:r>
            <a:r>
              <a:rPr lang="tr-TR" sz="2400" dirty="0">
                <a:solidFill>
                  <a:srgbClr val="231F20"/>
                </a:solidFill>
              </a:rPr>
              <a:t>m</a:t>
            </a:r>
            <a:r>
              <a:rPr lang="en-US" sz="2400" dirty="0" err="1" smtClean="0">
                <a:solidFill>
                  <a:srgbClr val="231F20"/>
                </a:solidFill>
              </a:rPr>
              <a:t>ica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particles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are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utilized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 smtClean="0">
                <a:solidFill>
                  <a:srgbClr val="231F20"/>
                </a:solidFill>
              </a:rPr>
              <a:t>to </a:t>
            </a:r>
            <a:r>
              <a:rPr lang="tr-TR" sz="2400" dirty="0" err="1" smtClean="0">
                <a:solidFill>
                  <a:srgbClr val="231F20"/>
                </a:solidFill>
              </a:rPr>
              <a:t>change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>
                <a:solidFill>
                  <a:srgbClr val="231F20"/>
                </a:solidFill>
              </a:rPr>
              <a:t>the electrical and </a:t>
            </a:r>
            <a:r>
              <a:rPr lang="en-US" sz="2400" dirty="0" smtClean="0">
                <a:solidFill>
                  <a:srgbClr val="231F20"/>
                </a:solidFill>
              </a:rPr>
              <a:t>heat-insulating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 smtClean="0">
                <a:solidFill>
                  <a:srgbClr val="231F20"/>
                </a:solidFill>
              </a:rPr>
              <a:t>properties </a:t>
            </a:r>
            <a:r>
              <a:rPr lang="en-US" sz="2400" dirty="0">
                <a:solidFill>
                  <a:srgbClr val="231F20"/>
                </a:solidFill>
              </a:rPr>
              <a:t>of </a:t>
            </a:r>
            <a:r>
              <a:rPr lang="tr-TR" sz="2400" dirty="0" err="1" smtClean="0">
                <a:solidFill>
                  <a:srgbClr val="231F20"/>
                </a:solidFill>
              </a:rPr>
              <a:t>the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plastics</a:t>
            </a:r>
            <a:r>
              <a:rPr lang="en-US" sz="2400" dirty="0" smtClean="0">
                <a:solidFill>
                  <a:srgbClr val="231F20"/>
                </a:solidFill>
              </a:rPr>
              <a:t>. </a:t>
            </a:r>
            <a:endParaRPr lang="tr-TR" sz="2400" dirty="0" smtClean="0">
              <a:solidFill>
                <a:srgbClr val="231F20"/>
              </a:solidFill>
            </a:endParaRPr>
          </a:p>
          <a:p>
            <a:r>
              <a:rPr lang="tr-TR" sz="2400" dirty="0" err="1" smtClean="0">
                <a:solidFill>
                  <a:srgbClr val="231F20"/>
                </a:solidFill>
              </a:rPr>
              <a:t>Certain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>
                <a:solidFill>
                  <a:srgbClr val="231F20"/>
                </a:solidFill>
              </a:rPr>
              <a:t>fillers, </a:t>
            </a:r>
            <a:r>
              <a:rPr lang="tr-TR" sz="2400" dirty="0" err="1" smtClean="0">
                <a:solidFill>
                  <a:srgbClr val="231F20"/>
                </a:solidFill>
              </a:rPr>
              <a:t>such</a:t>
            </a:r>
            <a:r>
              <a:rPr lang="tr-TR" sz="2400" dirty="0" smtClean="0">
                <a:solidFill>
                  <a:srgbClr val="231F20"/>
                </a:solidFill>
              </a:rPr>
              <a:t> as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 smtClean="0">
                <a:solidFill>
                  <a:srgbClr val="231F20"/>
                </a:solidFill>
              </a:rPr>
              <a:t>particulate </a:t>
            </a:r>
            <a:r>
              <a:rPr lang="en-US" sz="2400" dirty="0">
                <a:solidFill>
                  <a:srgbClr val="231F20"/>
                </a:solidFill>
              </a:rPr>
              <a:t>fillers like carbon black, aluminum flakes, and metal or metal-coated </a:t>
            </a:r>
            <a:r>
              <a:rPr lang="en-US" sz="2400" dirty="0" smtClean="0">
                <a:solidFill>
                  <a:srgbClr val="231F20"/>
                </a:solidFill>
              </a:rPr>
              <a:t>fibers</a:t>
            </a:r>
            <a:r>
              <a:rPr lang="tr-TR" sz="2400" dirty="0" smtClean="0">
                <a:solidFill>
                  <a:srgbClr val="231F20"/>
                </a:solidFill>
              </a:rPr>
              <a:t>,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smtClean="0">
                <a:solidFill>
                  <a:srgbClr val="231F20"/>
                </a:solidFill>
              </a:rPr>
              <a:t>can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>
                <a:solidFill>
                  <a:srgbClr val="231F20"/>
                </a:solidFill>
              </a:rPr>
              <a:t>be </a:t>
            </a:r>
            <a:r>
              <a:rPr lang="en-US" sz="2400" dirty="0" smtClean="0">
                <a:solidFill>
                  <a:srgbClr val="231F20"/>
                </a:solidFill>
              </a:rPr>
              <a:t>u</a:t>
            </a:r>
            <a:r>
              <a:rPr lang="tr-TR" sz="2400" dirty="0" err="1" smtClean="0">
                <a:solidFill>
                  <a:srgbClr val="231F20"/>
                </a:solidFill>
              </a:rPr>
              <a:t>tilized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 smtClean="0">
                <a:solidFill>
                  <a:srgbClr val="231F20"/>
                </a:solidFill>
              </a:rPr>
              <a:t>to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decrease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the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 smtClean="0">
                <a:solidFill>
                  <a:srgbClr val="231F20"/>
                </a:solidFill>
              </a:rPr>
              <a:t>mold </a:t>
            </a:r>
            <a:r>
              <a:rPr lang="en-US" sz="2400" dirty="0">
                <a:solidFill>
                  <a:srgbClr val="231F20"/>
                </a:solidFill>
              </a:rPr>
              <a:t>shrinkage as well as to produce statically conductive polymers, </a:t>
            </a:r>
            <a:r>
              <a:rPr lang="tr-TR" sz="2400" dirty="0" err="1" smtClean="0">
                <a:solidFill>
                  <a:srgbClr val="231F20"/>
                </a:solidFill>
              </a:rPr>
              <a:t>which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provides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 smtClean="0">
                <a:solidFill>
                  <a:srgbClr val="231F20"/>
                </a:solidFill>
              </a:rPr>
              <a:t>shielding </a:t>
            </a:r>
            <a:r>
              <a:rPr lang="tr-TR" sz="2400" dirty="0" err="1" smtClean="0">
                <a:solidFill>
                  <a:srgbClr val="231F20"/>
                </a:solidFill>
              </a:rPr>
              <a:t>from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 smtClean="0">
                <a:solidFill>
                  <a:srgbClr val="231F20"/>
                </a:solidFill>
              </a:rPr>
              <a:t>electromagnetic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interference</a:t>
            </a:r>
            <a:r>
              <a:rPr lang="tr-TR" sz="2400" dirty="0" smtClean="0">
                <a:solidFill>
                  <a:srgbClr val="231F20"/>
                </a:solidFill>
              </a:rPr>
              <a:t>/</a:t>
            </a:r>
            <a:r>
              <a:rPr lang="tr-TR" sz="2400" dirty="0" err="1" smtClean="0">
                <a:solidFill>
                  <a:srgbClr val="231F20"/>
                </a:solidFill>
              </a:rPr>
              <a:t>radio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>
                <a:solidFill>
                  <a:srgbClr val="231F20"/>
                </a:solidFill>
              </a:rPr>
              <a:t>frequency</a:t>
            </a:r>
            <a:r>
              <a:rPr lang="tr-TR" sz="2400" dirty="0">
                <a:solidFill>
                  <a:srgbClr val="231F20"/>
                </a:solidFill>
              </a:rPr>
              <a:t> </a:t>
            </a:r>
            <a:r>
              <a:rPr lang="tr-TR" sz="2400" dirty="0" err="1">
                <a:solidFill>
                  <a:srgbClr val="231F20"/>
                </a:solidFill>
              </a:rPr>
              <a:t>interference</a:t>
            </a:r>
            <a:r>
              <a:rPr lang="tr-TR" sz="2400" dirty="0">
                <a:solidFill>
                  <a:srgbClr val="231F20"/>
                </a:solidFill>
              </a:rPr>
              <a:t> (EMI/FMI</a:t>
            </a:r>
            <a:r>
              <a:rPr lang="tr-TR" sz="2400" dirty="0" smtClean="0">
                <a:solidFill>
                  <a:srgbClr val="231F20"/>
                </a:solidFill>
              </a:rPr>
              <a:t>).</a:t>
            </a:r>
            <a:endParaRPr lang="tr-TR" sz="2400" dirty="0">
              <a:solidFill>
                <a:srgbClr val="231F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789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Polymer Additives and Reinforcements</a:t>
            </a:r>
            <a:br>
              <a:rPr lang="en-US" dirty="0"/>
            </a:br>
            <a:r>
              <a:rPr lang="tr-TR" sz="2400" dirty="0">
                <a:solidFill>
                  <a:srgbClr val="FF0000"/>
                </a:solidFill>
                <a:latin typeface="Arial" panose="020B0604020202020204" pitchFamily="34" charset="0"/>
              </a:rPr>
              <a:t>FILLERS AND REINFORCEMENTS (COMPOSITES)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86632"/>
            <a:ext cx="10515600" cy="4351338"/>
          </a:xfrm>
        </p:spPr>
        <p:txBody>
          <a:bodyPr>
            <a:noAutofit/>
          </a:bodyPr>
          <a:lstStyle/>
          <a:p>
            <a:r>
              <a:rPr lang="tr-TR" sz="2400" dirty="0" err="1" smtClean="0">
                <a:solidFill>
                  <a:srgbClr val="231F20"/>
                </a:solidFill>
              </a:rPr>
              <a:t>Certain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type</a:t>
            </a:r>
            <a:r>
              <a:rPr lang="tr-TR" sz="2400" dirty="0" smtClean="0">
                <a:solidFill>
                  <a:srgbClr val="231F20"/>
                </a:solidFill>
              </a:rPr>
              <a:t> of </a:t>
            </a:r>
            <a:r>
              <a:rPr lang="tr-TR" sz="2400" dirty="0" err="1" smtClean="0">
                <a:solidFill>
                  <a:srgbClr val="231F20"/>
                </a:solidFill>
              </a:rPr>
              <a:t>fillers</a:t>
            </a:r>
            <a:r>
              <a:rPr lang="tr-TR" sz="2400" dirty="0" smtClean="0">
                <a:solidFill>
                  <a:srgbClr val="231F20"/>
                </a:solidFill>
              </a:rPr>
              <a:t>,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like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>
                <a:solidFill>
                  <a:srgbClr val="231F20"/>
                </a:solidFill>
              </a:rPr>
              <a:t>carbon black or </a:t>
            </a:r>
            <a:r>
              <a:rPr lang="en-US" sz="2400" dirty="0" smtClean="0">
                <a:solidFill>
                  <a:srgbClr val="231F20"/>
                </a:solidFill>
              </a:rPr>
              <a:t>silica</a:t>
            </a:r>
            <a:r>
              <a:rPr lang="tr-TR" sz="2400" dirty="0" smtClean="0">
                <a:solidFill>
                  <a:srgbClr val="231F20"/>
                </a:solidFill>
              </a:rPr>
              <a:t>, </a:t>
            </a:r>
            <a:r>
              <a:rPr lang="en-US" sz="2400" dirty="0" smtClean="0">
                <a:solidFill>
                  <a:srgbClr val="231F20"/>
                </a:solidFill>
              </a:rPr>
              <a:t>are </a:t>
            </a:r>
            <a:r>
              <a:rPr lang="tr-TR" sz="2400" dirty="0" err="1" smtClean="0">
                <a:solidFill>
                  <a:srgbClr val="231F20"/>
                </a:solidFill>
              </a:rPr>
              <a:t>utilized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>
                <a:solidFill>
                  <a:srgbClr val="231F20"/>
                </a:solidFill>
              </a:rPr>
              <a:t>as reinforcing fillers to </a:t>
            </a:r>
            <a:r>
              <a:rPr lang="tr-TR" sz="2400" dirty="0" err="1" smtClean="0">
                <a:solidFill>
                  <a:srgbClr val="231F20"/>
                </a:solidFill>
              </a:rPr>
              <a:t>enhance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>
                <a:solidFill>
                  <a:srgbClr val="231F20"/>
                </a:solidFill>
              </a:rPr>
              <a:t>the strength and abrasion resistance of commercial elastomers.</a:t>
            </a:r>
          </a:p>
          <a:p>
            <a:r>
              <a:rPr lang="tr-TR" sz="2400" dirty="0" err="1" smtClean="0">
                <a:solidFill>
                  <a:srgbClr val="231F20"/>
                </a:solidFill>
              </a:rPr>
              <a:t>In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addition</a:t>
            </a:r>
            <a:r>
              <a:rPr lang="tr-TR" sz="2400" dirty="0" smtClean="0">
                <a:solidFill>
                  <a:srgbClr val="231F20"/>
                </a:solidFill>
              </a:rPr>
              <a:t>, </a:t>
            </a:r>
            <a:r>
              <a:rPr lang="tr-TR" sz="2400" dirty="0" err="1" smtClean="0">
                <a:solidFill>
                  <a:srgbClr val="231F20"/>
                </a:solidFill>
              </a:rPr>
              <a:t>certain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kind</a:t>
            </a:r>
            <a:r>
              <a:rPr lang="tr-TR" sz="2400" dirty="0" smtClean="0">
                <a:solidFill>
                  <a:srgbClr val="231F20"/>
                </a:solidFill>
              </a:rPr>
              <a:t> of </a:t>
            </a:r>
            <a:r>
              <a:rPr lang="tr-TR" sz="2400" dirty="0">
                <a:solidFill>
                  <a:srgbClr val="231F20"/>
                </a:solidFill>
              </a:rPr>
              <a:t>f</a:t>
            </a:r>
            <a:r>
              <a:rPr lang="en-US" sz="2400" dirty="0" err="1" smtClean="0">
                <a:solidFill>
                  <a:srgbClr val="231F20"/>
                </a:solidFill>
              </a:rPr>
              <a:t>ibers</a:t>
            </a:r>
            <a:r>
              <a:rPr lang="tr-TR" sz="2400" dirty="0" smtClean="0">
                <a:solidFill>
                  <a:srgbClr val="231F20"/>
                </a:solidFill>
              </a:rPr>
              <a:t>,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>
                <a:solidFill>
                  <a:srgbClr val="231F20"/>
                </a:solidFill>
              </a:rPr>
              <a:t>such as </a:t>
            </a:r>
            <a:r>
              <a:rPr lang="en-US" sz="2400" dirty="0" smtClean="0">
                <a:solidFill>
                  <a:srgbClr val="231F20"/>
                </a:solidFill>
              </a:rPr>
              <a:t>glass</a:t>
            </a:r>
            <a:r>
              <a:rPr lang="en-US" sz="2400" dirty="0">
                <a:solidFill>
                  <a:srgbClr val="231F20"/>
                </a:solidFill>
              </a:rPr>
              <a:t>, carbon, </a:t>
            </a:r>
            <a:r>
              <a:rPr lang="en-US" sz="2400" dirty="0" err="1">
                <a:solidFill>
                  <a:srgbClr val="231F20"/>
                </a:solidFill>
              </a:rPr>
              <a:t>cellulosics</a:t>
            </a:r>
            <a:r>
              <a:rPr lang="en-US" sz="2400" dirty="0">
                <a:solidFill>
                  <a:srgbClr val="231F20"/>
                </a:solidFill>
              </a:rPr>
              <a:t>, and </a:t>
            </a:r>
            <a:r>
              <a:rPr lang="en-US" sz="2400" dirty="0" smtClean="0">
                <a:solidFill>
                  <a:srgbClr val="231F20"/>
                </a:solidFill>
              </a:rPr>
              <a:t>aramid</a:t>
            </a:r>
            <a:r>
              <a:rPr lang="tr-TR" sz="2400" dirty="0" smtClean="0">
                <a:solidFill>
                  <a:srgbClr val="231F20"/>
                </a:solidFill>
              </a:rPr>
              <a:t>,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>
                <a:solidFill>
                  <a:srgbClr val="231F20"/>
                </a:solidFill>
              </a:rPr>
              <a:t>are </a:t>
            </a:r>
            <a:r>
              <a:rPr lang="en-US" sz="2400" dirty="0" smtClean="0">
                <a:solidFill>
                  <a:srgbClr val="231F20"/>
                </a:solidFill>
              </a:rPr>
              <a:t>u</a:t>
            </a:r>
            <a:r>
              <a:rPr lang="tr-TR" sz="2400" dirty="0" err="1" smtClean="0">
                <a:solidFill>
                  <a:srgbClr val="231F20"/>
                </a:solidFill>
              </a:rPr>
              <a:t>tilized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>
                <a:solidFill>
                  <a:srgbClr val="231F20"/>
                </a:solidFill>
              </a:rPr>
              <a:t>principally to </a:t>
            </a:r>
            <a:r>
              <a:rPr lang="tr-TR" sz="2400" dirty="0" err="1" smtClean="0">
                <a:solidFill>
                  <a:srgbClr val="231F20"/>
                </a:solidFill>
              </a:rPr>
              <a:t>enhance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certain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 smtClean="0">
                <a:solidFill>
                  <a:srgbClr val="231F20"/>
                </a:solidFill>
              </a:rPr>
              <a:t>mechanical </a:t>
            </a:r>
            <a:r>
              <a:rPr lang="en-US" sz="2400" dirty="0" smtClean="0">
                <a:solidFill>
                  <a:srgbClr val="231F20"/>
                </a:solidFill>
              </a:rPr>
              <a:t>properties </a:t>
            </a:r>
            <a:r>
              <a:rPr lang="en-US" sz="2400" dirty="0">
                <a:solidFill>
                  <a:srgbClr val="231F20"/>
                </a:solidFill>
              </a:rPr>
              <a:t>such as </a:t>
            </a:r>
            <a:r>
              <a:rPr lang="tr-TR" sz="2400" dirty="0" err="1" smtClean="0">
                <a:solidFill>
                  <a:srgbClr val="231F20"/>
                </a:solidFill>
              </a:rPr>
              <a:t>the</a:t>
            </a:r>
            <a:r>
              <a:rPr lang="tr-TR" sz="2400" dirty="0" smtClean="0">
                <a:solidFill>
                  <a:srgbClr val="231F20"/>
                </a:solidFill>
              </a:rPr>
              <a:t> tensile </a:t>
            </a:r>
            <a:r>
              <a:rPr lang="en-US" sz="2400" dirty="0" smtClean="0">
                <a:solidFill>
                  <a:srgbClr val="231F20"/>
                </a:solidFill>
              </a:rPr>
              <a:t>modulus</a:t>
            </a:r>
            <a:r>
              <a:rPr lang="en-US" sz="2400" dirty="0">
                <a:solidFill>
                  <a:srgbClr val="231F20"/>
                </a:solidFill>
              </a:rPr>
              <a:t>, </a:t>
            </a:r>
            <a:r>
              <a:rPr lang="tr-TR" sz="2400" dirty="0" err="1" smtClean="0">
                <a:solidFill>
                  <a:srgbClr val="231F20"/>
                </a:solidFill>
              </a:rPr>
              <a:t>the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 smtClean="0">
                <a:solidFill>
                  <a:srgbClr val="231F20"/>
                </a:solidFill>
              </a:rPr>
              <a:t>tensile </a:t>
            </a:r>
            <a:r>
              <a:rPr lang="en-US" sz="2400" dirty="0">
                <a:solidFill>
                  <a:srgbClr val="231F20"/>
                </a:solidFill>
              </a:rPr>
              <a:t>strength, </a:t>
            </a:r>
            <a:r>
              <a:rPr lang="tr-TR" sz="2400" dirty="0" err="1" smtClean="0">
                <a:solidFill>
                  <a:srgbClr val="231F20"/>
                </a:solidFill>
              </a:rPr>
              <a:t>the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 smtClean="0">
                <a:solidFill>
                  <a:srgbClr val="231F20"/>
                </a:solidFill>
              </a:rPr>
              <a:t>tear </a:t>
            </a:r>
            <a:r>
              <a:rPr lang="en-US" sz="2400" dirty="0">
                <a:solidFill>
                  <a:srgbClr val="231F20"/>
                </a:solidFill>
              </a:rPr>
              <a:t>strength, </a:t>
            </a:r>
            <a:r>
              <a:rPr lang="tr-TR" sz="2400" dirty="0" err="1" smtClean="0">
                <a:solidFill>
                  <a:srgbClr val="231F20"/>
                </a:solidFill>
              </a:rPr>
              <a:t>the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 smtClean="0">
                <a:solidFill>
                  <a:srgbClr val="231F20"/>
                </a:solidFill>
              </a:rPr>
              <a:t>abrasion </a:t>
            </a:r>
            <a:r>
              <a:rPr lang="en-US" sz="2400" dirty="0" smtClean="0">
                <a:solidFill>
                  <a:srgbClr val="231F20"/>
                </a:solidFill>
              </a:rPr>
              <a:t>resistance,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the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 smtClean="0">
                <a:solidFill>
                  <a:srgbClr val="231F20"/>
                </a:solidFill>
              </a:rPr>
              <a:t>notched </a:t>
            </a:r>
            <a:r>
              <a:rPr lang="en-US" sz="2400" dirty="0">
                <a:solidFill>
                  <a:srgbClr val="231F20"/>
                </a:solidFill>
              </a:rPr>
              <a:t>impact strength, and </a:t>
            </a:r>
            <a:r>
              <a:rPr lang="tr-TR" sz="2400" dirty="0" err="1" smtClean="0">
                <a:solidFill>
                  <a:srgbClr val="231F20"/>
                </a:solidFill>
              </a:rPr>
              <a:t>the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 smtClean="0">
                <a:solidFill>
                  <a:srgbClr val="231F20"/>
                </a:solidFill>
              </a:rPr>
              <a:t>fatigue </a:t>
            </a:r>
            <a:r>
              <a:rPr lang="en-US" sz="2400" dirty="0">
                <a:solidFill>
                  <a:srgbClr val="231F20"/>
                </a:solidFill>
              </a:rPr>
              <a:t>strength as well as </a:t>
            </a:r>
            <a:r>
              <a:rPr lang="tr-TR" sz="2400" dirty="0" err="1" smtClean="0">
                <a:solidFill>
                  <a:srgbClr val="231F20"/>
                </a:solidFill>
              </a:rPr>
              <a:t>improve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>
                <a:solidFill>
                  <a:srgbClr val="231F20"/>
                </a:solidFill>
              </a:rPr>
              <a:t>the heat-deflection </a:t>
            </a:r>
            <a:r>
              <a:rPr lang="en-US" sz="2400" dirty="0" smtClean="0">
                <a:solidFill>
                  <a:srgbClr val="231F20"/>
                </a:solidFill>
              </a:rPr>
              <a:t>temperature</a:t>
            </a:r>
            <a:r>
              <a:rPr lang="tr-TR" sz="2400" dirty="0" smtClean="0">
                <a:solidFill>
                  <a:srgbClr val="231F20"/>
                </a:solidFill>
              </a:rPr>
              <a:t> of </a:t>
            </a:r>
            <a:r>
              <a:rPr lang="tr-TR" sz="2400" dirty="0" err="1" smtClean="0">
                <a:solidFill>
                  <a:srgbClr val="231F20"/>
                </a:solidFill>
              </a:rPr>
              <a:t>the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plastics</a:t>
            </a:r>
            <a:r>
              <a:rPr lang="en-US" sz="2400" dirty="0" smtClean="0">
                <a:solidFill>
                  <a:srgbClr val="231F20"/>
                </a:solidFill>
              </a:rPr>
              <a:t>.</a:t>
            </a:r>
            <a:endParaRPr lang="en-US" sz="2400" dirty="0">
              <a:solidFill>
                <a:srgbClr val="231F20"/>
              </a:solidFill>
            </a:endParaRPr>
          </a:p>
          <a:p>
            <a:r>
              <a:rPr lang="en-US" sz="2400" dirty="0">
                <a:solidFill>
                  <a:srgbClr val="231F20"/>
                </a:solidFill>
              </a:rPr>
              <a:t>Fibers </a:t>
            </a:r>
            <a:r>
              <a:rPr lang="tr-TR" sz="2400" dirty="0" smtClean="0">
                <a:solidFill>
                  <a:srgbClr val="231F20"/>
                </a:solidFill>
              </a:rPr>
              <a:t>can be </a:t>
            </a:r>
            <a:r>
              <a:rPr lang="tr-TR" sz="2400" dirty="0" err="1" smtClean="0">
                <a:solidFill>
                  <a:srgbClr val="231F20"/>
                </a:solidFill>
              </a:rPr>
              <a:t>produced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>
                <a:solidFill>
                  <a:srgbClr val="231F20"/>
                </a:solidFill>
              </a:rPr>
              <a:t>in a variety of forms. </a:t>
            </a:r>
            <a:endParaRPr lang="tr-TR" sz="2400" dirty="0" smtClean="0">
              <a:solidFill>
                <a:srgbClr val="231F20"/>
              </a:solidFill>
            </a:endParaRPr>
          </a:p>
          <a:p>
            <a:r>
              <a:rPr lang="tr-TR" sz="2400" dirty="0" smtClean="0">
                <a:solidFill>
                  <a:srgbClr val="231F20"/>
                </a:solidFill>
              </a:rPr>
              <a:t>As an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>
                <a:solidFill>
                  <a:srgbClr val="231F20"/>
                </a:solidFill>
              </a:rPr>
              <a:t>example, carbon fibers are </a:t>
            </a:r>
            <a:r>
              <a:rPr lang="tr-TR" sz="2400" dirty="0" err="1" smtClean="0">
                <a:solidFill>
                  <a:srgbClr val="231F20"/>
                </a:solidFill>
              </a:rPr>
              <a:t>synthesized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>
                <a:solidFill>
                  <a:srgbClr val="231F20"/>
                </a:solidFill>
              </a:rPr>
              <a:t>from the </a:t>
            </a:r>
            <a:r>
              <a:rPr lang="en-US" sz="2400" dirty="0" smtClean="0">
                <a:solidFill>
                  <a:srgbClr val="231F20"/>
                </a:solidFill>
              </a:rPr>
              <a:t>pyrolysis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</a:rPr>
              <a:t>reaction</a:t>
            </a:r>
            <a:r>
              <a:rPr lang="tr-TR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 smtClean="0">
                <a:solidFill>
                  <a:srgbClr val="231F20"/>
                </a:solidFill>
              </a:rPr>
              <a:t>of </a:t>
            </a:r>
            <a:r>
              <a:rPr lang="en-US" sz="2400" dirty="0">
                <a:solidFill>
                  <a:srgbClr val="231F20"/>
                </a:solidFill>
              </a:rPr>
              <a:t>organic materials </a:t>
            </a:r>
            <a:r>
              <a:rPr lang="tr-TR" sz="2400" dirty="0" err="1" smtClean="0">
                <a:solidFill>
                  <a:srgbClr val="231F20"/>
                </a:solidFill>
              </a:rPr>
              <a:t>like</a:t>
            </a:r>
            <a:r>
              <a:rPr lang="en-US" sz="2400" dirty="0" smtClean="0">
                <a:solidFill>
                  <a:srgbClr val="231F20"/>
                </a:solidFill>
              </a:rPr>
              <a:t> </a:t>
            </a:r>
            <a:r>
              <a:rPr lang="en-US" sz="2400" dirty="0" err="1">
                <a:solidFill>
                  <a:srgbClr val="231F20"/>
                </a:solidFill>
              </a:rPr>
              <a:t>polyacrylonitrile</a:t>
            </a:r>
            <a:r>
              <a:rPr lang="en-US" sz="2400" dirty="0">
                <a:solidFill>
                  <a:srgbClr val="231F20"/>
                </a:solidFill>
              </a:rPr>
              <a:t> (PAN) and rayon for long fibers and </a:t>
            </a:r>
            <a:r>
              <a:rPr lang="en-US" sz="2400" dirty="0" smtClean="0">
                <a:solidFill>
                  <a:srgbClr val="231F20"/>
                </a:solidFill>
              </a:rPr>
              <a:t>short </a:t>
            </a:r>
            <a:r>
              <a:rPr lang="en-US" sz="2400" dirty="0">
                <a:solidFill>
                  <a:srgbClr val="231F20"/>
                </a:solidFill>
              </a:rPr>
              <a:t>fibers</a:t>
            </a:r>
            <a:r>
              <a:rPr lang="en-US" sz="2400" dirty="0" smtClean="0">
                <a:solidFill>
                  <a:srgbClr val="231F20"/>
                </a:solidFill>
              </a:rPr>
              <a:t>.</a:t>
            </a:r>
            <a:endParaRPr lang="tr-TR" sz="2400" dirty="0" smtClean="0">
              <a:solidFill>
                <a:srgbClr val="231F20"/>
              </a:solidFill>
            </a:endParaRPr>
          </a:p>
          <a:p>
            <a:r>
              <a:rPr lang="tr-TR" sz="2400" dirty="0" smtClean="0"/>
              <a:t>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other</a:t>
            </a:r>
            <a:r>
              <a:rPr lang="tr-TR" sz="2400" dirty="0" smtClean="0"/>
              <a:t> </a:t>
            </a:r>
            <a:r>
              <a:rPr lang="tr-TR" sz="2400" dirty="0" err="1" smtClean="0"/>
              <a:t>side</a:t>
            </a:r>
            <a:r>
              <a:rPr lang="tr-TR" sz="2400" dirty="0" smtClean="0"/>
              <a:t>, </a:t>
            </a:r>
            <a:r>
              <a:rPr lang="tr-TR" sz="2400" dirty="0"/>
              <a:t>g</a:t>
            </a:r>
            <a:r>
              <a:rPr lang="en-US" sz="2400" dirty="0" smtClean="0"/>
              <a:t>lass structures </a:t>
            </a:r>
            <a:r>
              <a:rPr lang="tr-TR" sz="2400" dirty="0" smtClean="0"/>
              <a:t>can be </a:t>
            </a:r>
            <a:r>
              <a:rPr lang="tr-TR" sz="2400" dirty="0" err="1" smtClean="0"/>
              <a:t>produced</a:t>
            </a:r>
            <a:r>
              <a:rPr lang="en-US" sz="2400" dirty="0" smtClean="0"/>
              <a:t> as </a:t>
            </a:r>
            <a:r>
              <a:rPr lang="en-US" sz="2400" dirty="0"/>
              <a:t>mat, hollow or solid spheres, bubbles, long or short fibers, and continuous fibers.</a:t>
            </a:r>
          </a:p>
          <a:p>
            <a:r>
              <a:rPr lang="en-US" sz="2400" dirty="0"/>
              <a:t>The form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synthesized</a:t>
            </a:r>
            <a:r>
              <a:rPr lang="tr-TR" sz="2400" dirty="0" smtClean="0"/>
              <a:t> </a:t>
            </a:r>
            <a:r>
              <a:rPr lang="tr-TR" sz="2400" dirty="0" err="1" smtClean="0"/>
              <a:t>product</a:t>
            </a:r>
            <a:r>
              <a:rPr lang="tr-TR" sz="2400" dirty="0" smtClean="0"/>
              <a:t> </a:t>
            </a:r>
            <a:r>
              <a:rPr lang="en-US" sz="2400" smtClean="0"/>
              <a:t>has </a:t>
            </a:r>
            <a:r>
              <a:rPr lang="en-US" sz="2400" dirty="0"/>
              <a:t>a significant influence on properties.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976897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Robert O. </a:t>
            </a:r>
            <a:r>
              <a:rPr lang="tr-TR" dirty="0" err="1" smtClean="0"/>
              <a:t>Ebewele</a:t>
            </a:r>
            <a:r>
              <a:rPr lang="tr-TR" dirty="0" smtClean="0"/>
              <a:t>, «</a:t>
            </a:r>
            <a:r>
              <a:rPr lang="tr-TR" dirty="0"/>
              <a:t>POLYMER SCIENCE AND TECHNOLOGY», CRC </a:t>
            </a:r>
            <a:r>
              <a:rPr lang="tr-TR" dirty="0" err="1" smtClean="0"/>
              <a:t>Press</a:t>
            </a:r>
            <a:r>
              <a:rPr lang="tr-TR" dirty="0" smtClean="0"/>
              <a:t>, 2000.</a:t>
            </a:r>
          </a:p>
          <a:p>
            <a:r>
              <a:rPr lang="en-US" dirty="0"/>
              <a:t>Fried, Joel </a:t>
            </a:r>
            <a:r>
              <a:rPr lang="en-US" dirty="0" smtClean="0"/>
              <a:t>R.</a:t>
            </a:r>
            <a:r>
              <a:rPr lang="tr-TR" dirty="0" smtClean="0"/>
              <a:t>, «</a:t>
            </a:r>
            <a:r>
              <a:rPr lang="en-US" dirty="0" smtClean="0"/>
              <a:t>Polymer </a:t>
            </a:r>
            <a:r>
              <a:rPr lang="en-US" dirty="0"/>
              <a:t>science and </a:t>
            </a:r>
            <a:r>
              <a:rPr lang="en-US" dirty="0" smtClean="0"/>
              <a:t>technology</a:t>
            </a:r>
            <a:r>
              <a:rPr lang="tr-TR" dirty="0" smtClean="0"/>
              <a:t>», </a:t>
            </a:r>
            <a:r>
              <a:rPr lang="tr-TR" dirty="0" err="1" smtClean="0"/>
              <a:t>Prentice</a:t>
            </a:r>
            <a:r>
              <a:rPr lang="tr-TR" dirty="0" smtClean="0"/>
              <a:t> </a:t>
            </a:r>
            <a:r>
              <a:rPr lang="tr-TR" dirty="0" err="1" smtClean="0"/>
              <a:t>Hall</a:t>
            </a:r>
            <a:r>
              <a:rPr lang="tr-TR" dirty="0" smtClean="0"/>
              <a:t>, </a:t>
            </a:r>
            <a:r>
              <a:rPr lang="en-US" dirty="0" smtClean="0"/>
              <a:t>Third edition</a:t>
            </a:r>
            <a:r>
              <a:rPr lang="tr-TR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2416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Polymer Additives and Reinforcements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Although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there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are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many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types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of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commercial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polymers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, </a:t>
            </a:r>
            <a:r>
              <a:rPr lang="tr-TR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v</a:t>
            </a:r>
            <a:r>
              <a:rPr lang="en-US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ery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few 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of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them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are used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technologically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in 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their chemically pure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form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Instead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of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its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pure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form,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t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he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plastics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are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needed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to modify their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properties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by the incorporation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of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additives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and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fillers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.</a:t>
            </a:r>
            <a:endParaRPr lang="tr-TR" sz="2400" dirty="0" smtClean="0">
              <a:solidFill>
                <a:srgbClr val="231F20"/>
              </a:solidFill>
              <a:latin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Additives 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are usually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needed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to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imp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ose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thermal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,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mechanical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and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chemical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stabilit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ies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against the degradative effects of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various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kinds 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of aging processes and enhance product quality and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performance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of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the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plastics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. </a:t>
            </a:r>
            <a:endParaRPr lang="tr-TR" sz="2400" dirty="0" smtClean="0">
              <a:solidFill>
                <a:srgbClr val="231F20"/>
              </a:solidFill>
              <a:latin typeface="Times New Roman" panose="02020603050405020304" pitchFamily="18" charset="0"/>
            </a:endParaRPr>
          </a:p>
          <a:p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Hence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,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many commercial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p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lastics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have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to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include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thermal and light stabilizers, antioxidants, and flame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retardants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as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additives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.</a:t>
            </a:r>
            <a:endParaRPr lang="tr-TR" sz="800" dirty="0">
              <a:solidFill>
                <a:srgbClr val="231F20"/>
              </a:solidFill>
              <a:latin typeface="Times New Roman" panose="02020603050405020304" pitchFamily="18" charset="0"/>
            </a:endParaRPr>
          </a:p>
          <a:p>
            <a:r>
              <a:rPr lang="tr-TR" sz="2400" dirty="0" err="1">
                <a:solidFill>
                  <a:srgbClr val="231F20"/>
                </a:solidFill>
                <a:latin typeface="Times New Roman" panose="02020603050405020304" pitchFamily="18" charset="0"/>
              </a:rPr>
              <a:t>In</a:t>
            </a:r>
            <a:r>
              <a:rPr lang="tr-TR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231F20"/>
                </a:solidFill>
                <a:latin typeface="Times New Roman" panose="02020603050405020304" pitchFamily="18" charset="0"/>
              </a:rPr>
              <a:t>addition</a:t>
            </a:r>
            <a:r>
              <a:rPr lang="tr-TR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231F20"/>
                </a:solidFill>
                <a:latin typeface="Times New Roman" panose="02020603050405020304" pitchFamily="18" charset="0"/>
              </a:rPr>
              <a:t>to</a:t>
            </a:r>
            <a:r>
              <a:rPr lang="tr-TR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the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specified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additives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influenc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ing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essentially the chemical interaction of polymers with the environment,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other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kind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of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additives 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are usually employed to reduce costs, improve aesthetic qualities, or modify the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processing,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mechanical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, and physical behavior of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the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plastics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.  </a:t>
            </a:r>
            <a:endParaRPr lang="tr-TR" sz="2400" dirty="0" smtClean="0">
              <a:solidFill>
                <a:srgbClr val="231F2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777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Polymer Additives and Reinforcements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This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kind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of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additives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contain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plasticizers, lubricants, impact modifiers, antistatic agents, pigments, and dyes.</a:t>
            </a:r>
            <a:endParaRPr lang="tr-TR" sz="2400" dirty="0" smtClean="0">
              <a:solidFill>
                <a:srgbClr val="231F20"/>
              </a:solidFill>
              <a:latin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The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specified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additives are normally used in relatively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small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quantities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On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the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other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hand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,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the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nonreinforcing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fillers are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utilized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in large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amounts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to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decline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the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overall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formulation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costs 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provided this does not result in significant or undesirable reduction in product quality or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performance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of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the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final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plastics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.</a:t>
            </a:r>
            <a:endParaRPr lang="en-US" sz="2400" dirty="0">
              <a:solidFill>
                <a:srgbClr val="231F20"/>
              </a:solidFill>
              <a:latin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In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certain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cases, a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commercial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plastic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may still not meet the requirements of a specific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application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even 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with the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addition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of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the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required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additives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. </a:t>
            </a:r>
            <a:endParaRPr lang="tr-TR" sz="2400" dirty="0" smtClean="0">
              <a:solidFill>
                <a:srgbClr val="231F20"/>
              </a:solidFill>
              <a:latin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In 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such cases, the desired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goal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may be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reached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through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blending </a:t>
            </a:r>
            <a:r>
              <a:rPr lang="en-US" sz="2400" dirty="0">
                <a:solidFill>
                  <a:srgbClr val="231F20"/>
                </a:solidFill>
                <a:latin typeface="Times New Roman" panose="02020603050405020304" pitchFamily="18" charset="0"/>
              </a:rPr>
              <a:t>of two or more 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p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lastics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in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one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or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more</a:t>
            </a:r>
            <a:r>
              <a:rPr lang="tr-TR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tr-TR" sz="2400" dirty="0" err="1" smtClean="0">
                <a:solidFill>
                  <a:srgbClr val="231F20"/>
                </a:solidFill>
                <a:latin typeface="Times New Roman" panose="02020603050405020304" pitchFamily="18" charset="0"/>
              </a:rPr>
              <a:t>phases</a:t>
            </a:r>
            <a:r>
              <a:rPr lang="en-US" sz="2400" dirty="0" smtClean="0">
                <a:solidFill>
                  <a:srgbClr val="231F20"/>
                </a:solidFill>
                <a:latin typeface="Times New Roman" panose="02020603050405020304" pitchFamily="18" charset="0"/>
              </a:rPr>
              <a:t>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526048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Polymer </a:t>
            </a:r>
            <a:r>
              <a:rPr lang="tr-TR" dirty="0" err="1"/>
              <a:t>Additives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 smtClean="0"/>
              <a:t>Reinforcements</a:t>
            </a:r>
            <a:r>
              <a:rPr lang="tr-TR" dirty="0"/>
              <a:t/>
            </a:r>
            <a:br>
              <a:rPr lang="tr-TR" dirty="0"/>
            </a:br>
            <a:r>
              <a:rPr lang="tr-TR" sz="2400" dirty="0">
                <a:solidFill>
                  <a:srgbClr val="FF0000"/>
                </a:solidFill>
              </a:rPr>
              <a:t>PLASTICIZERS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err="1" smtClean="0"/>
              <a:t>Certain</a:t>
            </a:r>
            <a:r>
              <a:rPr lang="en-US" sz="2400" dirty="0" smtClean="0"/>
              <a:t> </a:t>
            </a:r>
            <a:r>
              <a:rPr lang="en-US" sz="2400" dirty="0"/>
              <a:t>commercial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lastics</a:t>
            </a:r>
            <a:r>
              <a:rPr lang="en-US" sz="2400" dirty="0" smtClean="0"/>
              <a:t> </a:t>
            </a:r>
            <a:r>
              <a:rPr lang="tr-TR" sz="2400" dirty="0" err="1" smtClean="0"/>
              <a:t>like</a:t>
            </a:r>
            <a:r>
              <a:rPr lang="en-US" sz="2400" dirty="0" smtClean="0"/>
              <a:t> </a:t>
            </a:r>
            <a:r>
              <a:rPr lang="en-US" sz="2400" dirty="0" err="1"/>
              <a:t>cellulosics</a:t>
            </a:r>
            <a:r>
              <a:rPr lang="en-US" sz="2400" dirty="0"/>
              <a:t>, acrylics, and </a:t>
            </a:r>
            <a:r>
              <a:rPr lang="en-US" sz="2400" dirty="0" err="1"/>
              <a:t>vinyls</a:t>
            </a:r>
            <a:r>
              <a:rPr lang="en-US" sz="2400" dirty="0"/>
              <a:t> have glass transition </a:t>
            </a:r>
            <a:r>
              <a:rPr lang="en-US" sz="2400" dirty="0" smtClean="0"/>
              <a:t>temperatures</a:t>
            </a:r>
            <a:r>
              <a:rPr lang="tr-TR" sz="2400" dirty="0" smtClean="0"/>
              <a:t> ‘</a:t>
            </a:r>
            <a:r>
              <a:rPr lang="en-US" sz="2400" dirty="0" err="1" smtClean="0"/>
              <a:t>Tg</a:t>
            </a:r>
            <a:r>
              <a:rPr lang="tr-TR" sz="2400" dirty="0" smtClean="0"/>
              <a:t>’</a:t>
            </a:r>
            <a:r>
              <a:rPr lang="en-US" sz="2400" dirty="0" smtClean="0"/>
              <a:t> </a:t>
            </a:r>
            <a:r>
              <a:rPr lang="en-US" sz="2400" dirty="0"/>
              <a:t>above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room temperature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means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/>
              <a:t>t</a:t>
            </a:r>
            <a:r>
              <a:rPr lang="en-US" sz="2400" dirty="0" smtClean="0"/>
              <a:t>hey are </a:t>
            </a:r>
            <a:r>
              <a:rPr lang="en-US" sz="2400" dirty="0"/>
              <a:t>hard, brittle, glasslike solids at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ambient </a:t>
            </a:r>
            <a:r>
              <a:rPr lang="en-US" sz="2400" dirty="0"/>
              <a:t>temperatures.</a:t>
            </a:r>
          </a:p>
          <a:p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order</a:t>
            </a:r>
            <a:r>
              <a:rPr lang="tr-TR" sz="2400" dirty="0" smtClean="0"/>
              <a:t> </a:t>
            </a:r>
            <a:r>
              <a:rPr lang="tr-TR" sz="2400" dirty="0"/>
              <a:t>t</a:t>
            </a:r>
            <a:r>
              <a:rPr lang="en-US" sz="2400" dirty="0" smtClean="0"/>
              <a:t>o </a:t>
            </a:r>
            <a:r>
              <a:rPr lang="en-US" sz="2400" dirty="0"/>
              <a:t>extend the utility of </a:t>
            </a:r>
            <a:r>
              <a:rPr lang="en-US" sz="2400" dirty="0" smtClean="0"/>
              <a:t>the polymers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Tg</a:t>
            </a:r>
            <a:r>
              <a:rPr lang="tr-TR" sz="2400" dirty="0" smtClean="0"/>
              <a:t> </a:t>
            </a:r>
            <a:r>
              <a:rPr lang="tr-TR" sz="2400" dirty="0" err="1" smtClean="0"/>
              <a:t>below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room</a:t>
            </a:r>
            <a:r>
              <a:rPr lang="tr-TR" sz="2400" dirty="0" smtClean="0"/>
              <a:t> </a:t>
            </a:r>
            <a:r>
              <a:rPr lang="tr-TR" sz="2400" dirty="0" err="1" smtClean="0"/>
              <a:t>temperature</a:t>
            </a:r>
            <a:r>
              <a:rPr lang="en-US" sz="2400" dirty="0" smtClean="0"/>
              <a:t>, </a:t>
            </a:r>
            <a:r>
              <a:rPr lang="en-US" sz="2400" dirty="0"/>
              <a:t>it is usually necessary to </a:t>
            </a:r>
            <a:r>
              <a:rPr lang="tr-TR" sz="2400" dirty="0" err="1" smtClean="0"/>
              <a:t>decrease</a:t>
            </a:r>
            <a:r>
              <a:rPr lang="en-US" sz="2400" dirty="0" smtClean="0"/>
              <a:t> </a:t>
            </a:r>
            <a:r>
              <a:rPr lang="en-US" sz="2400" dirty="0"/>
              <a:t>the </a:t>
            </a:r>
            <a:r>
              <a:rPr lang="tr-TR" sz="2400" dirty="0" err="1" smtClean="0"/>
              <a:t>glass</a:t>
            </a:r>
            <a:r>
              <a:rPr lang="tr-TR" sz="2400" dirty="0" smtClean="0"/>
              <a:t> </a:t>
            </a:r>
            <a:r>
              <a:rPr lang="tr-TR" sz="2400" dirty="0" err="1" smtClean="0"/>
              <a:t>transition</a:t>
            </a:r>
            <a:r>
              <a:rPr lang="tr-TR" sz="2400" dirty="0" smtClean="0"/>
              <a:t> </a:t>
            </a:r>
            <a:r>
              <a:rPr lang="tr-TR" sz="2400" dirty="0" err="1" smtClean="0"/>
              <a:t>temperature</a:t>
            </a:r>
            <a:r>
              <a:rPr lang="tr-TR" sz="2400" dirty="0" smtClean="0"/>
              <a:t> </a:t>
            </a:r>
            <a:r>
              <a:rPr lang="en-US" sz="2400" dirty="0" smtClean="0"/>
              <a:t>to </a:t>
            </a:r>
            <a:r>
              <a:rPr lang="en-US" sz="2400" dirty="0"/>
              <a:t>below the </a:t>
            </a:r>
            <a:r>
              <a:rPr lang="en-US" sz="2400" dirty="0" smtClean="0"/>
              <a:t>anticipated</a:t>
            </a:r>
            <a:r>
              <a:rPr lang="tr-TR" sz="2400" dirty="0" smtClean="0"/>
              <a:t> </a:t>
            </a:r>
            <a:r>
              <a:rPr lang="en-US" sz="2400" dirty="0" smtClean="0"/>
              <a:t>end-use </a:t>
            </a:r>
            <a:r>
              <a:rPr lang="en-US" sz="2400" dirty="0"/>
              <a:t>temperature. </a:t>
            </a:r>
            <a:endParaRPr lang="tr-TR" sz="2400" dirty="0" smtClean="0"/>
          </a:p>
          <a:p>
            <a:r>
              <a:rPr lang="tr-TR" sz="2400" i="1" dirty="0" err="1" smtClean="0">
                <a:solidFill>
                  <a:srgbClr val="0070C0"/>
                </a:solidFill>
              </a:rPr>
              <a:t>For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tr-TR" sz="2400" i="1" dirty="0" err="1" smtClean="0">
                <a:solidFill>
                  <a:srgbClr val="0070C0"/>
                </a:solidFill>
              </a:rPr>
              <a:t>this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tr-TR" sz="2400" i="1" dirty="0" err="1" smtClean="0">
                <a:solidFill>
                  <a:srgbClr val="0070C0"/>
                </a:solidFill>
              </a:rPr>
              <a:t>purpose</a:t>
            </a:r>
            <a:r>
              <a:rPr lang="tr-TR" sz="2400" i="1" dirty="0" smtClean="0">
                <a:solidFill>
                  <a:srgbClr val="0070C0"/>
                </a:solidFill>
              </a:rPr>
              <a:t>, a </a:t>
            </a:r>
            <a:r>
              <a:rPr lang="tr-TR" sz="2400" i="1" dirty="0" err="1" smtClean="0">
                <a:solidFill>
                  <a:srgbClr val="0070C0"/>
                </a:solidFill>
              </a:rPr>
              <a:t>plastici</a:t>
            </a:r>
            <a:r>
              <a:rPr lang="tr-TR" sz="2400" i="1" dirty="0" err="1" smtClean="0">
                <a:solidFill>
                  <a:srgbClr val="0070C0"/>
                </a:solidFill>
              </a:rPr>
              <a:t>zer</a:t>
            </a:r>
            <a:r>
              <a:rPr lang="tr-TR" sz="2400" i="1" dirty="0" smtClean="0">
                <a:solidFill>
                  <a:srgbClr val="0070C0"/>
                </a:solidFill>
              </a:rPr>
              <a:t> can be </a:t>
            </a:r>
            <a:r>
              <a:rPr lang="tr-TR" sz="2400" i="1" dirty="0" err="1" smtClean="0">
                <a:solidFill>
                  <a:srgbClr val="0070C0"/>
                </a:solidFill>
              </a:rPr>
              <a:t>ainroduced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tr-TR" sz="2400" i="1" dirty="0" err="1" smtClean="0">
                <a:solidFill>
                  <a:srgbClr val="0070C0"/>
                </a:solidFill>
              </a:rPr>
              <a:t>into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tr-TR" sz="2400" i="1" dirty="0" err="1" smtClean="0">
                <a:solidFill>
                  <a:srgbClr val="0070C0"/>
                </a:solidFill>
              </a:rPr>
              <a:t>the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tr-TR" sz="2400" i="1" dirty="0" err="1" smtClean="0">
                <a:solidFill>
                  <a:srgbClr val="0070C0"/>
                </a:solidFill>
              </a:rPr>
              <a:t>plastic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tr-TR" sz="2400" i="1" dirty="0" err="1" smtClean="0">
                <a:solidFill>
                  <a:srgbClr val="0070C0"/>
                </a:solidFill>
              </a:rPr>
              <a:t>matrix</a:t>
            </a:r>
            <a:r>
              <a:rPr lang="tr-TR" sz="2400" i="1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sz="2400" i="1" dirty="0" smtClean="0">
                <a:solidFill>
                  <a:srgbClr val="0070C0"/>
                </a:solidFill>
              </a:rPr>
              <a:t>The </a:t>
            </a:r>
            <a:r>
              <a:rPr lang="en-US" sz="2400" i="1" dirty="0">
                <a:solidFill>
                  <a:srgbClr val="0070C0"/>
                </a:solidFill>
              </a:rPr>
              <a:t>principal </a:t>
            </a:r>
            <a:r>
              <a:rPr lang="tr-TR" sz="2400" i="1" dirty="0" err="1" smtClean="0">
                <a:solidFill>
                  <a:srgbClr val="0070C0"/>
                </a:solidFill>
              </a:rPr>
              <a:t>goal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of </a:t>
            </a:r>
            <a:r>
              <a:rPr lang="tr-TR" sz="2400" i="1" dirty="0" err="1" smtClean="0">
                <a:solidFill>
                  <a:srgbClr val="0070C0"/>
                </a:solidFill>
              </a:rPr>
              <a:t>the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plasticizer is to </a:t>
            </a:r>
            <a:r>
              <a:rPr lang="tr-TR" sz="2400" i="1" dirty="0" err="1" smtClean="0">
                <a:solidFill>
                  <a:srgbClr val="0070C0"/>
                </a:solidFill>
              </a:rPr>
              <a:t>decrease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the </a:t>
            </a:r>
            <a:r>
              <a:rPr lang="tr-TR" sz="2400" i="1" dirty="0" err="1" smtClean="0">
                <a:solidFill>
                  <a:srgbClr val="0070C0"/>
                </a:solidFill>
              </a:rPr>
              <a:t>glass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tr-TR" sz="2400" i="1" dirty="0" err="1" smtClean="0">
                <a:solidFill>
                  <a:srgbClr val="0070C0"/>
                </a:solidFill>
              </a:rPr>
              <a:t>transition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tr-TR" sz="2400" i="1" dirty="0" err="1" smtClean="0">
                <a:solidFill>
                  <a:srgbClr val="0070C0"/>
                </a:solidFill>
              </a:rPr>
              <a:t>temperature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 smtClean="0">
                <a:solidFill>
                  <a:srgbClr val="0070C0"/>
                </a:solidFill>
              </a:rPr>
              <a:t>of </a:t>
            </a:r>
            <a:r>
              <a:rPr lang="tr-TR" sz="2400" i="1" dirty="0" err="1" smtClean="0">
                <a:solidFill>
                  <a:srgbClr val="0070C0"/>
                </a:solidFill>
              </a:rPr>
              <a:t>the</a:t>
            </a:r>
            <a:r>
              <a:rPr lang="en-US" sz="2400" i="1" dirty="0" smtClean="0">
                <a:solidFill>
                  <a:srgbClr val="0070C0"/>
                </a:solidFill>
              </a:rPr>
              <a:t> p</a:t>
            </a:r>
            <a:r>
              <a:rPr lang="tr-TR" sz="2400" i="1" dirty="0" err="1" smtClean="0">
                <a:solidFill>
                  <a:srgbClr val="0070C0"/>
                </a:solidFill>
              </a:rPr>
              <a:t>lastic</a:t>
            </a:r>
            <a:r>
              <a:rPr lang="en-US" sz="2400" i="1" dirty="0" smtClean="0">
                <a:solidFill>
                  <a:srgbClr val="0070C0"/>
                </a:solidFill>
              </a:rPr>
              <a:t> to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tr-TR" sz="2400" i="1" dirty="0" err="1" smtClean="0">
                <a:solidFill>
                  <a:srgbClr val="0070C0"/>
                </a:solidFill>
              </a:rPr>
              <a:t>improve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its flexibility over expected temperatures of application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tr-TR" sz="2400" dirty="0" smtClean="0"/>
              <a:t>As an</a:t>
            </a:r>
            <a:r>
              <a:rPr lang="en-US" sz="2400" dirty="0" smtClean="0"/>
              <a:t> </a:t>
            </a:r>
            <a:r>
              <a:rPr lang="en-US" sz="2400" dirty="0"/>
              <a:t>example, </a:t>
            </a:r>
            <a:r>
              <a:rPr lang="en-US" sz="2400" dirty="0" err="1"/>
              <a:t>unplasticized</a:t>
            </a:r>
            <a:r>
              <a:rPr lang="en-US" sz="2400" dirty="0"/>
              <a:t> </a:t>
            </a:r>
            <a:r>
              <a:rPr lang="tr-TR" sz="2400" dirty="0" err="1" smtClean="0"/>
              <a:t>commerical</a:t>
            </a:r>
            <a:r>
              <a:rPr lang="tr-TR" sz="2400" dirty="0" smtClean="0"/>
              <a:t> </a:t>
            </a:r>
            <a:r>
              <a:rPr lang="tr-TR" sz="2400" dirty="0" smtClean="0"/>
              <a:t>polyvinyl </a:t>
            </a:r>
            <a:r>
              <a:rPr lang="tr-TR" sz="2400" dirty="0" err="1" smtClean="0"/>
              <a:t>chloride</a:t>
            </a:r>
            <a:r>
              <a:rPr lang="tr-TR" sz="2400" dirty="0" smtClean="0"/>
              <a:t> (PVC)</a:t>
            </a:r>
            <a:r>
              <a:rPr lang="en-US" sz="2400" dirty="0" smtClean="0"/>
              <a:t> </a:t>
            </a:r>
            <a:r>
              <a:rPr lang="en-US" sz="2400" dirty="0"/>
              <a:t>is </a:t>
            </a:r>
            <a:r>
              <a:rPr lang="en-US" sz="2400" dirty="0" smtClean="0"/>
              <a:t>a</a:t>
            </a:r>
            <a:r>
              <a:rPr lang="tr-TR" sz="2400" dirty="0" smtClean="0"/>
              <a:t> </a:t>
            </a:r>
            <a:r>
              <a:rPr lang="en-US" sz="2400" dirty="0" smtClean="0"/>
              <a:t>rigid</a:t>
            </a:r>
            <a:r>
              <a:rPr lang="en-US" sz="2400" dirty="0"/>
              <a:t>, hard solid </a:t>
            </a:r>
            <a:r>
              <a:rPr lang="en-US" sz="2400" dirty="0" smtClean="0"/>
              <a:t>u</a:t>
            </a:r>
            <a:r>
              <a:rPr lang="tr-TR" sz="2400" dirty="0" err="1" smtClean="0"/>
              <a:t>tilized</a:t>
            </a:r>
            <a:r>
              <a:rPr lang="en-US" sz="2400" dirty="0" smtClean="0"/>
              <a:t> </a:t>
            </a:r>
            <a:r>
              <a:rPr lang="en-US" sz="2400" dirty="0"/>
              <a:t>in </a:t>
            </a:r>
            <a:r>
              <a:rPr lang="tr-TR" sz="2400" dirty="0" err="1" smtClean="0"/>
              <a:t>certain</a:t>
            </a:r>
            <a:r>
              <a:rPr lang="en-US" sz="2400" dirty="0" smtClean="0"/>
              <a:t> </a:t>
            </a:r>
            <a:r>
              <a:rPr lang="en-US" sz="2400" dirty="0"/>
              <a:t>applications </a:t>
            </a:r>
            <a:r>
              <a:rPr lang="tr-TR" sz="2400" dirty="0" err="1" smtClean="0"/>
              <a:t>like</a:t>
            </a:r>
            <a:r>
              <a:rPr lang="en-US" sz="2400" dirty="0" smtClean="0"/>
              <a:t> </a:t>
            </a:r>
            <a:r>
              <a:rPr lang="en-US" sz="2400" dirty="0"/>
              <a:t>credit cards, plastic pipes, and home siding.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120347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Polymer </a:t>
            </a:r>
            <a:r>
              <a:rPr lang="tr-TR" dirty="0" err="1"/>
              <a:t>Additives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 smtClean="0"/>
              <a:t>Reinforcements</a:t>
            </a:r>
            <a:r>
              <a:rPr lang="tr-TR" dirty="0"/>
              <a:t/>
            </a:r>
            <a:br>
              <a:rPr lang="tr-TR" dirty="0"/>
            </a:br>
            <a:r>
              <a:rPr lang="tr-TR" sz="2400" dirty="0">
                <a:solidFill>
                  <a:srgbClr val="FF0000"/>
                </a:solidFill>
              </a:rPr>
              <a:t>PLASTICIZERS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04843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dirty="0"/>
              <a:t>Addition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plasticizers </a:t>
            </a:r>
            <a:r>
              <a:rPr lang="tr-TR" sz="2400" dirty="0" err="1"/>
              <a:t>l</a:t>
            </a:r>
            <a:r>
              <a:rPr lang="tr-TR" sz="2400" dirty="0" err="1" smtClean="0"/>
              <a:t>ike</a:t>
            </a:r>
            <a:r>
              <a:rPr lang="en-US" sz="2400" dirty="0" smtClean="0"/>
              <a:t> </a:t>
            </a:r>
            <a:r>
              <a:rPr lang="en-US" sz="2400" dirty="0"/>
              <a:t>phthalate </a:t>
            </a:r>
            <a:r>
              <a:rPr lang="en-US" sz="2400" dirty="0" smtClean="0"/>
              <a:t>esters</a:t>
            </a:r>
            <a:r>
              <a:rPr lang="tr-TR" sz="2400" dirty="0" smtClean="0"/>
              <a:t> </a:t>
            </a:r>
            <a:r>
              <a:rPr lang="tr-TR" sz="2400" dirty="0" err="1" smtClean="0"/>
              <a:t>into</a:t>
            </a:r>
            <a:r>
              <a:rPr lang="tr-TR" sz="2400" dirty="0" smtClean="0"/>
              <a:t> </a:t>
            </a:r>
            <a:r>
              <a:rPr lang="tr-TR" sz="2400" dirty="0"/>
              <a:t>polyvinyl </a:t>
            </a:r>
            <a:r>
              <a:rPr lang="tr-TR" sz="2400" dirty="0" err="1"/>
              <a:t>chloride</a:t>
            </a:r>
            <a:r>
              <a:rPr lang="tr-TR" sz="2400" dirty="0"/>
              <a:t> (PVC</a:t>
            </a:r>
            <a:r>
              <a:rPr lang="tr-TR" sz="2400" dirty="0" smtClean="0"/>
              <a:t>)</a:t>
            </a:r>
            <a:r>
              <a:rPr lang="en-US" sz="2400" dirty="0" smtClean="0"/>
              <a:t> </a:t>
            </a:r>
            <a:r>
              <a:rPr lang="tr-TR" sz="2400" dirty="0" err="1" smtClean="0"/>
              <a:t>decreases</a:t>
            </a:r>
            <a:r>
              <a:rPr lang="en-US" sz="2400" dirty="0" smtClean="0"/>
              <a:t> </a:t>
            </a:r>
            <a:r>
              <a:rPr lang="en-US" sz="2400" dirty="0"/>
              <a:t>the </a:t>
            </a:r>
            <a:r>
              <a:rPr lang="tr-TR" sz="2400" dirty="0" smtClean="0"/>
              <a:t>tensile </a:t>
            </a:r>
            <a:r>
              <a:rPr lang="en-US" sz="2400" dirty="0" smtClean="0"/>
              <a:t>modulus </a:t>
            </a:r>
            <a:r>
              <a:rPr lang="en-US" sz="2400" dirty="0"/>
              <a:t>and converts the </a:t>
            </a:r>
            <a:r>
              <a:rPr lang="tr-TR" sz="2400" dirty="0" err="1" smtClean="0"/>
              <a:t>specified</a:t>
            </a:r>
            <a:r>
              <a:rPr lang="tr-TR" sz="2400" dirty="0" smtClean="0"/>
              <a:t>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</a:t>
            </a:r>
            <a:r>
              <a:rPr lang="en-US" sz="2400" dirty="0" smtClean="0"/>
              <a:t> </a:t>
            </a:r>
            <a:r>
              <a:rPr lang="en-US" sz="2400" dirty="0"/>
              <a:t>into a leathery material </a:t>
            </a:r>
            <a:r>
              <a:rPr lang="en-US" sz="2400" dirty="0" smtClean="0"/>
              <a:t>u</a:t>
            </a:r>
            <a:r>
              <a:rPr lang="tr-TR" sz="2400" dirty="0" err="1" smtClean="0"/>
              <a:t>tilized</a:t>
            </a:r>
            <a:r>
              <a:rPr lang="en-US" sz="2400" dirty="0" smtClean="0"/>
              <a:t> </a:t>
            </a:r>
            <a:r>
              <a:rPr lang="en-US" sz="2400" dirty="0"/>
              <a:t>in the manufacture of electrical insulation, and similar items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tr-TR" sz="2400" dirty="0" err="1" smtClean="0"/>
              <a:t>Mos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time, </a:t>
            </a:r>
            <a:r>
              <a:rPr lang="tr-TR" sz="2400" dirty="0" err="1" smtClean="0"/>
              <a:t>the</a:t>
            </a:r>
            <a:r>
              <a:rPr lang="tr-TR" sz="2400" dirty="0" smtClean="0"/>
              <a:t> p</a:t>
            </a:r>
            <a:r>
              <a:rPr lang="en-US" sz="2400" dirty="0" err="1" smtClean="0"/>
              <a:t>lasticizers</a:t>
            </a:r>
            <a:r>
              <a:rPr lang="en-US" sz="2400" dirty="0" smtClean="0"/>
              <a:t> </a:t>
            </a:r>
            <a:r>
              <a:rPr lang="en-US" sz="2400" dirty="0"/>
              <a:t>are </a:t>
            </a:r>
            <a:r>
              <a:rPr lang="en-US" sz="2400" dirty="0" smtClean="0"/>
              <a:t>high </a:t>
            </a:r>
            <a:r>
              <a:rPr lang="en-US" sz="2400" dirty="0"/>
              <a:t>boiling organic liquids or low melting solids. </a:t>
            </a:r>
            <a:endParaRPr lang="tr-TR" sz="2400" dirty="0" smtClean="0"/>
          </a:p>
          <a:p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addition</a:t>
            </a:r>
            <a:r>
              <a:rPr lang="tr-TR" sz="2400" dirty="0" smtClean="0"/>
              <a:t>, t</a:t>
            </a:r>
            <a:r>
              <a:rPr lang="en-US" sz="2400" dirty="0" smtClean="0"/>
              <a:t>hey </a:t>
            </a:r>
            <a:r>
              <a:rPr lang="tr-TR" sz="2400" dirty="0" smtClean="0"/>
              <a:t>can</a:t>
            </a:r>
            <a:r>
              <a:rPr lang="en-US" sz="2400" dirty="0" smtClean="0"/>
              <a:t> </a:t>
            </a:r>
            <a:r>
              <a:rPr lang="en-US" sz="2400" dirty="0"/>
              <a:t>also </a:t>
            </a:r>
            <a:r>
              <a:rPr lang="tr-TR" sz="2400" dirty="0" smtClean="0"/>
              <a:t>be </a:t>
            </a:r>
            <a:r>
              <a:rPr lang="en-US" sz="2400" dirty="0" smtClean="0"/>
              <a:t>moderate-molecular-weight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lastics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i="1" dirty="0" err="1" smtClean="0">
                <a:solidFill>
                  <a:srgbClr val="0070C0"/>
                </a:solidFill>
              </a:rPr>
              <a:t>Simiar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tr-TR" sz="2400" i="1" dirty="0" err="1" smtClean="0">
                <a:solidFill>
                  <a:srgbClr val="0070C0"/>
                </a:solidFill>
              </a:rPr>
              <a:t>to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ordinary solvents, </a:t>
            </a:r>
            <a:r>
              <a:rPr lang="tr-TR" sz="2400" i="1" dirty="0" err="1" smtClean="0">
                <a:solidFill>
                  <a:srgbClr val="0070C0"/>
                </a:solidFill>
              </a:rPr>
              <a:t>the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 smtClean="0">
                <a:solidFill>
                  <a:srgbClr val="0070C0"/>
                </a:solidFill>
              </a:rPr>
              <a:t>plasticizers </a:t>
            </a:r>
            <a:r>
              <a:rPr lang="en-US" sz="2400" i="1" dirty="0">
                <a:solidFill>
                  <a:srgbClr val="0070C0"/>
                </a:solidFill>
              </a:rPr>
              <a:t>act through a varying </a:t>
            </a:r>
            <a:r>
              <a:rPr lang="en-US" sz="2400" i="1" dirty="0" smtClean="0">
                <a:solidFill>
                  <a:srgbClr val="0070C0"/>
                </a:solidFill>
              </a:rPr>
              <a:t>degree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 smtClean="0">
                <a:solidFill>
                  <a:srgbClr val="0070C0"/>
                </a:solidFill>
              </a:rPr>
              <a:t>of </a:t>
            </a:r>
            <a:r>
              <a:rPr lang="en-US" sz="2400" i="1" dirty="0">
                <a:solidFill>
                  <a:srgbClr val="0070C0"/>
                </a:solidFill>
              </a:rPr>
              <a:t>solvating action on the </a:t>
            </a:r>
            <a:r>
              <a:rPr lang="en-US" sz="2400" i="1" dirty="0" smtClean="0">
                <a:solidFill>
                  <a:srgbClr val="0070C0"/>
                </a:solidFill>
              </a:rPr>
              <a:t>p</a:t>
            </a:r>
            <a:r>
              <a:rPr lang="tr-TR" sz="2400" i="1" dirty="0" err="1" smtClean="0">
                <a:solidFill>
                  <a:srgbClr val="0070C0"/>
                </a:solidFill>
              </a:rPr>
              <a:t>lastics</a:t>
            </a:r>
            <a:r>
              <a:rPr lang="en-US" sz="2400" i="1" dirty="0" smtClean="0">
                <a:solidFill>
                  <a:srgbClr val="0070C0"/>
                </a:solidFill>
              </a:rPr>
              <a:t>. </a:t>
            </a:r>
            <a:endParaRPr lang="tr-TR" sz="2400" i="1" dirty="0" smtClean="0">
              <a:solidFill>
                <a:srgbClr val="0070C0"/>
              </a:solidFill>
            </a:endParaRPr>
          </a:p>
          <a:p>
            <a:r>
              <a:rPr lang="en-US" sz="2400" dirty="0" smtClean="0"/>
              <a:t>The </a:t>
            </a:r>
            <a:r>
              <a:rPr lang="en-US" sz="2400" dirty="0"/>
              <a:t>plasticizer molecules are </a:t>
            </a:r>
            <a:r>
              <a:rPr lang="en-US" sz="2400" dirty="0" smtClean="0"/>
              <a:t>in</a:t>
            </a:r>
            <a:r>
              <a:rPr lang="tr-TR" sz="2400" dirty="0" err="1" smtClean="0"/>
              <a:t>troduced</a:t>
            </a:r>
            <a:r>
              <a:rPr lang="en-US" sz="2400" dirty="0" smtClean="0"/>
              <a:t> </a:t>
            </a:r>
            <a:r>
              <a:rPr lang="tr-TR" sz="2400" dirty="0" err="1" smtClean="0"/>
              <a:t>among</a:t>
            </a:r>
            <a:r>
              <a:rPr lang="en-US" sz="2400" dirty="0" smtClean="0"/>
              <a:t> </a:t>
            </a:r>
            <a:r>
              <a:rPr lang="en-US" sz="2400" dirty="0"/>
              <a:t>the polymer </a:t>
            </a:r>
            <a:r>
              <a:rPr lang="tr-TR" sz="2400" dirty="0" err="1" smtClean="0"/>
              <a:t>chains</a:t>
            </a:r>
            <a:r>
              <a:rPr lang="tr-TR" sz="2400" dirty="0" smtClean="0"/>
              <a:t> </a:t>
            </a:r>
            <a:r>
              <a:rPr lang="en-US" sz="2400" dirty="0" smtClean="0"/>
              <a:t>thereby </a:t>
            </a:r>
            <a:r>
              <a:rPr lang="en-US" sz="2400" dirty="0"/>
              <a:t>pushing them </a:t>
            </a:r>
            <a:r>
              <a:rPr lang="en-US" sz="2400" dirty="0" smtClean="0"/>
              <a:t>apart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solvating</a:t>
            </a:r>
            <a:r>
              <a:rPr lang="tr-TR" sz="2400" dirty="0" smtClean="0"/>
              <a:t> </a:t>
            </a:r>
            <a:r>
              <a:rPr lang="tr-TR" sz="2400" dirty="0" err="1" smtClean="0"/>
              <a:t>action</a:t>
            </a:r>
            <a:r>
              <a:rPr lang="tr-TR" sz="2400" dirty="0" smtClean="0"/>
              <a:t>, 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tr-TR" sz="2400" dirty="0" err="1" smtClean="0"/>
              <a:t>decreases</a:t>
            </a:r>
            <a:r>
              <a:rPr lang="en-US" sz="2400" dirty="0" smtClean="0"/>
              <a:t> </a:t>
            </a:r>
            <a:r>
              <a:rPr lang="en-US" sz="2400" dirty="0"/>
              <a:t>the intensity of the intermolecular cohesive </a:t>
            </a:r>
            <a:r>
              <a:rPr lang="en-US" sz="2400" dirty="0" smtClean="0"/>
              <a:t>forces</a:t>
            </a:r>
            <a:r>
              <a:rPr lang="tr-TR" sz="2400" dirty="0" smtClean="0"/>
              <a:t> </a:t>
            </a:r>
            <a:r>
              <a:rPr lang="tr-TR" sz="2400" dirty="0" err="1" smtClean="0"/>
              <a:t>among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</a:t>
            </a:r>
            <a:r>
              <a:rPr lang="tr-TR" sz="2400" dirty="0" smtClean="0"/>
              <a:t> </a:t>
            </a:r>
            <a:r>
              <a:rPr lang="tr-TR" sz="2400" dirty="0" err="1" smtClean="0"/>
              <a:t>chains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plasticizer </a:t>
            </a:r>
            <a:r>
              <a:rPr lang="en-US" sz="2400" dirty="0"/>
              <a:t>may also </a:t>
            </a:r>
            <a:r>
              <a:rPr lang="tr-TR" sz="2400" dirty="0" err="1" smtClean="0"/>
              <a:t>interact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polymer</a:t>
            </a:r>
            <a:r>
              <a:rPr lang="tr-TR" sz="2400" dirty="0" smtClean="0"/>
              <a:t> </a:t>
            </a:r>
            <a:r>
              <a:rPr lang="tr-TR" sz="2400" dirty="0" err="1" smtClean="0"/>
              <a:t>chains</a:t>
            </a:r>
            <a:r>
              <a:rPr lang="en-US" sz="2400" dirty="0" smtClean="0"/>
              <a:t>, </a:t>
            </a:r>
            <a:r>
              <a:rPr lang="en-US" sz="2400" dirty="0"/>
              <a:t>which </a:t>
            </a:r>
            <a:r>
              <a:rPr lang="en-US" sz="2400" dirty="0" smtClean="0"/>
              <a:t>effectively</a:t>
            </a:r>
            <a:r>
              <a:rPr lang="tr-TR" sz="2400" dirty="0" smtClean="0"/>
              <a:t> </a:t>
            </a:r>
            <a:r>
              <a:rPr lang="tr-TR" sz="2400" dirty="0" err="1" smtClean="0"/>
              <a:t>reduces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en-US" sz="2400" dirty="0" smtClean="0"/>
              <a:t> nullifies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dipole–dipole </a:t>
            </a:r>
            <a:r>
              <a:rPr lang="en-US" sz="2400" dirty="0"/>
              <a:t>interactions between polymer </a:t>
            </a:r>
            <a:r>
              <a:rPr lang="tr-TR" sz="2400" dirty="0" err="1" smtClean="0"/>
              <a:t>chains</a:t>
            </a:r>
            <a:r>
              <a:rPr lang="en-US" sz="2400" dirty="0" smtClean="0"/>
              <a:t>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620729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Polymer </a:t>
            </a:r>
            <a:r>
              <a:rPr lang="tr-TR" dirty="0" err="1"/>
              <a:t>Additives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 smtClean="0"/>
              <a:t>Reinforcements</a:t>
            </a:r>
            <a:r>
              <a:rPr lang="tr-TR" dirty="0"/>
              <a:t/>
            </a:r>
            <a:br>
              <a:rPr lang="tr-TR" dirty="0"/>
            </a:br>
            <a:r>
              <a:rPr lang="tr-TR" sz="2400" dirty="0">
                <a:solidFill>
                  <a:srgbClr val="FF0000"/>
                </a:solidFill>
              </a:rPr>
              <a:t>PLASTICIZERS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55459"/>
            <a:ext cx="9232820" cy="4351338"/>
          </a:xfrm>
        </p:spPr>
        <p:txBody>
          <a:bodyPr>
            <a:noAutofit/>
          </a:bodyPr>
          <a:lstStyle/>
          <a:p>
            <a:r>
              <a:rPr lang="en-US" sz="2400" i="1" dirty="0" smtClean="0">
                <a:solidFill>
                  <a:srgbClr val="0070C0"/>
                </a:solidFill>
              </a:rPr>
              <a:t>Polymer </a:t>
            </a:r>
            <a:r>
              <a:rPr lang="en-US" sz="2400" i="1" dirty="0">
                <a:solidFill>
                  <a:srgbClr val="0070C0"/>
                </a:solidFill>
              </a:rPr>
              <a:t>plasticization can be </a:t>
            </a:r>
            <a:r>
              <a:rPr lang="tr-TR" sz="2400" i="1" dirty="0" err="1" smtClean="0">
                <a:solidFill>
                  <a:srgbClr val="0070C0"/>
                </a:solidFill>
              </a:rPr>
              <a:t>obtained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either through internal or external </a:t>
            </a:r>
            <a:r>
              <a:rPr lang="en-US" sz="2400" i="1" dirty="0" smtClean="0">
                <a:solidFill>
                  <a:srgbClr val="0070C0"/>
                </a:solidFill>
              </a:rPr>
              <a:t>in</a:t>
            </a:r>
            <a:r>
              <a:rPr lang="tr-TR" sz="2400" i="1" dirty="0" err="1" smtClean="0">
                <a:solidFill>
                  <a:srgbClr val="0070C0"/>
                </a:solidFill>
              </a:rPr>
              <a:t>troduction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of </a:t>
            </a:r>
            <a:r>
              <a:rPr lang="en-US" sz="2400" i="1" dirty="0" smtClean="0">
                <a:solidFill>
                  <a:srgbClr val="0070C0"/>
                </a:solidFill>
              </a:rPr>
              <a:t>the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 smtClean="0">
                <a:solidFill>
                  <a:srgbClr val="0070C0"/>
                </a:solidFill>
              </a:rPr>
              <a:t>plasticizer </a:t>
            </a:r>
            <a:r>
              <a:rPr lang="tr-TR" sz="2400" i="1" dirty="0" err="1" smtClean="0">
                <a:solidFill>
                  <a:srgbClr val="0070C0"/>
                </a:solidFill>
              </a:rPr>
              <a:t>molecules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 smtClean="0">
                <a:solidFill>
                  <a:srgbClr val="0070C0"/>
                </a:solidFill>
              </a:rPr>
              <a:t>into </a:t>
            </a:r>
            <a:r>
              <a:rPr lang="en-US" sz="2400" i="1" dirty="0">
                <a:solidFill>
                  <a:srgbClr val="0070C0"/>
                </a:solidFill>
              </a:rPr>
              <a:t>the </a:t>
            </a:r>
            <a:r>
              <a:rPr lang="en-US" sz="2400" i="1" dirty="0" smtClean="0">
                <a:solidFill>
                  <a:srgbClr val="0070C0"/>
                </a:solidFill>
              </a:rPr>
              <a:t>p</a:t>
            </a:r>
            <a:r>
              <a:rPr lang="tr-TR" sz="2400" i="1" dirty="0" err="1" smtClean="0">
                <a:solidFill>
                  <a:srgbClr val="0070C0"/>
                </a:solidFill>
              </a:rPr>
              <a:t>lastics</a:t>
            </a:r>
            <a:r>
              <a:rPr lang="en-US" sz="2400" i="1" dirty="0" smtClean="0">
                <a:solidFill>
                  <a:srgbClr val="0070C0"/>
                </a:solidFill>
              </a:rPr>
              <a:t>. </a:t>
            </a:r>
            <a:endParaRPr lang="tr-TR" sz="2400" i="1" dirty="0" smtClean="0">
              <a:solidFill>
                <a:srgbClr val="0070C0"/>
              </a:solidFill>
            </a:endParaRPr>
          </a:p>
          <a:p>
            <a:r>
              <a:rPr lang="tr-TR" sz="2400" dirty="0" err="1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>
                <a:solidFill>
                  <a:srgbClr val="FF0000"/>
                </a:solidFill>
              </a:rPr>
              <a:t>i</a:t>
            </a:r>
            <a:r>
              <a:rPr lang="en-US" sz="2400" dirty="0" err="1" smtClean="0">
                <a:solidFill>
                  <a:srgbClr val="FF0000"/>
                </a:solidFill>
              </a:rPr>
              <a:t>nternal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plasticization </a:t>
            </a:r>
            <a:r>
              <a:rPr lang="en-US" sz="2400" dirty="0" smtClean="0">
                <a:solidFill>
                  <a:srgbClr val="FF0000"/>
                </a:solidFill>
              </a:rPr>
              <a:t>in</a:t>
            </a:r>
            <a:r>
              <a:rPr lang="tr-TR" sz="2400" dirty="0" err="1" smtClean="0">
                <a:solidFill>
                  <a:srgbClr val="FF0000"/>
                </a:solidFill>
              </a:rPr>
              <a:t>cludes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copolymerization of the monomers of </a:t>
            </a:r>
            <a:r>
              <a:rPr lang="en-US" sz="2400" dirty="0" smtClean="0">
                <a:solidFill>
                  <a:srgbClr val="FF0000"/>
                </a:solidFill>
              </a:rPr>
              <a:t>the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desired </a:t>
            </a:r>
            <a:r>
              <a:rPr lang="en-US" sz="2400" dirty="0">
                <a:solidFill>
                  <a:srgbClr val="FF0000"/>
                </a:solidFill>
              </a:rPr>
              <a:t>polymer and that of the </a:t>
            </a:r>
            <a:r>
              <a:rPr lang="en-US" sz="2400" dirty="0" smtClean="0">
                <a:solidFill>
                  <a:srgbClr val="FF0000"/>
                </a:solidFill>
              </a:rPr>
              <a:t>plasticizer </a:t>
            </a:r>
            <a:r>
              <a:rPr lang="en-US" sz="2400" dirty="0">
                <a:solidFill>
                  <a:srgbClr val="FF0000"/>
                </a:solidFill>
              </a:rPr>
              <a:t>so that the plasticizer </a:t>
            </a:r>
            <a:r>
              <a:rPr lang="tr-TR" sz="2400" dirty="0" err="1" smtClean="0">
                <a:solidFill>
                  <a:srgbClr val="FF0000"/>
                </a:solidFill>
              </a:rPr>
              <a:t>molecules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are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an integral part of the </a:t>
            </a:r>
            <a:r>
              <a:rPr lang="en-US" sz="2400" dirty="0" smtClean="0">
                <a:solidFill>
                  <a:srgbClr val="FF0000"/>
                </a:solidFill>
              </a:rPr>
              <a:t>p</a:t>
            </a:r>
            <a:r>
              <a:rPr lang="tr-TR" sz="2400" dirty="0" err="1" smtClean="0">
                <a:solidFill>
                  <a:srgbClr val="FF0000"/>
                </a:solidFill>
              </a:rPr>
              <a:t>lastic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chain.</a:t>
            </a:r>
          </a:p>
          <a:p>
            <a:r>
              <a:rPr lang="en-US" sz="2400" dirty="0"/>
              <a:t>In </a:t>
            </a:r>
            <a:r>
              <a:rPr lang="tr-TR" sz="2400" dirty="0" err="1" smtClean="0"/>
              <a:t>such</a:t>
            </a:r>
            <a:r>
              <a:rPr lang="tr-TR" sz="2400" dirty="0" smtClean="0"/>
              <a:t> </a:t>
            </a:r>
            <a:r>
              <a:rPr lang="tr-TR" sz="2400" dirty="0" err="1" smtClean="0"/>
              <a:t>case</a:t>
            </a:r>
            <a:r>
              <a:rPr lang="en-US" sz="2400" dirty="0" smtClean="0"/>
              <a:t>, </a:t>
            </a:r>
            <a:r>
              <a:rPr lang="en-US" sz="2400" dirty="0"/>
              <a:t>the plasticizer </a:t>
            </a:r>
            <a:r>
              <a:rPr lang="tr-TR" sz="2400" dirty="0" err="1" smtClean="0"/>
              <a:t>may</a:t>
            </a:r>
            <a:r>
              <a:rPr lang="en-US" sz="2400" dirty="0" smtClean="0"/>
              <a:t> </a:t>
            </a:r>
            <a:r>
              <a:rPr lang="en-US" sz="2400" dirty="0"/>
              <a:t>usually </a:t>
            </a:r>
            <a:r>
              <a:rPr lang="tr-TR" sz="2400" dirty="0" smtClean="0"/>
              <a:t>be </a:t>
            </a:r>
            <a:r>
              <a:rPr lang="en-US" sz="2400" dirty="0" smtClean="0"/>
              <a:t>a </a:t>
            </a:r>
            <a:r>
              <a:rPr lang="en-US" sz="2400" dirty="0"/>
              <a:t>polymer with a low </a:t>
            </a:r>
            <a:r>
              <a:rPr lang="tr-TR" sz="2400" dirty="0" err="1" smtClean="0"/>
              <a:t>glass</a:t>
            </a:r>
            <a:r>
              <a:rPr lang="tr-TR" sz="2400" dirty="0" smtClean="0"/>
              <a:t> </a:t>
            </a:r>
            <a:r>
              <a:rPr lang="tr-TR" sz="2400" dirty="0" err="1" smtClean="0"/>
              <a:t>transition</a:t>
            </a:r>
            <a:r>
              <a:rPr lang="tr-TR" sz="2400" dirty="0" smtClean="0"/>
              <a:t> </a:t>
            </a:r>
            <a:r>
              <a:rPr lang="tr-TR" sz="2400" dirty="0" err="1" smtClean="0"/>
              <a:t>temperature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most widely </a:t>
            </a:r>
            <a:r>
              <a:rPr lang="en-US" sz="2400" dirty="0" smtClean="0"/>
              <a:t>u</a:t>
            </a:r>
            <a:r>
              <a:rPr lang="tr-TR" sz="2400" dirty="0" err="1" smtClean="0"/>
              <a:t>tilized</a:t>
            </a:r>
            <a:r>
              <a:rPr lang="en-US" sz="2400" dirty="0" smtClean="0"/>
              <a:t> </a:t>
            </a:r>
            <a:r>
              <a:rPr lang="en-US" sz="2400" dirty="0"/>
              <a:t>internal </a:t>
            </a:r>
            <a:r>
              <a:rPr lang="en-US" sz="2400" dirty="0" smtClean="0"/>
              <a:t>plasticizer</a:t>
            </a:r>
            <a:r>
              <a:rPr lang="tr-TR" sz="2400" dirty="0" smtClean="0"/>
              <a:t> </a:t>
            </a:r>
            <a:r>
              <a:rPr lang="en-US" sz="2400" dirty="0" smtClean="0"/>
              <a:t>monomers </a:t>
            </a:r>
            <a:r>
              <a:rPr lang="en-US" sz="2400" dirty="0"/>
              <a:t>are vinyl acetate and </a:t>
            </a:r>
            <a:r>
              <a:rPr lang="en-US" sz="2400" dirty="0" err="1"/>
              <a:t>vinylidene</a:t>
            </a:r>
            <a:r>
              <a:rPr lang="en-US" sz="2400" dirty="0"/>
              <a:t> </a:t>
            </a:r>
            <a:r>
              <a:rPr lang="en-US" sz="2400" dirty="0" smtClean="0"/>
              <a:t>chloride</a:t>
            </a:r>
            <a:r>
              <a:rPr lang="tr-TR" sz="2400" dirty="0" smtClean="0"/>
              <a:t> as </a:t>
            </a:r>
            <a:r>
              <a:rPr lang="tr-TR" sz="2400" dirty="0" err="1" smtClean="0"/>
              <a:t>shown</a:t>
            </a:r>
            <a:r>
              <a:rPr lang="tr-TR" sz="2400" dirty="0" smtClean="0"/>
              <a:t> 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right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i="1" dirty="0" err="1" smtClean="0">
                <a:solidFill>
                  <a:srgbClr val="0070C0"/>
                </a:solidFill>
              </a:rPr>
              <a:t>In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tr-TR" sz="2400" i="1" dirty="0" err="1" smtClean="0">
                <a:solidFill>
                  <a:srgbClr val="0070C0"/>
                </a:solidFill>
              </a:rPr>
              <a:t>contrast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tr-TR" sz="2400" i="1" dirty="0" err="1" smtClean="0">
                <a:solidFill>
                  <a:srgbClr val="0070C0"/>
                </a:solidFill>
              </a:rPr>
              <a:t>to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tr-TR" sz="2400" i="1" dirty="0" err="1" smtClean="0">
                <a:solidFill>
                  <a:srgbClr val="0070C0"/>
                </a:solidFill>
              </a:rPr>
              <a:t>the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tr-TR" sz="2400" i="1" dirty="0" err="1" smtClean="0">
                <a:solidFill>
                  <a:srgbClr val="0070C0"/>
                </a:solidFill>
              </a:rPr>
              <a:t>internal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tr-TR" sz="2400" i="1" dirty="0" err="1" smtClean="0">
                <a:solidFill>
                  <a:srgbClr val="0070C0"/>
                </a:solidFill>
              </a:rPr>
              <a:t>pasticizer</a:t>
            </a:r>
            <a:r>
              <a:rPr lang="tr-TR" sz="2400" i="1" dirty="0" smtClean="0">
                <a:solidFill>
                  <a:srgbClr val="0070C0"/>
                </a:solidFill>
              </a:rPr>
              <a:t>, </a:t>
            </a:r>
            <a:r>
              <a:rPr lang="tr-TR" sz="2400" i="1" dirty="0" err="1" smtClean="0">
                <a:solidFill>
                  <a:srgbClr val="0070C0"/>
                </a:solidFill>
              </a:rPr>
              <a:t>the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tr-TR" sz="2400" i="1" dirty="0" smtClean="0">
                <a:solidFill>
                  <a:srgbClr val="0070C0"/>
                </a:solidFill>
              </a:rPr>
              <a:t>e</a:t>
            </a:r>
            <a:r>
              <a:rPr lang="en-US" sz="2400" i="1" dirty="0" err="1" smtClean="0">
                <a:solidFill>
                  <a:srgbClr val="0070C0"/>
                </a:solidFill>
              </a:rPr>
              <a:t>xternal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plasticizers are those </a:t>
            </a:r>
            <a:r>
              <a:rPr lang="en-US" sz="2400" i="1" dirty="0" smtClean="0">
                <a:solidFill>
                  <a:srgbClr val="0070C0"/>
                </a:solidFill>
              </a:rPr>
              <a:t>in</a:t>
            </a:r>
            <a:r>
              <a:rPr lang="tr-TR" sz="2400" i="1" dirty="0" err="1" smtClean="0">
                <a:solidFill>
                  <a:srgbClr val="0070C0"/>
                </a:solidFill>
              </a:rPr>
              <a:t>tegrated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 smtClean="0">
                <a:solidFill>
                  <a:srgbClr val="0070C0"/>
                </a:solidFill>
              </a:rPr>
              <a:t>into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 smtClean="0">
                <a:solidFill>
                  <a:srgbClr val="0070C0"/>
                </a:solidFill>
              </a:rPr>
              <a:t>the </a:t>
            </a:r>
            <a:r>
              <a:rPr lang="tr-TR" sz="2400" i="1" dirty="0" err="1" smtClean="0">
                <a:solidFill>
                  <a:srgbClr val="0070C0"/>
                </a:solidFill>
              </a:rPr>
              <a:t>matrix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as an external additive.</a:t>
            </a:r>
            <a:r>
              <a:rPr lang="en-US" sz="2400" dirty="0"/>
              <a:t> </a:t>
            </a:r>
            <a:endParaRPr lang="tr-TR" sz="2400" dirty="0" smtClean="0"/>
          </a:p>
          <a:p>
            <a:r>
              <a:rPr lang="tr-TR" sz="2400" dirty="0" smtClean="0"/>
              <a:t>E</a:t>
            </a:r>
            <a:r>
              <a:rPr lang="en-US" sz="2400" dirty="0" err="1" smtClean="0"/>
              <a:t>sters</a:t>
            </a:r>
            <a:r>
              <a:rPr lang="tr-TR" sz="2400" dirty="0" smtClean="0"/>
              <a:t>, </a:t>
            </a:r>
            <a:r>
              <a:rPr lang="tr-TR" sz="2400" dirty="0" err="1" smtClean="0"/>
              <a:t>synthesized</a:t>
            </a:r>
            <a:r>
              <a:rPr lang="en-US" sz="2400" dirty="0" smtClean="0"/>
              <a:t> </a:t>
            </a:r>
            <a:r>
              <a:rPr lang="en-US" sz="2400" dirty="0"/>
              <a:t>from the reaction of acids or acid anhydrides with </a:t>
            </a:r>
            <a:r>
              <a:rPr lang="en-US" sz="2400" dirty="0" smtClean="0"/>
              <a:t>alcohols</a:t>
            </a:r>
            <a:r>
              <a:rPr lang="tr-TR" sz="2400" dirty="0" smtClean="0"/>
              <a:t>,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examples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en-US" sz="2400" dirty="0" smtClean="0"/>
              <a:t> </a:t>
            </a:r>
            <a:r>
              <a:rPr lang="en-US" sz="2400" dirty="0"/>
              <a:t>low-molecular-weight external plasticizers for </a:t>
            </a:r>
            <a:r>
              <a:rPr lang="en-US" sz="2400" dirty="0" smtClean="0"/>
              <a:t>PVC. </a:t>
            </a:r>
            <a:endParaRPr lang="tr-TR" sz="2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5644" y="4114800"/>
            <a:ext cx="2045450" cy="91692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1020" y="2211460"/>
            <a:ext cx="1734697" cy="1382568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51369" y="5653088"/>
            <a:ext cx="1609725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66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Polymer </a:t>
            </a:r>
            <a:r>
              <a:rPr lang="tr-TR" dirty="0" err="1"/>
              <a:t>Additives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 smtClean="0"/>
              <a:t>Reinforcements</a:t>
            </a:r>
            <a:r>
              <a:rPr lang="tr-TR" dirty="0"/>
              <a:t/>
            </a:r>
            <a:br>
              <a:rPr lang="tr-TR" dirty="0"/>
            </a:br>
            <a:r>
              <a:rPr lang="tr-TR" sz="2400" dirty="0">
                <a:solidFill>
                  <a:srgbClr val="FF0000"/>
                </a:solidFill>
              </a:rPr>
              <a:t>PLASTICIZERS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633364" cy="4351338"/>
          </a:xfrm>
        </p:spPr>
        <p:txBody>
          <a:bodyPr>
            <a:noAutofit/>
          </a:bodyPr>
          <a:lstStyle/>
          <a:p>
            <a:r>
              <a:rPr lang="en-US" sz="2400" dirty="0"/>
              <a:t>The ideal plasticizer </a:t>
            </a:r>
            <a:r>
              <a:rPr lang="tr-TR" sz="2400" dirty="0" err="1" smtClean="0"/>
              <a:t>material</a:t>
            </a:r>
            <a:r>
              <a:rPr lang="tr-TR" sz="2400" dirty="0" smtClean="0"/>
              <a:t> </a:t>
            </a:r>
            <a:r>
              <a:rPr lang="tr-TR" sz="2400" dirty="0" err="1" smtClean="0"/>
              <a:t>should</a:t>
            </a:r>
            <a:r>
              <a:rPr lang="en-US" sz="2400" dirty="0" smtClean="0"/>
              <a:t> </a:t>
            </a:r>
            <a:r>
              <a:rPr lang="tr-TR" sz="2400" dirty="0" err="1" smtClean="0"/>
              <a:t>have</a:t>
            </a:r>
            <a:r>
              <a:rPr lang="en-US" sz="2400" dirty="0" smtClean="0"/>
              <a:t> </a:t>
            </a:r>
            <a:r>
              <a:rPr lang="en-US" sz="2400" dirty="0"/>
              <a:t>three principal </a:t>
            </a:r>
            <a:r>
              <a:rPr lang="tr-TR" sz="2400" dirty="0" err="1" smtClean="0"/>
              <a:t>properties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/>
              <a:t>are </a:t>
            </a:r>
            <a:r>
              <a:rPr lang="en-US" sz="2400" dirty="0">
                <a:solidFill>
                  <a:srgbClr val="FF0000"/>
                </a:solidFill>
              </a:rPr>
              <a:t>compatibility</a:t>
            </a:r>
            <a:r>
              <a:rPr lang="en-US" sz="2400" dirty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performance</a:t>
            </a:r>
            <a:r>
              <a:rPr lang="en-US" sz="2400" dirty="0" smtClean="0"/>
              <a:t>,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>
                <a:solidFill>
                  <a:srgbClr val="FF0000"/>
                </a:solidFill>
              </a:rPr>
              <a:t>efficiency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tr-TR" sz="2400" dirty="0" err="1" smtClean="0"/>
              <a:t>Also</a:t>
            </a:r>
            <a:r>
              <a:rPr lang="en-US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plasticizer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</a:t>
            </a:r>
            <a:r>
              <a:rPr lang="en-US" sz="2400" dirty="0" smtClean="0"/>
              <a:t> </a:t>
            </a:r>
            <a:r>
              <a:rPr lang="en-US" sz="2400" dirty="0"/>
              <a:t>should be odorless, tasteless, nontoxic, nonflammable and heat stable.</a:t>
            </a:r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/>
              <a:t>c</a:t>
            </a:r>
            <a:r>
              <a:rPr lang="en-US" sz="2400" dirty="0" err="1" smtClean="0"/>
              <a:t>ompatibility</a:t>
            </a:r>
            <a:r>
              <a:rPr lang="en-US" sz="2400" dirty="0" smtClean="0"/>
              <a:t> </a:t>
            </a:r>
            <a:r>
              <a:rPr lang="en-US" sz="2400" dirty="0"/>
              <a:t>of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plasticizer </a:t>
            </a:r>
            <a:r>
              <a:rPr lang="tr-TR" sz="2400" dirty="0" err="1" smtClean="0"/>
              <a:t>material</a:t>
            </a:r>
            <a:r>
              <a:rPr lang="tr-TR" sz="2400" dirty="0" smtClean="0"/>
              <a:t> </a:t>
            </a:r>
            <a:r>
              <a:rPr lang="en-US" sz="2400" dirty="0" smtClean="0"/>
              <a:t>with </a:t>
            </a:r>
            <a:r>
              <a:rPr lang="en-US" sz="2400" dirty="0"/>
              <a:t>the host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</a:t>
            </a:r>
            <a:r>
              <a:rPr lang="en-US" sz="2400" dirty="0" smtClean="0"/>
              <a:t> </a:t>
            </a:r>
            <a:r>
              <a:rPr lang="tr-TR" sz="2400" dirty="0" err="1" smtClean="0"/>
              <a:t>requires</a:t>
            </a:r>
            <a:r>
              <a:rPr lang="en-US" sz="2400" dirty="0" smtClean="0"/>
              <a:t> </a:t>
            </a:r>
            <a:r>
              <a:rPr lang="en-US" sz="2400" dirty="0"/>
              <a:t>the absence of blooming even with </a:t>
            </a:r>
            <a:r>
              <a:rPr lang="en-US" sz="2400" dirty="0" smtClean="0"/>
              <a:t>long</a:t>
            </a:r>
            <a:r>
              <a:rPr lang="tr-TR" sz="2400" dirty="0" smtClean="0"/>
              <a:t> </a:t>
            </a:r>
            <a:r>
              <a:rPr lang="en-US" sz="2400" dirty="0" smtClean="0"/>
              <a:t>usage </a:t>
            </a:r>
            <a:r>
              <a:rPr lang="en-US" sz="2400" dirty="0"/>
              <a:t>of the plasticized </a:t>
            </a:r>
            <a:r>
              <a:rPr lang="en-US" sz="2400" dirty="0" smtClean="0"/>
              <a:t>m</a:t>
            </a:r>
            <a:r>
              <a:rPr lang="tr-TR" sz="2400" dirty="0" err="1" smtClean="0"/>
              <a:t>olecules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/>
              <a:t>i</a:t>
            </a:r>
            <a:r>
              <a:rPr lang="en-US" sz="2400" dirty="0" err="1" smtClean="0"/>
              <a:t>ncompatibility</a:t>
            </a:r>
            <a:r>
              <a:rPr lang="en-US" sz="2400" dirty="0" smtClean="0"/>
              <a:t> </a:t>
            </a:r>
            <a:r>
              <a:rPr lang="en-US" sz="2400" dirty="0"/>
              <a:t>can also be </a:t>
            </a:r>
            <a:r>
              <a:rPr lang="tr-TR" sz="2400" dirty="0" err="1" smtClean="0"/>
              <a:t>understood</a:t>
            </a:r>
            <a:r>
              <a:rPr lang="en-US" sz="2400" dirty="0" smtClean="0"/>
              <a:t> </a:t>
            </a:r>
            <a:r>
              <a:rPr lang="en-US" sz="2400" dirty="0"/>
              <a:t>by poor physical </a:t>
            </a:r>
            <a:r>
              <a:rPr lang="en-US" sz="2400" dirty="0" smtClean="0"/>
              <a:t>properties,</a:t>
            </a:r>
            <a:r>
              <a:rPr lang="tr-TR" sz="2400" dirty="0" smtClean="0"/>
              <a:t> </a:t>
            </a:r>
            <a:r>
              <a:rPr lang="en-US" sz="2400" dirty="0" smtClean="0"/>
              <a:t>possibly </a:t>
            </a:r>
            <a:r>
              <a:rPr lang="en-US" sz="2400" dirty="0"/>
              <a:t>after some period of </a:t>
            </a:r>
            <a:r>
              <a:rPr lang="en-US" sz="2400" dirty="0" smtClean="0"/>
              <a:t>usage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plasticizied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en-US" sz="2400" dirty="0"/>
              <a:t>Permanence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plasticizer</a:t>
            </a:r>
            <a:r>
              <a:rPr lang="tr-TR" sz="2400" dirty="0" smtClean="0"/>
              <a:t> </a:t>
            </a:r>
            <a:r>
              <a:rPr lang="tr-TR" sz="2400" dirty="0" err="1" smtClean="0"/>
              <a:t>within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matrix</a:t>
            </a:r>
            <a:r>
              <a:rPr lang="tr-TR" sz="2400" dirty="0" smtClean="0"/>
              <a:t> </a:t>
            </a:r>
            <a:r>
              <a:rPr lang="en-US" sz="2400" dirty="0" smtClean="0"/>
              <a:t>requires </a:t>
            </a:r>
            <a:r>
              <a:rPr lang="en-US" sz="2400" dirty="0"/>
              <a:t>low volatility, extractability, </a:t>
            </a:r>
            <a:r>
              <a:rPr lang="en-US" sz="2400" dirty="0" err="1"/>
              <a:t>nonmigration</a:t>
            </a:r>
            <a:r>
              <a:rPr lang="en-US" sz="2400" dirty="0"/>
              <a:t>, and heat and light </a:t>
            </a:r>
            <a:r>
              <a:rPr lang="en-US" sz="2400" dirty="0" smtClean="0"/>
              <a:t>stability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given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plasticizer</a:t>
            </a:r>
            <a:r>
              <a:rPr lang="tr-TR" sz="2400" dirty="0" smtClean="0"/>
              <a:t> </a:t>
            </a:r>
            <a:r>
              <a:rPr lang="tr-TR" sz="2400" dirty="0" err="1" smtClean="0"/>
              <a:t>molecules</a:t>
            </a:r>
            <a:r>
              <a:rPr lang="en-US" sz="2400" dirty="0" smtClean="0"/>
              <a:t>. </a:t>
            </a:r>
            <a:endParaRPr lang="en-US" sz="2400" dirty="0"/>
          </a:p>
          <a:p>
            <a:r>
              <a:rPr lang="en-US" sz="2400" dirty="0"/>
              <a:t>Lack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permanence </a:t>
            </a:r>
            <a:r>
              <a:rPr lang="tr-TR" sz="2400" dirty="0" err="1" smtClean="0"/>
              <a:t>results</a:t>
            </a:r>
            <a:r>
              <a:rPr lang="tr-TR" sz="2400" dirty="0" smtClean="0"/>
              <a:t> in</a:t>
            </a:r>
            <a:r>
              <a:rPr lang="en-US" sz="2400" dirty="0" smtClean="0"/>
              <a:t> </a:t>
            </a:r>
            <a:r>
              <a:rPr lang="en-US" sz="2400" dirty="0"/>
              <a:t>long-term diffusion into the environment.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04927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Polymer Additives and Reinforcements</a:t>
            </a:r>
            <a:br>
              <a:rPr lang="en-US" dirty="0"/>
            </a:br>
            <a:r>
              <a:rPr lang="en-US" sz="2400" dirty="0">
                <a:solidFill>
                  <a:srgbClr val="FF0000"/>
                </a:solidFill>
              </a:rPr>
              <a:t>PLASTICIZERS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</a:t>
            </a:r>
            <a:r>
              <a:rPr lang="tr-TR" sz="2400" dirty="0" err="1" smtClean="0"/>
              <a:t>resulting</a:t>
            </a:r>
            <a:r>
              <a:rPr lang="en-US" sz="2400" dirty="0" smtClean="0"/>
              <a:t> </a:t>
            </a:r>
            <a:r>
              <a:rPr lang="en-US" sz="2400" dirty="0"/>
              <a:t>loss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plasticizer</a:t>
            </a:r>
            <a:r>
              <a:rPr lang="tr-TR" sz="2400" dirty="0" smtClean="0"/>
              <a:t> </a:t>
            </a:r>
            <a:r>
              <a:rPr lang="tr-TR" sz="2400" dirty="0" err="1" smtClean="0"/>
              <a:t>molecules</a:t>
            </a:r>
            <a:r>
              <a:rPr lang="tr-TR" sz="2400" dirty="0" smtClean="0"/>
              <a:t> </a:t>
            </a:r>
            <a:r>
              <a:rPr lang="en-US" sz="2400" dirty="0" smtClean="0"/>
              <a:t>gradually </a:t>
            </a:r>
            <a:r>
              <a:rPr lang="tr-TR" sz="2400" dirty="0" err="1" smtClean="0"/>
              <a:t>improves</a:t>
            </a:r>
            <a:r>
              <a:rPr lang="en-US" sz="2400" dirty="0" smtClean="0"/>
              <a:t> </a:t>
            </a:r>
            <a:r>
              <a:rPr lang="en-US" sz="2400" dirty="0"/>
              <a:t>brittleness as the </a:t>
            </a:r>
            <a:r>
              <a:rPr lang="tr-TR" sz="2400" dirty="0" err="1" smtClean="0"/>
              <a:t>glass</a:t>
            </a:r>
            <a:r>
              <a:rPr lang="tr-TR" sz="2400" dirty="0" smtClean="0"/>
              <a:t> </a:t>
            </a:r>
            <a:r>
              <a:rPr lang="tr-TR" sz="2400" dirty="0" err="1" smtClean="0"/>
              <a:t>transition</a:t>
            </a:r>
            <a:r>
              <a:rPr lang="tr-TR" sz="2400" dirty="0" smtClean="0"/>
              <a:t> </a:t>
            </a:r>
            <a:r>
              <a:rPr lang="tr-TR" sz="2400" dirty="0" err="1" smtClean="0"/>
              <a:t>temperature</a:t>
            </a:r>
            <a:r>
              <a:rPr lang="tr-TR" sz="2400" dirty="0" smtClean="0"/>
              <a:t> </a:t>
            </a:r>
            <a:r>
              <a:rPr lang="en-US" sz="2400" dirty="0" smtClean="0"/>
              <a:t>of </a:t>
            </a:r>
            <a:r>
              <a:rPr lang="en-US" sz="2400" dirty="0"/>
              <a:t>the plasticized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</a:t>
            </a:r>
            <a:r>
              <a:rPr lang="en-US" sz="2400" dirty="0" smtClean="0"/>
              <a:t> </a:t>
            </a:r>
            <a:r>
              <a:rPr lang="tr-TR" sz="2400" dirty="0" err="1" smtClean="0"/>
              <a:t>goes</a:t>
            </a:r>
            <a:r>
              <a:rPr lang="tr-TR" sz="2400" dirty="0" smtClean="0"/>
              <a:t> </a:t>
            </a:r>
            <a:r>
              <a:rPr lang="tr-TR" sz="2400" dirty="0" err="1" smtClean="0"/>
              <a:t>up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mentioned</a:t>
            </a:r>
            <a:r>
              <a:rPr lang="tr-TR" sz="2400" dirty="0" smtClean="0"/>
              <a:t> </a:t>
            </a:r>
            <a:r>
              <a:rPr lang="tr-TR" sz="2400" dirty="0"/>
              <a:t>v</a:t>
            </a:r>
            <a:r>
              <a:rPr lang="en-US" sz="2400" dirty="0" err="1" smtClean="0"/>
              <a:t>olatility</a:t>
            </a:r>
            <a:r>
              <a:rPr lang="en-US" sz="2400" dirty="0" smtClean="0"/>
              <a:t> </a:t>
            </a:r>
            <a:r>
              <a:rPr lang="en-US" sz="2400" dirty="0"/>
              <a:t>is generally </a:t>
            </a:r>
            <a:r>
              <a:rPr lang="en-US" sz="2400" dirty="0" smtClean="0"/>
              <a:t>a</a:t>
            </a:r>
            <a:r>
              <a:rPr lang="tr-TR" sz="2400" dirty="0" smtClean="0"/>
              <a:t> </a:t>
            </a:r>
            <a:r>
              <a:rPr lang="en-US" sz="2400" dirty="0" smtClean="0"/>
              <a:t>function </a:t>
            </a:r>
            <a:r>
              <a:rPr lang="en-US" sz="2400" dirty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molecular weight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plasticizer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smtClean="0"/>
              <a:t>Increasing </a:t>
            </a:r>
            <a:r>
              <a:rPr lang="en-US" sz="2400" dirty="0"/>
              <a:t>the molecular weight of the plasticizer </a:t>
            </a:r>
            <a:r>
              <a:rPr lang="tr-TR" sz="2400" dirty="0" err="1" smtClean="0"/>
              <a:t>molecule</a:t>
            </a:r>
            <a:r>
              <a:rPr lang="tr-TR" sz="2400" dirty="0" smtClean="0"/>
              <a:t> </a:t>
            </a:r>
            <a:r>
              <a:rPr lang="en-US" sz="2400" dirty="0" smtClean="0"/>
              <a:t>by </a:t>
            </a:r>
            <a:r>
              <a:rPr lang="en-US" sz="2400" dirty="0"/>
              <a:t>using </a:t>
            </a:r>
            <a:r>
              <a:rPr lang="en-US" sz="2400" dirty="0" smtClean="0"/>
              <a:t>polymeric</a:t>
            </a:r>
            <a:r>
              <a:rPr lang="tr-TR" sz="2400" dirty="0" smtClean="0"/>
              <a:t> </a:t>
            </a:r>
            <a:r>
              <a:rPr lang="en-US" sz="2400" dirty="0" smtClean="0"/>
              <a:t>plasticizers </a:t>
            </a:r>
            <a:r>
              <a:rPr lang="tr-TR" sz="2400" dirty="0" err="1" smtClean="0"/>
              <a:t>leads</a:t>
            </a:r>
            <a:r>
              <a:rPr lang="en-US" sz="2400" dirty="0" smtClean="0"/>
              <a:t> </a:t>
            </a:r>
            <a:r>
              <a:rPr lang="en-US" sz="2400" dirty="0"/>
              <a:t>to </a:t>
            </a:r>
            <a:r>
              <a:rPr lang="tr-TR" sz="2400" dirty="0" smtClean="0"/>
              <a:t>a </a:t>
            </a:r>
            <a:r>
              <a:rPr lang="tr-TR" sz="2400" dirty="0" err="1" smtClean="0"/>
              <a:t>following</a:t>
            </a:r>
            <a:r>
              <a:rPr lang="tr-TR" sz="2400" dirty="0" smtClean="0"/>
              <a:t> </a:t>
            </a:r>
            <a:r>
              <a:rPr lang="tr-TR" sz="2400" dirty="0" err="1" smtClean="0"/>
              <a:t>reduction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volatility and hence </a:t>
            </a:r>
            <a:r>
              <a:rPr lang="tr-TR" sz="2400" dirty="0" smtClean="0"/>
              <a:t>an </a:t>
            </a:r>
            <a:r>
              <a:rPr lang="en-US" sz="2400" dirty="0" smtClean="0"/>
              <a:t>increase </a:t>
            </a:r>
            <a:r>
              <a:rPr lang="tr-TR" sz="2400" dirty="0" smtClean="0"/>
              <a:t>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permanence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tr-TR" sz="2400" dirty="0" smtClean="0"/>
              <a:t>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other</a:t>
            </a:r>
            <a:r>
              <a:rPr lang="tr-TR" sz="2400" dirty="0" smtClean="0"/>
              <a:t> </a:t>
            </a:r>
            <a:r>
              <a:rPr lang="tr-TR" sz="2400" dirty="0" err="1" smtClean="0"/>
              <a:t>hand</a:t>
            </a:r>
            <a:r>
              <a:rPr lang="en-US" sz="2400" dirty="0" smtClean="0"/>
              <a:t>, </a:t>
            </a:r>
            <a:r>
              <a:rPr lang="en-US" sz="2400" dirty="0"/>
              <a:t>this </a:t>
            </a:r>
            <a:r>
              <a:rPr lang="tr-TR" sz="2400" dirty="0" smtClean="0"/>
              <a:t>can</a:t>
            </a:r>
            <a:r>
              <a:rPr lang="en-US" sz="2400" dirty="0" smtClean="0"/>
              <a:t> </a:t>
            </a:r>
            <a:r>
              <a:rPr lang="en-US" sz="2400" dirty="0"/>
              <a:t>lead to </a:t>
            </a:r>
            <a:r>
              <a:rPr lang="en-US" sz="2400" dirty="0" smtClean="0"/>
              <a:t>a</a:t>
            </a:r>
            <a:r>
              <a:rPr lang="tr-TR" sz="2400" dirty="0" smtClean="0"/>
              <a:t> </a:t>
            </a:r>
            <a:r>
              <a:rPr lang="tr-TR" sz="2400" dirty="0" err="1" smtClean="0"/>
              <a:t>reduction</a:t>
            </a:r>
            <a:r>
              <a:rPr lang="en-US" sz="2400" dirty="0" smtClean="0"/>
              <a:t> </a:t>
            </a:r>
            <a:r>
              <a:rPr lang="en-US" sz="2400" dirty="0"/>
              <a:t>in low-temperature </a:t>
            </a:r>
            <a:r>
              <a:rPr lang="en-US" sz="2400" dirty="0" smtClean="0"/>
              <a:t>flexibility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</a:t>
            </a:r>
            <a:r>
              <a:rPr lang="tr-TR" sz="2400" dirty="0" smtClean="0"/>
              <a:t> </a:t>
            </a:r>
            <a:r>
              <a:rPr lang="tr-TR" sz="2400" dirty="0" err="1" smtClean="0"/>
              <a:t>including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specified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plasticizer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i="1" dirty="0" err="1" smtClean="0">
                <a:solidFill>
                  <a:srgbClr val="0070C0"/>
                </a:solidFill>
              </a:rPr>
              <a:t>The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 smtClean="0">
                <a:solidFill>
                  <a:srgbClr val="0070C0"/>
                </a:solidFill>
              </a:rPr>
              <a:t>Internal </a:t>
            </a:r>
            <a:r>
              <a:rPr lang="en-US" sz="2400" i="1" dirty="0">
                <a:solidFill>
                  <a:srgbClr val="0070C0"/>
                </a:solidFill>
              </a:rPr>
              <a:t>plasticization </a:t>
            </a:r>
            <a:r>
              <a:rPr lang="tr-TR" sz="2400" i="1" dirty="0" err="1" smtClean="0">
                <a:solidFill>
                  <a:srgbClr val="0070C0"/>
                </a:solidFill>
              </a:rPr>
              <a:t>procedure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 smtClean="0">
                <a:solidFill>
                  <a:srgbClr val="0070C0"/>
                </a:solidFill>
              </a:rPr>
              <a:t>precludes </a:t>
            </a:r>
            <a:r>
              <a:rPr lang="tr-TR" sz="2400" i="1" dirty="0" err="1" smtClean="0">
                <a:solidFill>
                  <a:srgbClr val="0070C0"/>
                </a:solidFill>
              </a:rPr>
              <a:t>the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tr-TR" sz="2400" i="1" dirty="0" err="1" smtClean="0">
                <a:solidFill>
                  <a:srgbClr val="0070C0"/>
                </a:solidFill>
              </a:rPr>
              <a:t>specified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tr-TR" sz="2400" i="1" dirty="0" err="1" smtClean="0">
                <a:solidFill>
                  <a:srgbClr val="0070C0"/>
                </a:solidFill>
              </a:rPr>
              <a:t>effects</a:t>
            </a:r>
            <a:r>
              <a:rPr lang="tr-TR" sz="2400" i="1" dirty="0" smtClean="0">
                <a:solidFill>
                  <a:srgbClr val="0070C0"/>
                </a:solidFill>
              </a:rPr>
              <a:t> of </a:t>
            </a:r>
            <a:r>
              <a:rPr lang="tr-TR" sz="2400" i="1" dirty="0" err="1" smtClean="0">
                <a:solidFill>
                  <a:srgbClr val="0070C0"/>
                </a:solidFill>
              </a:rPr>
              <a:t>the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tr-TR" sz="2400" i="1" dirty="0" err="1" smtClean="0">
                <a:solidFill>
                  <a:srgbClr val="0070C0"/>
                </a:solidFill>
              </a:rPr>
              <a:t>external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tr-TR" sz="2400" i="1" dirty="0" err="1" smtClean="0">
                <a:solidFill>
                  <a:srgbClr val="0070C0"/>
                </a:solidFill>
              </a:rPr>
              <a:t>plasticization</a:t>
            </a:r>
            <a:r>
              <a:rPr lang="tr-TR" sz="2400" i="1" dirty="0" smtClean="0">
                <a:solidFill>
                  <a:srgbClr val="0070C0"/>
                </a:solidFill>
              </a:rPr>
              <a:t>, </a:t>
            </a:r>
            <a:r>
              <a:rPr lang="tr-TR" sz="2400" i="1" dirty="0" err="1" smtClean="0">
                <a:solidFill>
                  <a:srgbClr val="0070C0"/>
                </a:solidFill>
              </a:rPr>
              <a:t>which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tr-TR" sz="2400" i="1" dirty="0" err="1" smtClean="0">
                <a:solidFill>
                  <a:srgbClr val="0070C0"/>
                </a:solidFill>
              </a:rPr>
              <a:t>are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tr-TR" sz="2400" i="1" dirty="0" err="1" smtClean="0">
                <a:solidFill>
                  <a:srgbClr val="0070C0"/>
                </a:solidFill>
              </a:rPr>
              <a:t>the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 smtClean="0">
                <a:solidFill>
                  <a:srgbClr val="0070C0"/>
                </a:solidFill>
              </a:rPr>
              <a:t>plasticizer </a:t>
            </a:r>
            <a:r>
              <a:rPr lang="en-US" sz="2400" i="1" dirty="0">
                <a:solidFill>
                  <a:srgbClr val="0070C0"/>
                </a:solidFill>
              </a:rPr>
              <a:t>migration or </a:t>
            </a:r>
            <a:r>
              <a:rPr lang="en-US" sz="2400" i="1" dirty="0" smtClean="0">
                <a:solidFill>
                  <a:srgbClr val="0070C0"/>
                </a:solidFill>
              </a:rPr>
              <a:t>volatility</a:t>
            </a:r>
            <a:r>
              <a:rPr lang="tr-TR" sz="2400" i="1" dirty="0" smtClean="0">
                <a:solidFill>
                  <a:srgbClr val="0070C0"/>
                </a:solidFill>
              </a:rPr>
              <a:t>.</a:t>
            </a:r>
          </a:p>
          <a:p>
            <a:r>
              <a:rPr lang="tr-TR" sz="2400" i="1" dirty="0" err="1" smtClean="0">
                <a:solidFill>
                  <a:srgbClr val="0070C0"/>
                </a:solidFill>
              </a:rPr>
              <a:t>In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tr-TR" sz="2400" i="1" dirty="0" err="1" smtClean="0">
                <a:solidFill>
                  <a:srgbClr val="0070C0"/>
                </a:solidFill>
              </a:rPr>
              <a:t>this</a:t>
            </a:r>
            <a:r>
              <a:rPr lang="tr-TR" sz="2400" i="1" dirty="0" smtClean="0">
                <a:solidFill>
                  <a:srgbClr val="0070C0"/>
                </a:solidFill>
              </a:rPr>
              <a:t> </a:t>
            </a:r>
            <a:r>
              <a:rPr lang="tr-TR" sz="2400" i="1" dirty="0" err="1" smtClean="0">
                <a:solidFill>
                  <a:srgbClr val="0070C0"/>
                </a:solidFill>
              </a:rPr>
              <a:t>case</a:t>
            </a:r>
            <a:r>
              <a:rPr lang="tr-TR" sz="2400" i="1" dirty="0" smtClean="0">
                <a:solidFill>
                  <a:srgbClr val="0070C0"/>
                </a:solidFill>
              </a:rPr>
              <a:t>,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the plasticizer molecules are an integral part of the </a:t>
            </a:r>
            <a:r>
              <a:rPr lang="en-US" sz="2400" i="1" dirty="0" smtClean="0">
                <a:solidFill>
                  <a:srgbClr val="0070C0"/>
                </a:solidFill>
              </a:rPr>
              <a:t>p</a:t>
            </a:r>
            <a:r>
              <a:rPr lang="tr-TR" sz="2400" i="1" dirty="0" err="1" smtClean="0">
                <a:solidFill>
                  <a:srgbClr val="0070C0"/>
                </a:solidFill>
              </a:rPr>
              <a:t>lastic</a:t>
            </a:r>
            <a:r>
              <a:rPr lang="en-US" sz="2400" i="1" dirty="0" smtClean="0">
                <a:solidFill>
                  <a:srgbClr val="0070C0"/>
                </a:solidFill>
              </a:rPr>
              <a:t> </a:t>
            </a:r>
            <a:r>
              <a:rPr lang="en-US" sz="2400" i="1" dirty="0">
                <a:solidFill>
                  <a:srgbClr val="0070C0"/>
                </a:solidFill>
              </a:rPr>
              <a:t>chain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03709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Polymer Additives and Reinforcements</a:t>
            </a:r>
            <a:br>
              <a:rPr lang="en-US" dirty="0"/>
            </a:br>
            <a:r>
              <a:rPr lang="en-US" sz="2400" dirty="0">
                <a:solidFill>
                  <a:srgbClr val="FF0000"/>
                </a:solidFill>
              </a:rPr>
              <a:t>PLASTICIZERS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</a:t>
            </a:r>
            <a:r>
              <a:rPr lang="tr-TR" sz="2400" dirty="0" err="1" smtClean="0"/>
              <a:t>amount</a:t>
            </a:r>
            <a:r>
              <a:rPr lang="en-US" sz="2400" dirty="0" smtClean="0"/>
              <a:t> </a:t>
            </a:r>
            <a:r>
              <a:rPr lang="en-US" sz="2400" dirty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plasticizer </a:t>
            </a:r>
            <a:r>
              <a:rPr lang="tr-TR" sz="2400" dirty="0" err="1" smtClean="0"/>
              <a:t>molecules</a:t>
            </a:r>
            <a:r>
              <a:rPr lang="tr-TR" sz="2400" dirty="0" smtClean="0"/>
              <a:t> </a:t>
            </a:r>
            <a:r>
              <a:rPr lang="tr-TR" sz="2400" dirty="0" err="1" smtClean="0"/>
              <a:t>needed</a:t>
            </a:r>
            <a:r>
              <a:rPr lang="en-US" sz="2400" dirty="0" smtClean="0"/>
              <a:t> </a:t>
            </a:r>
            <a:r>
              <a:rPr lang="en-US" sz="2400" dirty="0"/>
              <a:t>to </a:t>
            </a:r>
            <a:r>
              <a:rPr lang="tr-TR" sz="2400" dirty="0" err="1" smtClean="0"/>
              <a:t>obtain</a:t>
            </a:r>
            <a:r>
              <a:rPr lang="en-US" sz="2400" dirty="0" smtClean="0"/>
              <a:t> </a:t>
            </a:r>
            <a:r>
              <a:rPr lang="en-US" sz="2400" dirty="0"/>
              <a:t>the desired changes in properties is a measure of </a:t>
            </a:r>
            <a:r>
              <a:rPr lang="en-US" sz="2400" dirty="0" smtClean="0"/>
              <a:t>plasticizer</a:t>
            </a:r>
            <a:r>
              <a:rPr lang="tr-TR" sz="2400" dirty="0" smtClean="0"/>
              <a:t> </a:t>
            </a:r>
            <a:r>
              <a:rPr lang="en-US" sz="2400" dirty="0" smtClean="0"/>
              <a:t>efficiency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/>
              <a:t>p</a:t>
            </a:r>
            <a:r>
              <a:rPr lang="en-US" sz="2400" dirty="0" err="1" smtClean="0"/>
              <a:t>lasticizer</a:t>
            </a:r>
            <a:r>
              <a:rPr lang="en-US" sz="2400" dirty="0" smtClean="0"/>
              <a:t> </a:t>
            </a:r>
            <a:r>
              <a:rPr lang="en-US" sz="2400" dirty="0"/>
              <a:t>efficiency </a:t>
            </a:r>
            <a:r>
              <a:rPr lang="tr-TR" sz="2400" dirty="0" smtClean="0"/>
              <a:t>can</a:t>
            </a:r>
            <a:r>
              <a:rPr lang="en-US" sz="2400" dirty="0" smtClean="0"/>
              <a:t> </a:t>
            </a:r>
            <a:r>
              <a:rPr lang="en-US" sz="2400" dirty="0"/>
              <a:t>also be </a:t>
            </a:r>
            <a:r>
              <a:rPr lang="tr-TR" sz="2400" dirty="0" err="1" smtClean="0"/>
              <a:t>obtained</a:t>
            </a:r>
            <a:r>
              <a:rPr lang="en-US" sz="2400" dirty="0" smtClean="0"/>
              <a:t> </a:t>
            </a:r>
            <a:r>
              <a:rPr lang="en-US" sz="2400" dirty="0"/>
              <a:t>on the basis of the magnitude of </a:t>
            </a:r>
            <a:r>
              <a:rPr lang="tr-TR" sz="2400" dirty="0" err="1" smtClean="0"/>
              <a:t>variation</a:t>
            </a:r>
            <a:r>
              <a:rPr lang="en-US" sz="2400" dirty="0" smtClean="0"/>
              <a:t> </a:t>
            </a:r>
            <a:r>
              <a:rPr lang="en-US" sz="2400" dirty="0" smtClean="0"/>
              <a:t>induced</a:t>
            </a:r>
            <a:r>
              <a:rPr lang="tr-TR" sz="2400" dirty="0" smtClean="0"/>
              <a:t> </a:t>
            </a:r>
            <a:r>
              <a:rPr lang="en-US" sz="2400" dirty="0" smtClean="0"/>
              <a:t>in </a:t>
            </a:r>
            <a:r>
              <a:rPr lang="en-US" sz="2400" dirty="0"/>
              <a:t>a number of physical properties of the </a:t>
            </a:r>
            <a:r>
              <a:rPr lang="en-US" sz="2400" dirty="0" smtClean="0"/>
              <a:t>p</a:t>
            </a:r>
            <a:r>
              <a:rPr lang="tr-TR" sz="2400" dirty="0" err="1" smtClean="0"/>
              <a:t>lastics</a:t>
            </a:r>
            <a:r>
              <a:rPr lang="en-US" sz="2400" dirty="0" smtClean="0"/>
              <a:t> </a:t>
            </a:r>
            <a:r>
              <a:rPr lang="tr-TR" sz="2400" dirty="0" err="1" smtClean="0"/>
              <a:t>lile</a:t>
            </a:r>
            <a:r>
              <a:rPr lang="en-US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tensile </a:t>
            </a:r>
            <a:r>
              <a:rPr lang="en-US" sz="2400" dirty="0"/>
              <a:t>strength, </a:t>
            </a:r>
            <a:r>
              <a:rPr lang="tr-TR" sz="2400" dirty="0" err="1" smtClean="0"/>
              <a:t>the</a:t>
            </a:r>
            <a:r>
              <a:rPr lang="tr-TR" sz="2400" dirty="0" smtClean="0"/>
              <a:t> tensile </a:t>
            </a:r>
            <a:r>
              <a:rPr lang="en-US" sz="2400" dirty="0" smtClean="0"/>
              <a:t>modulus</a:t>
            </a:r>
            <a:r>
              <a:rPr lang="en-US" sz="2400" dirty="0"/>
              <a:t>, or hardness. </a:t>
            </a:r>
            <a:endParaRPr lang="tr-TR" sz="2400" dirty="0" smtClean="0"/>
          </a:p>
          <a:p>
            <a:r>
              <a:rPr lang="tr-TR" sz="2400" dirty="0" smtClean="0"/>
              <a:t>As an</a:t>
            </a:r>
            <a:r>
              <a:rPr lang="tr-TR" sz="2400" dirty="0" smtClean="0"/>
              <a:t> </a:t>
            </a:r>
            <a:r>
              <a:rPr lang="en-US" sz="2400" dirty="0" smtClean="0"/>
              <a:t>example</a:t>
            </a:r>
            <a:r>
              <a:rPr lang="en-US" sz="2400" dirty="0"/>
              <a:t>, the actual </a:t>
            </a:r>
            <a:r>
              <a:rPr lang="tr-TR" sz="2400" dirty="0" err="1" smtClean="0"/>
              <a:t>decrease</a:t>
            </a:r>
            <a:r>
              <a:rPr lang="tr-TR" sz="2400" dirty="0" smtClean="0"/>
              <a:t> </a:t>
            </a:r>
            <a:r>
              <a:rPr lang="en-US" sz="2400" dirty="0" smtClean="0"/>
              <a:t>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glass</a:t>
            </a:r>
            <a:r>
              <a:rPr lang="tr-TR" sz="2400" dirty="0" smtClean="0"/>
              <a:t> </a:t>
            </a:r>
            <a:r>
              <a:rPr lang="tr-TR" sz="2400" dirty="0" err="1" smtClean="0"/>
              <a:t>transition</a:t>
            </a:r>
            <a:r>
              <a:rPr lang="tr-TR" sz="2400" dirty="0" smtClean="0"/>
              <a:t> </a:t>
            </a:r>
            <a:r>
              <a:rPr lang="tr-TR" sz="2400" dirty="0" err="1" smtClean="0"/>
              <a:t>temperature</a:t>
            </a:r>
            <a:r>
              <a:rPr lang="tr-TR" sz="2400" dirty="0" smtClean="0"/>
              <a:t> </a:t>
            </a:r>
            <a:r>
              <a:rPr lang="en-US" sz="2400" dirty="0" smtClean="0"/>
              <a:t>of </a:t>
            </a:r>
            <a:r>
              <a:rPr lang="en-US" sz="2400" dirty="0"/>
              <a:t>the </a:t>
            </a:r>
            <a:r>
              <a:rPr lang="tr-TR" sz="2400" dirty="0" err="1" smtClean="0"/>
              <a:t>plastic</a:t>
            </a:r>
            <a:r>
              <a:rPr lang="en-US" sz="2400" dirty="0" smtClean="0"/>
              <a:t> </a:t>
            </a:r>
            <a:r>
              <a:rPr lang="en-US" sz="2400" dirty="0"/>
              <a:t>per unit weight of plasticizer </a:t>
            </a:r>
            <a:r>
              <a:rPr lang="tr-TR" sz="2400" dirty="0" err="1" smtClean="0"/>
              <a:t>molecules</a:t>
            </a:r>
            <a:r>
              <a:rPr lang="tr-TR" sz="2400" dirty="0" smtClean="0"/>
              <a:t> </a:t>
            </a:r>
            <a:r>
              <a:rPr lang="tr-TR" sz="2400" dirty="0" err="1" smtClean="0"/>
              <a:t>introduced</a:t>
            </a:r>
            <a:r>
              <a:rPr lang="en-US" sz="2400" dirty="0" smtClean="0"/>
              <a:t> </a:t>
            </a:r>
            <a:r>
              <a:rPr lang="en-US" sz="2400" dirty="0"/>
              <a:t>is also </a:t>
            </a:r>
            <a:r>
              <a:rPr lang="en-US" sz="2400" dirty="0" smtClean="0"/>
              <a:t>known</a:t>
            </a:r>
            <a:r>
              <a:rPr lang="tr-TR" sz="2400" dirty="0" smtClean="0"/>
              <a:t> </a:t>
            </a:r>
            <a:r>
              <a:rPr lang="en-US" sz="2400" dirty="0" smtClean="0"/>
              <a:t>as </a:t>
            </a:r>
            <a:r>
              <a:rPr lang="en-US" sz="2400" dirty="0"/>
              <a:t>the plasticizer efficiency.</a:t>
            </a:r>
          </a:p>
          <a:p>
            <a:r>
              <a:rPr lang="tr-TR" sz="2400" dirty="0" err="1" smtClean="0"/>
              <a:t>However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no single plasticizer </a:t>
            </a:r>
            <a:r>
              <a:rPr lang="tr-TR" sz="2400" dirty="0" err="1" smtClean="0"/>
              <a:t>type</a:t>
            </a:r>
            <a:r>
              <a:rPr lang="tr-TR" sz="2400" dirty="0" smtClean="0"/>
              <a:t> </a:t>
            </a:r>
            <a:r>
              <a:rPr lang="en-US" sz="2400" dirty="0" smtClean="0"/>
              <a:t>can </a:t>
            </a:r>
            <a:r>
              <a:rPr lang="en-US" sz="2400" dirty="0"/>
              <a:t>satisfy all the </a:t>
            </a:r>
            <a:r>
              <a:rPr lang="en-US" sz="2400" dirty="0" smtClean="0"/>
              <a:t>above</a:t>
            </a:r>
            <a:r>
              <a:rPr lang="tr-TR" sz="2400" dirty="0" smtClean="0"/>
              <a:t> </a:t>
            </a:r>
            <a:r>
              <a:rPr lang="en-US" sz="2400" dirty="0" smtClean="0"/>
              <a:t>requirements </a:t>
            </a:r>
            <a:r>
              <a:rPr lang="en-US" sz="2400" dirty="0"/>
              <a:t>or produce all the desired property </a:t>
            </a:r>
            <a:r>
              <a:rPr lang="en-US" sz="2400" dirty="0" smtClean="0"/>
              <a:t>enhancements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plastics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Generally</a:t>
            </a:r>
            <a:r>
              <a:rPr lang="tr-TR" sz="2400" dirty="0" smtClean="0"/>
              <a:t>, </a:t>
            </a:r>
            <a:r>
              <a:rPr lang="tr-TR" sz="2400" dirty="0"/>
              <a:t>i</a:t>
            </a:r>
            <a:r>
              <a:rPr lang="en-US" sz="2400" dirty="0" smtClean="0"/>
              <a:t>t </a:t>
            </a:r>
            <a:r>
              <a:rPr lang="en-US" sz="2400" dirty="0"/>
              <a:t>is </a:t>
            </a:r>
            <a:r>
              <a:rPr lang="en-US" sz="2400" dirty="0" smtClean="0"/>
              <a:t>necessary </a:t>
            </a:r>
            <a:r>
              <a:rPr lang="en-US" sz="2400" dirty="0"/>
              <a:t>to </a:t>
            </a:r>
            <a:r>
              <a:rPr lang="tr-TR" sz="2400" dirty="0" err="1" smtClean="0"/>
              <a:t>combine</a:t>
            </a:r>
            <a:r>
              <a:rPr lang="tr-TR" sz="2400" dirty="0" smtClean="0"/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en-US" sz="2400" dirty="0" smtClean="0"/>
              <a:t>blend </a:t>
            </a:r>
            <a:r>
              <a:rPr lang="en-US" sz="2400" dirty="0" smtClean="0"/>
              <a:t>several</a:t>
            </a:r>
            <a:r>
              <a:rPr lang="tr-TR" sz="2400" dirty="0" smtClean="0"/>
              <a:t> </a:t>
            </a:r>
            <a:r>
              <a:rPr lang="en-US" sz="2400" dirty="0" smtClean="0"/>
              <a:t>plasticizer</a:t>
            </a:r>
            <a:r>
              <a:rPr lang="tr-TR" sz="2400" dirty="0" smtClean="0"/>
              <a:t> </a:t>
            </a:r>
            <a:r>
              <a:rPr lang="tr-TR" sz="2400" dirty="0" err="1" smtClean="0"/>
              <a:t>molecules</a:t>
            </a:r>
            <a:r>
              <a:rPr lang="en-US" sz="2400" dirty="0" smtClean="0"/>
              <a:t> </a:t>
            </a:r>
            <a:r>
              <a:rPr lang="en-US" sz="2400" dirty="0"/>
              <a:t>and compromise some properties,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/>
              <a:t>are not critical to the </a:t>
            </a:r>
            <a:r>
              <a:rPr lang="en-US" sz="2400" dirty="0" smtClean="0"/>
              <a:t>specific</a:t>
            </a:r>
            <a:r>
              <a:rPr lang="tr-TR" sz="2400" dirty="0" smtClean="0"/>
              <a:t> </a:t>
            </a:r>
            <a:r>
              <a:rPr lang="en-US" sz="2400" dirty="0" smtClean="0"/>
              <a:t>application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plastics</a:t>
            </a:r>
            <a:r>
              <a:rPr lang="en-US" sz="2400" dirty="0" smtClean="0"/>
              <a:t>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619722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2657</TotalTime>
  <Words>1492</Words>
  <Application>Microsoft Office PowerPoint</Application>
  <PresentationFormat>Geniş ekran</PresentationFormat>
  <Paragraphs>71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Teması</vt:lpstr>
      <vt:lpstr>Polymer Technology</vt:lpstr>
      <vt:lpstr>Polymer Additives and Reinforcements</vt:lpstr>
      <vt:lpstr>Polymer Additives and Reinforcements</vt:lpstr>
      <vt:lpstr>Polymer Additives and Reinforcements PLASTICIZERS</vt:lpstr>
      <vt:lpstr>Polymer Additives and Reinforcements PLASTICIZERS</vt:lpstr>
      <vt:lpstr>Polymer Additives and Reinforcements PLASTICIZERS</vt:lpstr>
      <vt:lpstr>Polymer Additives and Reinforcements PLASTICIZERS</vt:lpstr>
      <vt:lpstr>Polymer Additives and Reinforcements PLASTICIZERS</vt:lpstr>
      <vt:lpstr>Polymer Additives and Reinforcements PLASTICIZERS</vt:lpstr>
      <vt:lpstr>Polymer Additives and Reinforcements FILLERS AND REINFORCEMENTS (COMPOSITES)</vt:lpstr>
      <vt:lpstr>Polymer Additives and Reinforcements FILLERS AND REINFORCEMENTS (COMPOSITES)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Polymer Technology</dc:title>
  <dc:creator>pc205</dc:creator>
  <cp:lastModifiedBy>pc205</cp:lastModifiedBy>
  <cp:revision>526</cp:revision>
  <dcterms:created xsi:type="dcterms:W3CDTF">2018-09-03T08:05:30Z</dcterms:created>
  <dcterms:modified xsi:type="dcterms:W3CDTF">2019-05-02T09:45:24Z</dcterms:modified>
</cp:coreProperties>
</file>