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57" r:id="rId4"/>
    <p:sldId id="258" r:id="rId5"/>
    <p:sldId id="279" r:id="rId6"/>
    <p:sldId id="261" r:id="rId7"/>
    <p:sldId id="262" r:id="rId8"/>
    <p:sldId id="265" r:id="rId9"/>
    <p:sldId id="266" r:id="rId10"/>
    <p:sldId id="267" r:id="rId11"/>
    <p:sldId id="268" r:id="rId12"/>
    <p:sldId id="273" r:id="rId13"/>
    <p:sldId id="270" r:id="rId14"/>
    <p:sldId id="277" r:id="rId15"/>
    <p:sldId id="271" r:id="rId16"/>
    <p:sldId id="272" r:id="rId17"/>
    <p:sldId id="264" r:id="rId18"/>
    <p:sldId id="26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54E74F-E3DA-49ED-B03A-11F1FE24BD7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E01F0A-DF52-4965-B855-157123B3137D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Nedeni Bilinmeyen Ateş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Prof. Dr. Aşkın ATEŞ</a:t>
            </a:r>
            <a:endParaRPr lang="tr-TR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928662" y="1357298"/>
            <a:ext cx="750099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err="1"/>
              <a:t>Bruselloz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Ülkemizin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bölgeleri</a:t>
            </a:r>
            <a:r>
              <a:rPr lang="en-US" dirty="0"/>
              <a:t> </a:t>
            </a:r>
            <a:r>
              <a:rPr lang="en-US" dirty="0" err="1"/>
              <a:t>halen</a:t>
            </a:r>
            <a:r>
              <a:rPr lang="en-US" dirty="0"/>
              <a:t> </a:t>
            </a:r>
            <a:r>
              <a:rPr lang="en-US" dirty="0" err="1"/>
              <a:t>endemiktir</a:t>
            </a:r>
            <a:r>
              <a:rPr lang="en-US" dirty="0"/>
              <a:t>. </a:t>
            </a:r>
            <a:r>
              <a:rPr lang="en-US" dirty="0" err="1"/>
              <a:t>Atipik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çıkış</a:t>
            </a:r>
            <a:r>
              <a:rPr lang="en-US" dirty="0"/>
              <a:t> </a:t>
            </a:r>
            <a:r>
              <a:rPr lang="en-US" dirty="0" err="1"/>
              <a:t>şekilleri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ondülan</a:t>
            </a:r>
            <a:r>
              <a:rPr lang="en-US" dirty="0"/>
              <a:t> </a:t>
            </a:r>
            <a:r>
              <a:rPr lang="en-US" dirty="0" err="1"/>
              <a:t>ateş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olgularda</a:t>
            </a:r>
            <a:r>
              <a:rPr lang="en-US" dirty="0"/>
              <a:t> </a:t>
            </a:r>
            <a:r>
              <a:rPr lang="en-US" dirty="0" err="1"/>
              <a:t>düşünülmelidir</a:t>
            </a:r>
            <a:r>
              <a:rPr lang="en-US" dirty="0"/>
              <a:t>. </a:t>
            </a:r>
            <a:r>
              <a:rPr lang="en-US" dirty="0" err="1"/>
              <a:t>Başlangıç</a:t>
            </a:r>
            <a:r>
              <a:rPr lang="en-US" dirty="0"/>
              <a:t> </a:t>
            </a:r>
            <a:r>
              <a:rPr lang="en-US" dirty="0" err="1"/>
              <a:t>değerlendirmesinde</a:t>
            </a:r>
            <a:r>
              <a:rPr lang="en-US" dirty="0"/>
              <a:t> her </a:t>
            </a:r>
            <a:r>
              <a:rPr lang="en-US" dirty="0" err="1"/>
              <a:t>olguda</a:t>
            </a:r>
            <a:r>
              <a:rPr lang="en-US" dirty="0"/>
              <a:t> </a:t>
            </a:r>
            <a:r>
              <a:rPr lang="en-US" dirty="0" err="1"/>
              <a:t>aglütinasyon</a:t>
            </a:r>
            <a:r>
              <a:rPr lang="en-US" dirty="0"/>
              <a:t> </a:t>
            </a:r>
            <a:r>
              <a:rPr lang="en-US" dirty="0" err="1"/>
              <a:t>testi</a:t>
            </a:r>
            <a:r>
              <a:rPr lang="en-US" dirty="0"/>
              <a:t> </a:t>
            </a:r>
            <a:r>
              <a:rPr lang="en-US" dirty="0" err="1"/>
              <a:t>istenmelidir</a:t>
            </a:r>
            <a:r>
              <a:rPr lang="en-US" dirty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b="1" dirty="0" err="1"/>
              <a:t>Apseler</a:t>
            </a:r>
            <a:r>
              <a:rPr lang="en-US" b="1" dirty="0"/>
              <a:t>: </a:t>
            </a:r>
            <a:r>
              <a:rPr lang="en-US" dirty="0" err="1"/>
              <a:t>Gizli</a:t>
            </a:r>
            <a:r>
              <a:rPr lang="en-US" dirty="0"/>
              <a:t> </a:t>
            </a:r>
            <a:r>
              <a:rPr lang="en-US" dirty="0" err="1"/>
              <a:t>apseler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abdomen </a:t>
            </a:r>
            <a:r>
              <a:rPr lang="en-US" dirty="0" err="1"/>
              <a:t>ve</a:t>
            </a:r>
            <a:r>
              <a:rPr lang="en-US" dirty="0"/>
              <a:t> pelvis </a:t>
            </a:r>
            <a:r>
              <a:rPr lang="en-US" dirty="0" err="1"/>
              <a:t>yerleşimli</a:t>
            </a:r>
            <a:r>
              <a:rPr lang="en-US" dirty="0"/>
              <a:t> </a:t>
            </a:r>
            <a:r>
              <a:rPr lang="en-US" dirty="0" err="1"/>
              <a:t>olmaktadır</a:t>
            </a:r>
            <a:r>
              <a:rPr lang="en-US" dirty="0"/>
              <a:t>. 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Safra</a:t>
            </a:r>
            <a:r>
              <a:rPr lang="en-US" dirty="0" smtClean="0"/>
              <a:t> </a:t>
            </a:r>
            <a:r>
              <a:rPr lang="en-US" dirty="0" err="1"/>
              <a:t>kesesi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safra</a:t>
            </a:r>
            <a:r>
              <a:rPr lang="en-US" dirty="0"/>
              <a:t> </a:t>
            </a:r>
            <a:r>
              <a:rPr lang="en-US" dirty="0" err="1"/>
              <a:t>yollarından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karaciğer</a:t>
            </a:r>
            <a:r>
              <a:rPr lang="en-US" dirty="0"/>
              <a:t> </a:t>
            </a:r>
            <a:r>
              <a:rPr lang="en-US" dirty="0" err="1"/>
              <a:t>apseleri</a:t>
            </a:r>
            <a:r>
              <a:rPr lang="en-US" dirty="0"/>
              <a:t> en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olanıdır</a:t>
            </a:r>
            <a:r>
              <a:rPr lang="en-US" dirty="0"/>
              <a:t>. Apse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yatkın</a:t>
            </a:r>
            <a:r>
              <a:rPr lang="en-US" dirty="0"/>
              <a:t> </a:t>
            </a:r>
            <a:r>
              <a:rPr lang="en-US" dirty="0" err="1"/>
              <a:t>durumlar</a:t>
            </a:r>
            <a:r>
              <a:rPr lang="en-US" dirty="0"/>
              <a:t> </a:t>
            </a:r>
            <a:r>
              <a:rPr lang="en-US" dirty="0" err="1"/>
              <a:t>siroz</a:t>
            </a:r>
            <a:r>
              <a:rPr lang="en-US" dirty="0"/>
              <a:t>, steroid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immünsüprese</a:t>
            </a:r>
            <a:r>
              <a:rPr lang="en-US" dirty="0"/>
              <a:t> </a:t>
            </a:r>
            <a:r>
              <a:rPr lang="en-US" dirty="0" err="1"/>
              <a:t>ilaç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, </a:t>
            </a:r>
            <a:r>
              <a:rPr lang="en-US" dirty="0" err="1"/>
              <a:t>yakın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cerrahi</a:t>
            </a:r>
            <a:r>
              <a:rPr lang="en-US" dirty="0"/>
              <a:t> </a:t>
            </a:r>
            <a:r>
              <a:rPr lang="en-US" dirty="0" err="1"/>
              <a:t>uygulanmış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diyabettir</a:t>
            </a:r>
            <a:r>
              <a:rPr lang="en-US" dirty="0"/>
              <a:t>. 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Bağırsak</a:t>
            </a:r>
            <a:r>
              <a:rPr lang="en-US" dirty="0" smtClean="0"/>
              <a:t> </a:t>
            </a:r>
            <a:r>
              <a:rPr lang="en-US" dirty="0" err="1"/>
              <a:t>duvarı</a:t>
            </a:r>
            <a:r>
              <a:rPr lang="en-US" dirty="0"/>
              <a:t> </a:t>
            </a:r>
            <a:r>
              <a:rPr lang="en-US" dirty="0" err="1"/>
              <a:t>bariyerinin</a:t>
            </a:r>
            <a:r>
              <a:rPr lang="en-US" dirty="0"/>
              <a:t> </a:t>
            </a:r>
            <a:r>
              <a:rPr lang="en-US" dirty="0" err="1"/>
              <a:t>bozulmasıyla</a:t>
            </a:r>
            <a:r>
              <a:rPr lang="en-US" dirty="0"/>
              <a:t> </a:t>
            </a:r>
            <a:r>
              <a:rPr lang="en-US" dirty="0" err="1"/>
              <a:t>apandisit</a:t>
            </a:r>
            <a:r>
              <a:rPr lang="en-US" dirty="0"/>
              <a:t>, </a:t>
            </a:r>
            <a:r>
              <a:rPr lang="en-US" dirty="0" err="1"/>
              <a:t>divertikülit</a:t>
            </a:r>
            <a:r>
              <a:rPr lang="en-US" dirty="0"/>
              <a:t>, </a:t>
            </a:r>
            <a:r>
              <a:rPr lang="en-US" dirty="0" err="1"/>
              <a:t>inflamatuvar</a:t>
            </a:r>
            <a:r>
              <a:rPr lang="en-US" dirty="0"/>
              <a:t> </a:t>
            </a:r>
            <a:r>
              <a:rPr lang="en-US" dirty="0" err="1"/>
              <a:t>bağırsak</a:t>
            </a:r>
            <a:r>
              <a:rPr lang="en-US" dirty="0"/>
              <a:t> </a:t>
            </a:r>
            <a:r>
              <a:rPr lang="en-US" dirty="0" err="1"/>
              <a:t>hastalığı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apse </a:t>
            </a:r>
            <a:r>
              <a:rPr lang="en-US" dirty="0" err="1"/>
              <a:t>olabilir</a:t>
            </a:r>
            <a:r>
              <a:rPr lang="en-US" dirty="0"/>
              <a:t>. </a:t>
            </a:r>
            <a:r>
              <a:rPr lang="en-US" dirty="0" err="1"/>
              <a:t>İntraabdominal</a:t>
            </a:r>
            <a:r>
              <a:rPr lang="en-US" dirty="0"/>
              <a:t> </a:t>
            </a:r>
            <a:r>
              <a:rPr lang="en-US" dirty="0" err="1"/>
              <a:t>apseler</a:t>
            </a:r>
            <a:r>
              <a:rPr lang="en-US" dirty="0"/>
              <a:t> </a:t>
            </a:r>
            <a:r>
              <a:rPr lang="en-US" dirty="0" err="1"/>
              <a:t>subfrenik</a:t>
            </a:r>
            <a:r>
              <a:rPr lang="en-US" dirty="0"/>
              <a:t>, </a:t>
            </a:r>
            <a:r>
              <a:rPr lang="en-US" dirty="0" err="1"/>
              <a:t>omental</a:t>
            </a:r>
            <a:r>
              <a:rPr lang="en-US" dirty="0"/>
              <a:t>, Douglas </a:t>
            </a:r>
            <a:r>
              <a:rPr lang="en-US" dirty="0" err="1"/>
              <a:t>poşunda</a:t>
            </a:r>
            <a:r>
              <a:rPr lang="en-US" dirty="0"/>
              <a:t>, </a:t>
            </a:r>
            <a:r>
              <a:rPr lang="en-US" dirty="0" err="1"/>
              <a:t>pelvik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retroperitoneal </a:t>
            </a:r>
            <a:r>
              <a:rPr lang="en-US" dirty="0" err="1"/>
              <a:t>yerleşimli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Splenik</a:t>
            </a:r>
            <a:r>
              <a:rPr lang="en-US" dirty="0" smtClean="0"/>
              <a:t> </a:t>
            </a:r>
            <a:r>
              <a:rPr lang="en-US" dirty="0" err="1"/>
              <a:t>apseler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hematojen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otopsiden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tanınması</a:t>
            </a:r>
            <a:r>
              <a:rPr lang="en-US" dirty="0"/>
              <a:t> </a:t>
            </a:r>
            <a:r>
              <a:rPr lang="en-US" dirty="0" err="1"/>
              <a:t>zordur</a:t>
            </a:r>
            <a:r>
              <a:rPr lang="en-US" dirty="0"/>
              <a:t>. </a:t>
            </a:r>
            <a:r>
              <a:rPr lang="en-US" dirty="0" err="1"/>
              <a:t>Splenik</a:t>
            </a:r>
            <a:r>
              <a:rPr lang="en-US" dirty="0"/>
              <a:t> </a:t>
            </a:r>
            <a:r>
              <a:rPr lang="en-US" dirty="0" err="1"/>
              <a:t>apseyle</a:t>
            </a:r>
            <a:r>
              <a:rPr lang="en-US" dirty="0"/>
              <a:t> en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endokardittir</a:t>
            </a:r>
            <a:r>
              <a:rPr lang="en-US" dirty="0"/>
              <a:t>. 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Perinefritik</a:t>
            </a:r>
            <a:r>
              <a:rPr lang="en-US" dirty="0" smtClean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renal </a:t>
            </a:r>
            <a:r>
              <a:rPr lang="en-US" dirty="0" err="1"/>
              <a:t>apseler</a:t>
            </a:r>
            <a:r>
              <a:rPr lang="en-US" dirty="0"/>
              <a:t> </a:t>
            </a:r>
            <a:r>
              <a:rPr lang="en-US" dirty="0" err="1"/>
              <a:t>sıklıkla</a:t>
            </a:r>
            <a:r>
              <a:rPr lang="en-US" dirty="0"/>
              <a:t> </a:t>
            </a:r>
            <a:r>
              <a:rPr lang="en-US" dirty="0" err="1"/>
              <a:t>idrar</a:t>
            </a:r>
            <a:r>
              <a:rPr lang="en-US" dirty="0"/>
              <a:t> </a:t>
            </a:r>
            <a:r>
              <a:rPr lang="en-US" dirty="0" err="1"/>
              <a:t>yolu</a:t>
            </a:r>
            <a:r>
              <a:rPr lang="en-US" dirty="0"/>
              <a:t> </a:t>
            </a:r>
            <a:r>
              <a:rPr lang="en-US" dirty="0" err="1"/>
              <a:t>infeksiyonlarından</a:t>
            </a:r>
            <a:r>
              <a:rPr lang="en-US" dirty="0"/>
              <a:t> </a:t>
            </a:r>
            <a:r>
              <a:rPr lang="en-US" dirty="0" err="1"/>
              <a:t>kaynaklanır</a:t>
            </a:r>
            <a:r>
              <a:rPr lang="en-US" dirty="0"/>
              <a:t>, </a:t>
            </a:r>
            <a:r>
              <a:rPr lang="en-US" dirty="0" err="1"/>
              <a:t>idrar</a:t>
            </a:r>
            <a:r>
              <a:rPr lang="en-US" dirty="0"/>
              <a:t> </a:t>
            </a:r>
            <a:r>
              <a:rPr lang="en-US" dirty="0" err="1"/>
              <a:t>kültürü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aralıklı</a:t>
            </a:r>
            <a:r>
              <a:rPr lang="en-US" dirty="0"/>
              <a:t> </a:t>
            </a:r>
            <a:r>
              <a:rPr lang="en-US" dirty="0" err="1"/>
              <a:t>pozitif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71472" y="1673260"/>
            <a:ext cx="82153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err="1"/>
              <a:t>Osteomiyelit</a:t>
            </a:r>
            <a:r>
              <a:rPr lang="en-US" b="1" dirty="0"/>
              <a:t>: </a:t>
            </a:r>
            <a:r>
              <a:rPr lang="en-US" dirty="0" err="1"/>
              <a:t>Lokalize</a:t>
            </a:r>
            <a:r>
              <a:rPr lang="en-US" dirty="0"/>
              <a:t> </a:t>
            </a:r>
            <a:r>
              <a:rPr lang="en-US" dirty="0" err="1"/>
              <a:t>semptomlar</a:t>
            </a:r>
            <a:r>
              <a:rPr lang="en-US" dirty="0"/>
              <a:t> </a:t>
            </a:r>
            <a:r>
              <a:rPr lang="en-US" dirty="0" err="1"/>
              <a:t>olmasa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NBA </a:t>
            </a:r>
            <a:r>
              <a:rPr lang="en-US" dirty="0" err="1"/>
              <a:t>sebebi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osteomiyelit</a:t>
            </a:r>
            <a:r>
              <a:rPr lang="en-US" dirty="0"/>
              <a:t> </a:t>
            </a:r>
            <a:r>
              <a:rPr lang="en-US" dirty="0" err="1"/>
              <a:t>düşünülmelidir</a:t>
            </a:r>
            <a:r>
              <a:rPr lang="en-US" dirty="0"/>
              <a:t>. Vertebra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mandibula</a:t>
            </a:r>
            <a:r>
              <a:rPr lang="en-US" dirty="0"/>
              <a:t> </a:t>
            </a:r>
            <a:r>
              <a:rPr lang="en-US" dirty="0" err="1"/>
              <a:t>osteomiyeliti</a:t>
            </a:r>
            <a:r>
              <a:rPr lang="en-US" dirty="0"/>
              <a:t> </a:t>
            </a:r>
            <a:r>
              <a:rPr lang="en-US" dirty="0" err="1"/>
              <a:t>buna</a:t>
            </a:r>
            <a:r>
              <a:rPr lang="en-US" dirty="0"/>
              <a:t> </a:t>
            </a: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gösterilebilir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err="1" smtClean="0"/>
              <a:t>Bakteriyel</a:t>
            </a:r>
            <a:r>
              <a:rPr lang="en-US" b="1" dirty="0" smtClean="0"/>
              <a:t> </a:t>
            </a:r>
            <a:r>
              <a:rPr lang="en-US" b="1" dirty="0" err="1"/>
              <a:t>endokardit</a:t>
            </a:r>
            <a:r>
              <a:rPr lang="en-US" b="1" dirty="0"/>
              <a:t>: </a:t>
            </a:r>
            <a:r>
              <a:rPr lang="en-US" dirty="0" err="1"/>
              <a:t>İnfektif</a:t>
            </a:r>
            <a:r>
              <a:rPr lang="en-US" dirty="0"/>
              <a:t> </a:t>
            </a:r>
            <a:r>
              <a:rPr lang="en-US" dirty="0" err="1"/>
              <a:t>endokardit</a:t>
            </a:r>
            <a:r>
              <a:rPr lang="en-US" dirty="0"/>
              <a:t> </a:t>
            </a:r>
            <a:r>
              <a:rPr lang="en-US" dirty="0" err="1"/>
              <a:t>olgularının</a:t>
            </a:r>
            <a:r>
              <a:rPr lang="en-US" dirty="0"/>
              <a:t> %5 </a:t>
            </a:r>
            <a:r>
              <a:rPr lang="en-US" dirty="0" err="1"/>
              <a:t>kadarında</a:t>
            </a:r>
            <a:r>
              <a:rPr lang="en-US" dirty="0"/>
              <a:t>,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örnekleri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alınsa</a:t>
            </a:r>
            <a:r>
              <a:rPr lang="en-US" dirty="0"/>
              <a:t> bile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</a:t>
            </a:r>
            <a:r>
              <a:rPr lang="en-US" dirty="0" err="1"/>
              <a:t>Antibiyotik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hastalarda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negatifliği</a:t>
            </a:r>
            <a:r>
              <a:rPr lang="en-US" dirty="0"/>
              <a:t> </a:t>
            </a:r>
            <a:r>
              <a:rPr lang="en-US" dirty="0" err="1"/>
              <a:t>sıktır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/>
              <a:t>Kültürde</a:t>
            </a:r>
            <a:r>
              <a:rPr lang="en-US" dirty="0"/>
              <a:t> </a:t>
            </a:r>
            <a:r>
              <a:rPr lang="en-US" dirty="0" err="1"/>
              <a:t>izole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zor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aşağıdaki</a:t>
            </a:r>
            <a:r>
              <a:rPr lang="en-US" dirty="0"/>
              <a:t> </a:t>
            </a:r>
            <a:r>
              <a:rPr lang="en-US" dirty="0" err="1"/>
              <a:t>mikroorganizmalarda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negatifliği</a:t>
            </a:r>
            <a:r>
              <a:rPr lang="en-US" dirty="0"/>
              <a:t> </a:t>
            </a:r>
            <a:r>
              <a:rPr lang="en-US" dirty="0" err="1"/>
              <a:t>sıktır</a:t>
            </a:r>
            <a:r>
              <a:rPr lang="en-US" dirty="0"/>
              <a:t>.</a:t>
            </a:r>
          </a:p>
          <a:p>
            <a:r>
              <a:rPr lang="en-US" dirty="0"/>
              <a:t>• </a:t>
            </a:r>
            <a:r>
              <a:rPr lang="en-US" i="1" dirty="0" err="1"/>
              <a:t>Coxiella</a:t>
            </a:r>
            <a:r>
              <a:rPr lang="en-US" i="1" dirty="0"/>
              <a:t> </a:t>
            </a:r>
            <a:r>
              <a:rPr lang="en-US" i="1" dirty="0" err="1"/>
              <a:t>burnetti</a:t>
            </a:r>
            <a:r>
              <a:rPr lang="en-US" dirty="0"/>
              <a:t> (Q </a:t>
            </a:r>
            <a:r>
              <a:rPr lang="en-US" dirty="0" err="1"/>
              <a:t>ateşi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 </a:t>
            </a:r>
            <a:r>
              <a:rPr lang="en-US" i="1" dirty="0" err="1"/>
              <a:t>Tropheryma</a:t>
            </a:r>
            <a:r>
              <a:rPr lang="en-US" i="1" dirty="0"/>
              <a:t> </a:t>
            </a:r>
            <a:r>
              <a:rPr lang="en-US" i="1" dirty="0" err="1"/>
              <a:t>whippelii</a:t>
            </a:r>
            <a:r>
              <a:rPr lang="en-US" dirty="0"/>
              <a:t> (</a:t>
            </a:r>
            <a:r>
              <a:rPr lang="en-US" dirty="0" err="1"/>
              <a:t>whipple</a:t>
            </a:r>
            <a:r>
              <a:rPr lang="en-US" dirty="0"/>
              <a:t> </a:t>
            </a:r>
            <a:r>
              <a:rPr lang="en-US" dirty="0" err="1"/>
              <a:t>hastalığı</a:t>
            </a:r>
            <a:r>
              <a:rPr lang="en-US" dirty="0"/>
              <a:t>) </a:t>
            </a:r>
            <a:r>
              <a:rPr lang="en-US" dirty="0" err="1"/>
              <a:t>nadiren</a:t>
            </a:r>
            <a:r>
              <a:rPr lang="en-US" dirty="0"/>
              <a:t> </a:t>
            </a:r>
            <a:r>
              <a:rPr lang="en-US" dirty="0" err="1"/>
              <a:t>infektif</a:t>
            </a:r>
            <a:r>
              <a:rPr lang="en-US" dirty="0"/>
              <a:t> </a:t>
            </a:r>
            <a:r>
              <a:rPr lang="en-US" dirty="0" err="1"/>
              <a:t>endokardite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açabilir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hücresiz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ortamlarında</a:t>
            </a:r>
            <a:r>
              <a:rPr lang="en-US" dirty="0"/>
              <a:t> </a:t>
            </a:r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olmaz</a:t>
            </a:r>
            <a:r>
              <a:rPr lang="en-US" dirty="0"/>
              <a:t>.</a:t>
            </a:r>
          </a:p>
          <a:p>
            <a:r>
              <a:rPr lang="en-US" dirty="0"/>
              <a:t>• </a:t>
            </a:r>
            <a:r>
              <a:rPr lang="en-US" dirty="0" err="1"/>
              <a:t>Brusella</a:t>
            </a:r>
            <a:r>
              <a:rPr lang="en-US" dirty="0"/>
              <a:t>, </a:t>
            </a:r>
            <a:r>
              <a:rPr lang="en-US" dirty="0" err="1"/>
              <a:t>mikoplazma</a:t>
            </a:r>
            <a:r>
              <a:rPr lang="en-US" dirty="0"/>
              <a:t>, </a:t>
            </a:r>
            <a:r>
              <a:rPr lang="en-US" dirty="0" err="1"/>
              <a:t>klamidya</a:t>
            </a:r>
            <a:r>
              <a:rPr lang="en-US" dirty="0"/>
              <a:t>, </a:t>
            </a:r>
            <a:r>
              <a:rPr lang="en-US" dirty="0" err="1"/>
              <a:t>histoplazma</a:t>
            </a:r>
            <a:r>
              <a:rPr lang="en-US" dirty="0"/>
              <a:t>, </a:t>
            </a:r>
            <a:r>
              <a:rPr lang="en-US" dirty="0" err="1"/>
              <a:t>lejyonella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bartonellada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ortamı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mikrobiyolojik</a:t>
            </a:r>
            <a:r>
              <a:rPr lang="en-US" dirty="0"/>
              <a:t> </a:t>
            </a:r>
            <a:r>
              <a:rPr lang="en-US" dirty="0" err="1"/>
              <a:t>yöntemler</a:t>
            </a:r>
            <a:r>
              <a:rPr lang="en-US" dirty="0"/>
              <a:t> </a:t>
            </a:r>
            <a:r>
              <a:rPr lang="en-US" dirty="0" err="1"/>
              <a:t>kullanılmadıkça</a:t>
            </a:r>
            <a:r>
              <a:rPr lang="en-US" dirty="0"/>
              <a:t> </a:t>
            </a:r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olmaz</a:t>
            </a:r>
            <a:r>
              <a:rPr lang="en-US" dirty="0"/>
              <a:t>.</a:t>
            </a:r>
          </a:p>
          <a:p>
            <a:r>
              <a:rPr lang="en-US" dirty="0" smtClean="0"/>
              <a:t>•</a:t>
            </a:r>
            <a:r>
              <a:rPr lang="en-US" dirty="0"/>
              <a:t> NBA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beliren</a:t>
            </a:r>
            <a:r>
              <a:rPr lang="en-US" dirty="0"/>
              <a:t> </a:t>
            </a:r>
            <a:r>
              <a:rPr lang="en-US" dirty="0" err="1"/>
              <a:t>infektif</a:t>
            </a:r>
            <a:r>
              <a:rPr lang="en-US" dirty="0"/>
              <a:t> </a:t>
            </a:r>
            <a:r>
              <a:rPr lang="en-US" dirty="0" err="1"/>
              <a:t>endokardit</a:t>
            </a:r>
            <a:r>
              <a:rPr lang="en-US" dirty="0"/>
              <a:t> </a:t>
            </a:r>
            <a:r>
              <a:rPr lang="en-US" dirty="0" err="1"/>
              <a:t>olgularında</a:t>
            </a:r>
            <a:r>
              <a:rPr lang="en-US" dirty="0"/>
              <a:t> </a:t>
            </a:r>
            <a:r>
              <a:rPr lang="en-US" dirty="0" err="1"/>
              <a:t>transözefageal</a:t>
            </a:r>
            <a:r>
              <a:rPr lang="en-US" dirty="0"/>
              <a:t> </a:t>
            </a:r>
            <a:r>
              <a:rPr lang="en-US" dirty="0" err="1"/>
              <a:t>ekokardiyografi</a:t>
            </a:r>
            <a:r>
              <a:rPr lang="en-US" dirty="0"/>
              <a:t> %95 </a:t>
            </a:r>
            <a:r>
              <a:rPr lang="en-US" dirty="0" err="1"/>
              <a:t>olguda</a:t>
            </a:r>
            <a:r>
              <a:rPr lang="en-US" dirty="0"/>
              <a:t> </a:t>
            </a:r>
            <a:r>
              <a:rPr lang="en-US" dirty="0" err="1"/>
              <a:t>pozitiftir</a:t>
            </a:r>
            <a:r>
              <a:rPr lang="en-US" dirty="0"/>
              <a:t> 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 flipV="1">
            <a:off x="928662" y="1512316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</a:t>
            </a:r>
            <a:endParaRPr lang="tr-TR" dirty="0"/>
          </a:p>
        </p:txBody>
      </p:sp>
      <p:sp>
        <p:nvSpPr>
          <p:cNvPr id="3" name="2 Metin kutusu"/>
          <p:cNvSpPr txBox="1"/>
          <p:nvPr/>
        </p:nvSpPr>
        <p:spPr>
          <a:xfrm rot="10800000" flipV="1">
            <a:off x="1142976" y="878405"/>
            <a:ext cx="7286676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Enfeksiyonlar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Ekstrapulmoner</a:t>
            </a:r>
            <a:r>
              <a:rPr lang="tr-TR" sz="2000" dirty="0" smtClean="0"/>
              <a:t> tüberküloz (sık)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Abdominopelvik</a:t>
            </a:r>
            <a:r>
              <a:rPr lang="tr-TR" sz="2000" dirty="0" smtClean="0"/>
              <a:t> apse (sık)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Endokardit</a:t>
            </a:r>
            <a:r>
              <a:rPr lang="tr-TR" sz="2000" dirty="0" smtClean="0"/>
              <a:t> (sık)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Brucellozis</a:t>
            </a:r>
            <a:r>
              <a:rPr lang="tr-TR" sz="2000" dirty="0" smtClean="0"/>
              <a:t> (sık)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Enterik</a:t>
            </a:r>
            <a:r>
              <a:rPr lang="tr-TR" sz="2000" dirty="0" smtClean="0"/>
              <a:t> ateş (sık)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smtClean="0"/>
              <a:t>CMV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smtClean="0"/>
              <a:t>EBV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smtClean="0"/>
              <a:t>HIV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Toksoplazmozis</a:t>
            </a:r>
            <a:endParaRPr lang="tr-TR" sz="2000" dirty="0" smtClean="0"/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Mikoplazma</a:t>
            </a:r>
            <a:r>
              <a:rPr lang="tr-TR" sz="2000" dirty="0" smtClean="0"/>
              <a:t> </a:t>
            </a:r>
            <a:r>
              <a:rPr lang="tr-TR" sz="2000" dirty="0" err="1" smtClean="0"/>
              <a:t>pnömonia</a:t>
            </a:r>
            <a:endParaRPr lang="tr-TR" sz="2000" dirty="0" smtClean="0"/>
          </a:p>
          <a:p>
            <a:pPr>
              <a:buFont typeface="Wingdings" pitchFamily="2" charset="2"/>
              <a:buChar char="Ø"/>
            </a:pPr>
            <a:r>
              <a:rPr lang="tr-TR" sz="2000" dirty="0" smtClean="0"/>
              <a:t>Lejyoner hastalığı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Lyme</a:t>
            </a:r>
            <a:r>
              <a:rPr lang="tr-TR" sz="2000" dirty="0" smtClean="0"/>
              <a:t> hastalığı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Yersinia</a:t>
            </a:r>
            <a:r>
              <a:rPr lang="tr-TR" sz="2000" dirty="0" smtClean="0"/>
              <a:t> </a:t>
            </a:r>
            <a:r>
              <a:rPr lang="tr-TR" sz="2000" dirty="0" err="1" smtClean="0"/>
              <a:t>enterocolitica</a:t>
            </a:r>
            <a:endParaRPr lang="tr-TR" sz="2000" dirty="0" smtClean="0"/>
          </a:p>
          <a:p>
            <a:pPr>
              <a:buFont typeface="Wingdings" pitchFamily="2" charset="2"/>
              <a:buChar char="Ø"/>
            </a:pPr>
            <a:r>
              <a:rPr lang="tr-TR" sz="2000" dirty="0"/>
              <a:t> </a:t>
            </a:r>
            <a:r>
              <a:rPr lang="tr-TR" sz="2000" dirty="0" smtClean="0"/>
              <a:t>Malarya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err="1" smtClean="0"/>
              <a:t>Leishmaniasis</a:t>
            </a:r>
            <a:endParaRPr lang="tr-TR" sz="2000" dirty="0" smtClean="0"/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785794"/>
            <a:ext cx="850112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Ko</a:t>
            </a:r>
            <a:r>
              <a:rPr lang="tr-TR" sz="3600" b="1" dirty="0" err="1" smtClean="0"/>
              <a:t>llajen</a:t>
            </a:r>
            <a:r>
              <a:rPr lang="tr-TR" sz="3600" b="1" dirty="0" smtClean="0"/>
              <a:t>-</a:t>
            </a:r>
            <a:r>
              <a:rPr lang="tr-TR" sz="3600" b="1" dirty="0" err="1" smtClean="0"/>
              <a:t>Vasküler</a:t>
            </a:r>
            <a:r>
              <a:rPr lang="tr-TR" sz="3600" b="1" dirty="0" smtClean="0"/>
              <a:t> </a:t>
            </a:r>
            <a:r>
              <a:rPr lang="en-US" sz="3600" b="1" dirty="0" err="1" smtClean="0"/>
              <a:t>Hastalıklar</a:t>
            </a:r>
            <a:endParaRPr lang="tr-TR" sz="3600" b="1" dirty="0" smtClean="0"/>
          </a:p>
          <a:p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</a:t>
            </a:r>
            <a:r>
              <a:rPr lang="en-US" sz="2400" dirty="0" err="1" smtClean="0"/>
              <a:t>Erişkin</a:t>
            </a:r>
            <a:r>
              <a:rPr lang="en-US" sz="2400" dirty="0" smtClean="0"/>
              <a:t> </a:t>
            </a:r>
            <a:r>
              <a:rPr lang="tr-TR" sz="2400" dirty="0" err="1" smtClean="0"/>
              <a:t>S</a:t>
            </a:r>
            <a:r>
              <a:rPr lang="en-US" sz="2400" dirty="0" err="1" smtClean="0"/>
              <a:t>til</a:t>
            </a:r>
            <a:r>
              <a:rPr lang="tr-TR" sz="2400" dirty="0" smtClean="0"/>
              <a:t>l</a:t>
            </a:r>
            <a:r>
              <a:rPr lang="en-US" sz="2400" dirty="0" smtClean="0"/>
              <a:t> </a:t>
            </a:r>
            <a:r>
              <a:rPr lang="en-US" sz="2400" dirty="0" err="1" smtClean="0"/>
              <a:t>hastalığı</a:t>
            </a:r>
            <a:endParaRPr lang="tr-TR" sz="2400" dirty="0" smtClean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</a:t>
            </a:r>
            <a:r>
              <a:rPr lang="tr-TR" sz="2400" dirty="0" err="1" smtClean="0"/>
              <a:t>Temporal</a:t>
            </a:r>
            <a:r>
              <a:rPr lang="tr-TR" sz="2400" dirty="0" smtClean="0"/>
              <a:t> arterit [</a:t>
            </a:r>
            <a:r>
              <a:rPr lang="en-US" sz="2400" dirty="0" smtClean="0"/>
              <a:t>Dev </a:t>
            </a:r>
            <a:r>
              <a:rPr lang="en-US" sz="2400" dirty="0" err="1"/>
              <a:t>hücreli</a:t>
            </a:r>
            <a:r>
              <a:rPr lang="en-US" sz="2400" dirty="0"/>
              <a:t> </a:t>
            </a:r>
            <a:r>
              <a:rPr lang="en-US" sz="2400" dirty="0" err="1" smtClean="0"/>
              <a:t>arterit</a:t>
            </a:r>
            <a:r>
              <a:rPr lang="tr-TR" sz="2400" dirty="0" smtClean="0"/>
              <a:t> (yaşlılarda</a:t>
            </a:r>
            <a:r>
              <a:rPr lang="tr-TR" sz="2400" smtClean="0"/>
              <a:t>)</a:t>
            </a:r>
            <a:r>
              <a:rPr lang="tr-TR" sz="2400"/>
              <a:t> </a:t>
            </a:r>
            <a:r>
              <a:rPr lang="tr-TR" sz="2400" smtClean="0"/>
              <a:t>]</a:t>
            </a:r>
            <a:endParaRPr lang="tr-TR" sz="2400" dirty="0" smtClean="0"/>
          </a:p>
          <a:p>
            <a:pPr>
              <a:buFont typeface="Wingdings" pitchFamily="2" charset="2"/>
              <a:buChar char="Ø"/>
            </a:pPr>
            <a:r>
              <a:rPr lang="tr-TR" sz="2400" dirty="0"/>
              <a:t> </a:t>
            </a:r>
            <a:r>
              <a:rPr lang="tr-TR" sz="2400" dirty="0" err="1" smtClean="0"/>
              <a:t>Poliarteritis</a:t>
            </a:r>
            <a:r>
              <a:rPr lang="tr-TR" sz="2400" dirty="0" smtClean="0"/>
              <a:t> </a:t>
            </a:r>
            <a:r>
              <a:rPr lang="tr-TR" sz="2400" dirty="0" err="1" smtClean="0"/>
              <a:t>nodoza</a:t>
            </a:r>
            <a:endParaRPr lang="tr-TR" sz="2400" dirty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Sistemik </a:t>
            </a:r>
            <a:r>
              <a:rPr lang="tr-TR" sz="2400" dirty="0" err="1" smtClean="0"/>
              <a:t>lupus</a:t>
            </a:r>
            <a:r>
              <a:rPr lang="tr-TR" sz="2400" dirty="0" smtClean="0"/>
              <a:t> </a:t>
            </a:r>
            <a:r>
              <a:rPr lang="tr-TR" sz="2400" dirty="0" err="1" smtClean="0"/>
              <a:t>eritematozus</a:t>
            </a:r>
            <a:endParaRPr lang="tr-TR" sz="2400" dirty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Behçet hastalığı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/>
              <a:t> </a:t>
            </a:r>
            <a:r>
              <a:rPr lang="tr-TR" sz="2400" dirty="0" smtClean="0"/>
              <a:t>Ailesel </a:t>
            </a:r>
            <a:r>
              <a:rPr lang="tr-TR" sz="2400" dirty="0" err="1" smtClean="0"/>
              <a:t>akdeniz</a:t>
            </a:r>
            <a:r>
              <a:rPr lang="tr-TR" sz="2400" dirty="0" smtClean="0"/>
              <a:t> ateşi 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Diğer periyodik ateş sendromları (HIDS, TRAPS ve PAPA sendromu)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/>
              <a:t> </a:t>
            </a:r>
            <a:r>
              <a:rPr lang="tr-TR" sz="2400" dirty="0" err="1" smtClean="0"/>
              <a:t>Romatizmal</a:t>
            </a:r>
            <a:r>
              <a:rPr lang="tr-TR" sz="2400" dirty="0" smtClean="0"/>
              <a:t> ateş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</a:t>
            </a:r>
            <a:r>
              <a:rPr lang="tr-TR" sz="2400" dirty="0" err="1" smtClean="0"/>
              <a:t>İnflamatuar</a:t>
            </a:r>
            <a:r>
              <a:rPr lang="tr-TR" sz="2400" dirty="0" smtClean="0"/>
              <a:t> </a:t>
            </a:r>
            <a:r>
              <a:rPr lang="tr-TR" sz="2400" dirty="0" err="1" smtClean="0"/>
              <a:t>miyozitler</a:t>
            </a:r>
            <a:r>
              <a:rPr lang="tr-TR" sz="2400" dirty="0" smtClean="0"/>
              <a:t> (nadiren </a:t>
            </a:r>
            <a:r>
              <a:rPr lang="tr-TR" sz="2400" dirty="0" err="1" smtClean="0"/>
              <a:t>antisentetaz</a:t>
            </a:r>
            <a:r>
              <a:rPr lang="tr-TR" sz="2400" dirty="0" smtClean="0"/>
              <a:t> sendromuna eşlik edebilir)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Nadiren diğer sistemik </a:t>
            </a:r>
            <a:r>
              <a:rPr lang="tr-TR" sz="2400" dirty="0" err="1" smtClean="0"/>
              <a:t>vaskülitler</a:t>
            </a:r>
            <a:r>
              <a:rPr lang="tr-TR" sz="2400" dirty="0" smtClean="0"/>
              <a:t>: </a:t>
            </a:r>
            <a:r>
              <a:rPr lang="en-US" sz="2400" dirty="0" smtClean="0"/>
              <a:t> </a:t>
            </a:r>
            <a:r>
              <a:rPr lang="en-US" sz="2400" dirty="0" err="1"/>
              <a:t>Takayasu</a:t>
            </a:r>
            <a:r>
              <a:rPr lang="en-US" sz="2400" dirty="0"/>
              <a:t> </a:t>
            </a:r>
            <a:r>
              <a:rPr lang="en-US" sz="2400" dirty="0" err="1"/>
              <a:t>arteriti</a:t>
            </a:r>
            <a:r>
              <a:rPr lang="en-US" sz="2400" dirty="0"/>
              <a:t>, Wegener </a:t>
            </a:r>
            <a:r>
              <a:rPr lang="en-US" sz="2400" dirty="0" err="1"/>
              <a:t>granülomatozu</a:t>
            </a:r>
            <a:r>
              <a:rPr lang="en-US" sz="2400" dirty="0"/>
              <a:t>, </a:t>
            </a:r>
            <a:r>
              <a:rPr lang="en-US" sz="2400" dirty="0" err="1"/>
              <a:t>mikst</a:t>
            </a:r>
            <a:r>
              <a:rPr lang="en-US" sz="2400" dirty="0"/>
              <a:t> </a:t>
            </a:r>
            <a:r>
              <a:rPr lang="en-US" sz="2400" dirty="0" err="1" smtClean="0"/>
              <a:t>kiryoglobulinemi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lang="tr-TR" sz="5400" b="1" dirty="0" smtClean="0"/>
              <a:t> </a:t>
            </a:r>
            <a:r>
              <a:rPr lang="tr-TR" sz="4000" b="1" dirty="0" smtClean="0"/>
              <a:t>Diğer nedenler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r>
              <a:rPr lang="tr-TR" dirty="0" err="1" smtClean="0"/>
              <a:t>Sarkoidoz</a:t>
            </a:r>
            <a:endParaRPr lang="tr-TR" dirty="0" smtClean="0"/>
          </a:p>
          <a:p>
            <a:r>
              <a:rPr lang="tr-TR" dirty="0" err="1" smtClean="0"/>
              <a:t>Granülomatoz</a:t>
            </a:r>
            <a:r>
              <a:rPr lang="tr-TR" dirty="0" smtClean="0"/>
              <a:t> hepatit</a:t>
            </a:r>
          </a:p>
          <a:p>
            <a:r>
              <a:rPr lang="tr-TR" dirty="0" err="1" smtClean="0"/>
              <a:t>Crohn</a:t>
            </a:r>
            <a:r>
              <a:rPr lang="tr-TR" dirty="0" smtClean="0"/>
              <a:t> hastalığı </a:t>
            </a:r>
          </a:p>
          <a:p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tromboemboli</a:t>
            </a:r>
            <a:endParaRPr lang="tr-TR" dirty="0" smtClean="0"/>
          </a:p>
          <a:p>
            <a:r>
              <a:rPr lang="tr-TR" dirty="0" err="1" smtClean="0"/>
              <a:t>Subakut</a:t>
            </a:r>
            <a:r>
              <a:rPr lang="tr-TR" dirty="0" smtClean="0"/>
              <a:t> </a:t>
            </a:r>
            <a:r>
              <a:rPr lang="tr-TR" dirty="0" err="1" smtClean="0"/>
              <a:t>tiroidit</a:t>
            </a:r>
            <a:endParaRPr lang="tr-TR" dirty="0" smtClean="0"/>
          </a:p>
          <a:p>
            <a:r>
              <a:rPr lang="tr-TR" dirty="0" smtClean="0"/>
              <a:t>Alkolik hepatit</a:t>
            </a:r>
          </a:p>
          <a:p>
            <a:r>
              <a:rPr lang="tr-TR" dirty="0" err="1" smtClean="0"/>
              <a:t>İatrojenik</a:t>
            </a:r>
            <a:r>
              <a:rPr lang="tr-TR" dirty="0" smtClean="0"/>
              <a:t> (yapay) ateş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Termometre </a:t>
            </a:r>
            <a:r>
              <a:rPr lang="tr-TR" dirty="0" err="1" smtClean="0"/>
              <a:t>manüplasyonu</a:t>
            </a:r>
            <a:r>
              <a:rPr lang="tr-TR" dirty="0" smtClean="0"/>
              <a:t>   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Pirojen</a:t>
            </a:r>
            <a:r>
              <a:rPr lang="tr-TR" dirty="0" smtClean="0"/>
              <a:t> materyal enjeksiyonu veya oral yolla alma (</a:t>
            </a:r>
            <a:r>
              <a:rPr lang="tr-TR" dirty="0" err="1" smtClean="0"/>
              <a:t>tiroid</a:t>
            </a:r>
            <a:r>
              <a:rPr lang="tr-TR" dirty="0" smtClean="0"/>
              <a:t> hormonu veya aşırı duyarlı olduğu bilinen ilaç)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Hemşire gözleminin değiştirilmesi</a:t>
            </a:r>
          </a:p>
          <a:p>
            <a:pPr>
              <a:buFont typeface="Arial" pitchFamily="34" charset="0"/>
              <a:buChar char="•"/>
            </a:pPr>
            <a:r>
              <a:rPr lang="tr-TR" b="1" dirty="0" smtClean="0"/>
              <a:t>Tanı konulamayanlar (%21 sıklık)</a:t>
            </a:r>
            <a:r>
              <a:rPr lang="tr-TR" dirty="0" smtClean="0"/>
              <a:t>	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42910" y="1428736"/>
            <a:ext cx="750099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Maligniteler</a:t>
            </a:r>
            <a:endParaRPr lang="en-US" sz="3200" dirty="0"/>
          </a:p>
          <a:p>
            <a:r>
              <a:rPr lang="en-US" sz="2400" dirty="0"/>
              <a:t>NBA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karşımıza</a:t>
            </a:r>
            <a:r>
              <a:rPr lang="en-US" sz="2400" dirty="0"/>
              <a:t> </a:t>
            </a:r>
            <a:r>
              <a:rPr lang="en-US" sz="2400" dirty="0" err="1"/>
              <a:t>çıkan</a:t>
            </a:r>
            <a:r>
              <a:rPr lang="en-US" sz="2400" dirty="0"/>
              <a:t> </a:t>
            </a:r>
            <a:r>
              <a:rPr lang="en-US" sz="2400" dirty="0" err="1"/>
              <a:t>maligniteler</a:t>
            </a:r>
            <a:r>
              <a:rPr lang="en-US" sz="2400" dirty="0"/>
              <a:t>:</a:t>
            </a:r>
          </a:p>
          <a:p>
            <a:r>
              <a:rPr lang="en-US" sz="2400" dirty="0"/>
              <a:t>• </a:t>
            </a:r>
            <a:r>
              <a:rPr lang="en-US" sz="2400" dirty="0" err="1"/>
              <a:t>Lenfoma</a:t>
            </a:r>
            <a:r>
              <a:rPr lang="en-US" sz="2400" dirty="0"/>
              <a:t> (</a:t>
            </a:r>
            <a:r>
              <a:rPr lang="en-US" sz="2400" dirty="0" err="1"/>
              <a:t>özellikle</a:t>
            </a:r>
            <a:r>
              <a:rPr lang="en-US" sz="2400" dirty="0"/>
              <a:t> non-</a:t>
            </a:r>
            <a:r>
              <a:rPr lang="en-US" sz="2400" dirty="0" err="1"/>
              <a:t>Hodkin</a:t>
            </a:r>
            <a:r>
              <a:rPr lang="en-US" sz="2400" dirty="0"/>
              <a:t> </a:t>
            </a:r>
            <a:r>
              <a:rPr lang="en-US" sz="2400" dirty="0" err="1"/>
              <a:t>lenfoma</a:t>
            </a:r>
            <a:r>
              <a:rPr lang="en-US" sz="2400" dirty="0"/>
              <a:t>),</a:t>
            </a:r>
          </a:p>
          <a:p>
            <a:r>
              <a:rPr lang="en-US" sz="2400" dirty="0"/>
              <a:t>• </a:t>
            </a:r>
            <a:r>
              <a:rPr lang="en-US" sz="2400" dirty="0" err="1"/>
              <a:t>Lösemi</a:t>
            </a:r>
            <a:r>
              <a:rPr lang="en-US" sz="2400" dirty="0" smtClean="0"/>
              <a:t>,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Myelom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Myelodisplastik</a:t>
            </a:r>
            <a:r>
              <a:rPr lang="tr-TR" sz="2400" dirty="0" smtClean="0"/>
              <a:t> sendrom</a:t>
            </a:r>
            <a:endParaRPr lang="en-US" sz="2400" dirty="0"/>
          </a:p>
          <a:p>
            <a:r>
              <a:rPr lang="en-US" sz="2400" dirty="0"/>
              <a:t>• Renal </a:t>
            </a:r>
            <a:r>
              <a:rPr lang="en-US" sz="2400" dirty="0" err="1"/>
              <a:t>hücreli</a:t>
            </a:r>
            <a:r>
              <a:rPr lang="en-US" sz="2400" dirty="0"/>
              <a:t> </a:t>
            </a:r>
            <a:r>
              <a:rPr lang="en-US" sz="2400" dirty="0" err="1"/>
              <a:t>karsinom</a:t>
            </a:r>
            <a:r>
              <a:rPr lang="en-US" sz="2400" dirty="0"/>
              <a:t>,</a:t>
            </a:r>
          </a:p>
          <a:p>
            <a:r>
              <a:rPr lang="en-US" sz="2400" dirty="0"/>
              <a:t>• </a:t>
            </a:r>
            <a:r>
              <a:rPr lang="en-US" sz="2400" dirty="0" err="1"/>
              <a:t>Hepatoselüler</a:t>
            </a:r>
            <a:r>
              <a:rPr lang="en-US" sz="2400" dirty="0"/>
              <a:t> </a:t>
            </a:r>
            <a:r>
              <a:rPr lang="en-US" sz="2400" dirty="0" err="1"/>
              <a:t>karsinom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</a:t>
            </a:r>
            <a:r>
              <a:rPr lang="en-US" sz="2400" dirty="0" err="1"/>
              <a:t>da</a:t>
            </a:r>
            <a:r>
              <a:rPr lang="en-US" sz="2400" dirty="0"/>
              <a:t> </a:t>
            </a:r>
            <a:r>
              <a:rPr lang="en-US" sz="2400" dirty="0" err="1"/>
              <a:t>diğer</a:t>
            </a:r>
            <a:r>
              <a:rPr lang="en-US" sz="2400" dirty="0"/>
              <a:t> </a:t>
            </a:r>
            <a:r>
              <a:rPr lang="en-US" sz="2400" dirty="0" err="1"/>
              <a:t>metastatik</a:t>
            </a:r>
            <a:r>
              <a:rPr lang="en-US" sz="2400" dirty="0"/>
              <a:t> </a:t>
            </a:r>
            <a:r>
              <a:rPr lang="tr-TR" sz="2400" dirty="0" smtClean="0"/>
              <a:t>    </a:t>
            </a:r>
            <a:r>
              <a:rPr lang="en-US" sz="2400" dirty="0" err="1" smtClean="0"/>
              <a:t>karaciğer</a:t>
            </a:r>
            <a:r>
              <a:rPr lang="en-US" sz="2400" dirty="0" smtClean="0"/>
              <a:t> </a:t>
            </a:r>
            <a:r>
              <a:rPr lang="en-US" sz="2400" dirty="0" err="1" smtClean="0"/>
              <a:t>kanserleri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Atriyal</a:t>
            </a:r>
            <a:r>
              <a:rPr lang="tr-TR" sz="2400" dirty="0" smtClean="0"/>
              <a:t> </a:t>
            </a:r>
            <a:r>
              <a:rPr lang="tr-TR" sz="2400" dirty="0" err="1" smtClean="0"/>
              <a:t>miksomalar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Kolon kanseri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Pankreas kanseri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 rot="10800000" flipV="1">
            <a:off x="571472" y="857232"/>
            <a:ext cx="77153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İlaçlar</a:t>
            </a:r>
            <a:endParaRPr lang="tr-TR" sz="3200" b="1" dirty="0" smtClean="0"/>
          </a:p>
          <a:p>
            <a:r>
              <a:rPr lang="en-US" sz="2000" dirty="0" err="1" smtClean="0"/>
              <a:t>İlaçlar</a:t>
            </a:r>
            <a:r>
              <a:rPr lang="en-US" sz="2000" dirty="0" smtClean="0"/>
              <a:t> </a:t>
            </a:r>
            <a:r>
              <a:rPr lang="en-US" sz="2000" dirty="0" err="1" smtClean="0"/>
              <a:t>allerjik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idiyosenkrotik</a:t>
            </a:r>
            <a:r>
              <a:rPr lang="en-US" sz="2000" dirty="0" smtClean="0"/>
              <a:t> </a:t>
            </a:r>
            <a:r>
              <a:rPr lang="en-US" sz="2000" dirty="0" err="1" smtClean="0"/>
              <a:t>reaksiyonu</a:t>
            </a:r>
            <a:r>
              <a:rPr lang="en-US" sz="2000" dirty="0" smtClean="0"/>
              <a:t> </a:t>
            </a:r>
            <a:r>
              <a:rPr lang="en-US" sz="2000" dirty="0" err="1" smtClean="0"/>
              <a:t>uyararak</a:t>
            </a:r>
            <a:r>
              <a:rPr lang="en-US" sz="2000" dirty="0" smtClean="0"/>
              <a:t> </a:t>
            </a:r>
            <a:r>
              <a:rPr lang="en-US" sz="2000" dirty="0" err="1" smtClean="0"/>
              <a:t>veya</a:t>
            </a:r>
            <a:r>
              <a:rPr lang="en-US" sz="2000" dirty="0" smtClean="0"/>
              <a:t> </a:t>
            </a:r>
            <a:r>
              <a:rPr lang="en-US" sz="2000" dirty="0" err="1" smtClean="0"/>
              <a:t>termoregülasyonu</a:t>
            </a:r>
            <a:r>
              <a:rPr lang="en-US" sz="2000" dirty="0" smtClean="0"/>
              <a:t> </a:t>
            </a:r>
            <a:r>
              <a:rPr lang="en-US" sz="2000" dirty="0" err="1" smtClean="0"/>
              <a:t>etkileyerek</a:t>
            </a:r>
            <a:r>
              <a:rPr lang="en-US" sz="2000" dirty="0" smtClean="0"/>
              <a:t> </a:t>
            </a:r>
            <a:r>
              <a:rPr lang="en-US" sz="2000" dirty="0" err="1" smtClean="0"/>
              <a:t>ateşe</a:t>
            </a:r>
            <a:r>
              <a:rPr lang="en-US" sz="2000" dirty="0" smtClean="0"/>
              <a:t> </a:t>
            </a:r>
            <a:r>
              <a:rPr lang="en-US" sz="2000" dirty="0" err="1" smtClean="0"/>
              <a:t>neden</a:t>
            </a:r>
            <a:r>
              <a:rPr lang="en-US" sz="2000" dirty="0" smtClean="0"/>
              <a:t> </a:t>
            </a:r>
            <a:r>
              <a:rPr lang="en-US" sz="2000" dirty="0" err="1" smtClean="0"/>
              <a:t>olur</a:t>
            </a:r>
            <a:r>
              <a:rPr lang="en-US" sz="2000" dirty="0" smtClean="0"/>
              <a:t>. </a:t>
            </a:r>
            <a:r>
              <a:rPr lang="en-US" sz="2000" dirty="0" err="1" smtClean="0"/>
              <a:t>Eozinofili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raş</a:t>
            </a:r>
            <a:r>
              <a:rPr lang="en-US" sz="2000" dirty="0" smtClean="0"/>
              <a:t> </a:t>
            </a:r>
            <a:r>
              <a:rPr lang="en-US" sz="2000" dirty="0" err="1" smtClean="0"/>
              <a:t>ilaç</a:t>
            </a:r>
            <a:r>
              <a:rPr lang="en-US" sz="2000" dirty="0" smtClean="0"/>
              <a:t> </a:t>
            </a:r>
            <a:r>
              <a:rPr lang="en-US" sz="2000" dirty="0" err="1" smtClean="0"/>
              <a:t>ateşi</a:t>
            </a:r>
            <a:r>
              <a:rPr lang="en-US" sz="2000" dirty="0" smtClean="0"/>
              <a:t> </a:t>
            </a:r>
            <a:r>
              <a:rPr lang="en-US" sz="2000" dirty="0" err="1" smtClean="0"/>
              <a:t>olgularının</a:t>
            </a:r>
            <a:r>
              <a:rPr lang="en-US" sz="2000" dirty="0" smtClean="0"/>
              <a:t> %25'inde </a:t>
            </a:r>
            <a:r>
              <a:rPr lang="en-US" sz="2000" dirty="0" err="1" smtClean="0"/>
              <a:t>vardır</a:t>
            </a:r>
            <a:r>
              <a:rPr lang="en-US" sz="2000" dirty="0" smtClean="0"/>
              <a:t>, </a:t>
            </a:r>
            <a:r>
              <a:rPr lang="en-US" sz="2000" dirty="0" err="1" smtClean="0"/>
              <a:t>dolayısıyla</a:t>
            </a:r>
            <a:r>
              <a:rPr lang="en-US" sz="2000" dirty="0" smtClean="0"/>
              <a:t> </a:t>
            </a:r>
            <a:r>
              <a:rPr lang="en-US" sz="2000" dirty="0" err="1" smtClean="0"/>
              <a:t>bu</a:t>
            </a:r>
            <a:r>
              <a:rPr lang="en-US" sz="2000" dirty="0" smtClean="0"/>
              <a:t> </a:t>
            </a:r>
            <a:r>
              <a:rPr lang="en-US" sz="2000" dirty="0" err="1" smtClean="0"/>
              <a:t>belirtilerin</a:t>
            </a:r>
            <a:r>
              <a:rPr lang="en-US" sz="2000" dirty="0" smtClean="0"/>
              <a:t> </a:t>
            </a:r>
            <a:r>
              <a:rPr lang="en-US" sz="2000" dirty="0" err="1" smtClean="0"/>
              <a:t>olmaması</a:t>
            </a:r>
            <a:r>
              <a:rPr lang="en-US" sz="2000" dirty="0" smtClean="0"/>
              <a:t>, </a:t>
            </a:r>
            <a:r>
              <a:rPr lang="en-US" sz="2000" dirty="0" err="1" smtClean="0"/>
              <a:t>olası</a:t>
            </a:r>
            <a:r>
              <a:rPr lang="en-US" sz="2000" dirty="0" smtClean="0"/>
              <a:t> </a:t>
            </a:r>
            <a:r>
              <a:rPr lang="en-US" sz="2000" dirty="0" err="1" smtClean="0"/>
              <a:t>sorumlu</a:t>
            </a:r>
            <a:r>
              <a:rPr lang="en-US" sz="2000" dirty="0" smtClean="0"/>
              <a:t> </a:t>
            </a:r>
            <a:r>
              <a:rPr lang="en-US" sz="2000" dirty="0" err="1" smtClean="0"/>
              <a:t>ilaçların</a:t>
            </a:r>
            <a:r>
              <a:rPr lang="en-US" sz="2000" dirty="0" smtClean="0"/>
              <a:t> </a:t>
            </a:r>
            <a:r>
              <a:rPr lang="en-US" sz="2000" dirty="0" err="1" smtClean="0"/>
              <a:t>araştırılmasını</a:t>
            </a:r>
            <a:r>
              <a:rPr lang="en-US" sz="2000" dirty="0" smtClean="0"/>
              <a:t> </a:t>
            </a:r>
            <a:r>
              <a:rPr lang="en-US" sz="2000" dirty="0" err="1" smtClean="0"/>
              <a:t>engellemez</a:t>
            </a:r>
            <a:r>
              <a:rPr lang="en-US" sz="2000" dirty="0" smtClean="0"/>
              <a:t> .</a:t>
            </a:r>
            <a:endParaRPr lang="tr-TR" sz="2000" dirty="0" smtClean="0"/>
          </a:p>
          <a:p>
            <a:r>
              <a:rPr lang="en-US" sz="2000" dirty="0" smtClean="0"/>
              <a:t> </a:t>
            </a:r>
            <a:r>
              <a:rPr lang="en-US" sz="2000" dirty="0" err="1" smtClean="0"/>
              <a:t>Aşağıdaki</a:t>
            </a:r>
            <a:r>
              <a:rPr lang="en-US" sz="2000" dirty="0" smtClean="0"/>
              <a:t> </a:t>
            </a:r>
            <a:r>
              <a:rPr lang="en-US" sz="2000" dirty="0" err="1" smtClean="0"/>
              <a:t>ilaçlar</a:t>
            </a:r>
            <a:r>
              <a:rPr lang="en-US" sz="2000" dirty="0" smtClean="0"/>
              <a:t> </a:t>
            </a:r>
            <a:r>
              <a:rPr lang="en-US" sz="2000" dirty="0" err="1" smtClean="0"/>
              <a:t>ateşe</a:t>
            </a:r>
            <a:r>
              <a:rPr lang="en-US" sz="2000" dirty="0" smtClean="0"/>
              <a:t> </a:t>
            </a:r>
            <a:r>
              <a:rPr lang="en-US" sz="2000" dirty="0" err="1" smtClean="0"/>
              <a:t>neden</a:t>
            </a:r>
            <a:r>
              <a:rPr lang="en-US" sz="2000" dirty="0" smtClean="0"/>
              <a:t> </a:t>
            </a:r>
            <a:r>
              <a:rPr lang="en-US" sz="2000" dirty="0" err="1" smtClean="0"/>
              <a:t>olabilir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• </a:t>
            </a:r>
            <a:r>
              <a:rPr lang="en-US" sz="2000" dirty="0" err="1" smtClean="0"/>
              <a:t>Antibiyotikler</a:t>
            </a:r>
            <a:r>
              <a:rPr lang="en-US" sz="2000" dirty="0" smtClean="0"/>
              <a:t> (</a:t>
            </a:r>
            <a:r>
              <a:rPr lang="en-US" sz="2000" dirty="0" err="1" smtClean="0"/>
              <a:t>sülfonamid</a:t>
            </a:r>
            <a:r>
              <a:rPr lang="en-US" sz="2000" dirty="0" smtClean="0"/>
              <a:t>, </a:t>
            </a:r>
            <a:r>
              <a:rPr lang="en-US" sz="2000" dirty="0" err="1" smtClean="0"/>
              <a:t>penisilin</a:t>
            </a:r>
            <a:r>
              <a:rPr lang="en-US" sz="2000" dirty="0" smtClean="0"/>
              <a:t>, </a:t>
            </a:r>
            <a:r>
              <a:rPr lang="en-US" sz="2000" dirty="0" err="1" smtClean="0"/>
              <a:t>nitrofurantoin</a:t>
            </a:r>
            <a:r>
              <a:rPr lang="en-US" sz="2000" dirty="0" smtClean="0"/>
              <a:t>, </a:t>
            </a:r>
            <a:r>
              <a:rPr lang="en-US" sz="2000" dirty="0" err="1" smtClean="0"/>
              <a:t>vankomisin</a:t>
            </a:r>
            <a:r>
              <a:rPr lang="en-US" sz="2000" dirty="0" smtClean="0"/>
              <a:t>, </a:t>
            </a:r>
            <a:r>
              <a:rPr lang="en-US" sz="2000" dirty="0" err="1" smtClean="0"/>
              <a:t>antimalaryal</a:t>
            </a:r>
            <a:r>
              <a:rPr lang="en-US" sz="2000" dirty="0" smtClean="0"/>
              <a:t>, </a:t>
            </a:r>
            <a:r>
              <a:rPr lang="en-US" sz="2000" dirty="0" err="1" smtClean="0"/>
              <a:t>izoniazid</a:t>
            </a:r>
            <a:r>
              <a:rPr lang="en-US" sz="2000" dirty="0" smtClean="0"/>
              <a:t>),</a:t>
            </a:r>
          </a:p>
          <a:p>
            <a:r>
              <a:rPr lang="en-US" sz="2000" dirty="0" smtClean="0"/>
              <a:t>• H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-H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 bloke </a:t>
            </a:r>
            <a:r>
              <a:rPr lang="en-US" sz="2000" dirty="0" err="1" smtClean="0"/>
              <a:t>edici</a:t>
            </a:r>
            <a:r>
              <a:rPr lang="en-US" sz="2000" dirty="0" smtClean="0"/>
              <a:t> </a:t>
            </a:r>
            <a:r>
              <a:rPr lang="en-US" sz="2000" dirty="0" err="1" smtClean="0"/>
              <a:t>antihistaminler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• </a:t>
            </a:r>
            <a:r>
              <a:rPr lang="en-US" sz="2000" dirty="0" err="1" smtClean="0"/>
              <a:t>Antiepileptik</a:t>
            </a:r>
            <a:r>
              <a:rPr lang="en-US" sz="2000" dirty="0" smtClean="0"/>
              <a:t> </a:t>
            </a:r>
            <a:r>
              <a:rPr lang="en-US" sz="2000" dirty="0" err="1" smtClean="0"/>
              <a:t>ilaçlar</a:t>
            </a:r>
            <a:r>
              <a:rPr lang="en-US" sz="2000" dirty="0" smtClean="0"/>
              <a:t> (</a:t>
            </a:r>
            <a:r>
              <a:rPr lang="en-US" sz="2000" dirty="0" err="1" smtClean="0"/>
              <a:t>barbitüratlar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fenitoin</a:t>
            </a:r>
            <a:r>
              <a:rPr lang="en-US" sz="2000" dirty="0" smtClean="0"/>
              <a:t>),</a:t>
            </a:r>
          </a:p>
          <a:p>
            <a:r>
              <a:rPr lang="en-US" sz="2000" dirty="0" smtClean="0"/>
              <a:t>• </a:t>
            </a:r>
            <a:r>
              <a:rPr lang="en-US" sz="2000" dirty="0" err="1" smtClean="0"/>
              <a:t>İyoditler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• </a:t>
            </a:r>
            <a:r>
              <a:rPr lang="en-US" sz="2000" dirty="0" err="1" smtClean="0"/>
              <a:t>Nonsteroid</a:t>
            </a:r>
            <a:r>
              <a:rPr lang="en-US" sz="2000" dirty="0" smtClean="0"/>
              <a:t> </a:t>
            </a:r>
            <a:r>
              <a:rPr lang="en-US" sz="2000" dirty="0" err="1" smtClean="0"/>
              <a:t>antiinflamatuvar</a:t>
            </a:r>
            <a:r>
              <a:rPr lang="en-US" sz="2000" dirty="0" smtClean="0"/>
              <a:t> </a:t>
            </a:r>
            <a:r>
              <a:rPr lang="en-US" sz="2000" dirty="0" err="1" smtClean="0"/>
              <a:t>ilaçlar</a:t>
            </a:r>
            <a:r>
              <a:rPr lang="en-US" sz="2000" dirty="0" smtClean="0"/>
              <a:t> (</a:t>
            </a:r>
            <a:r>
              <a:rPr lang="en-US" sz="2000" dirty="0" err="1" smtClean="0"/>
              <a:t>salisilat</a:t>
            </a:r>
            <a:r>
              <a:rPr lang="en-US" sz="2000" dirty="0" smtClean="0"/>
              <a:t>),</a:t>
            </a:r>
          </a:p>
          <a:p>
            <a:r>
              <a:rPr lang="en-US" sz="2000" dirty="0" smtClean="0"/>
              <a:t>• </a:t>
            </a:r>
            <a:r>
              <a:rPr lang="en-US" sz="2000" dirty="0" err="1" smtClean="0"/>
              <a:t>Antiaritmik</a:t>
            </a:r>
            <a:r>
              <a:rPr lang="en-US" sz="2000" dirty="0" smtClean="0"/>
              <a:t> </a:t>
            </a:r>
            <a:r>
              <a:rPr lang="en-US" sz="2000" dirty="0" err="1" smtClean="0"/>
              <a:t>ilaçlar</a:t>
            </a:r>
            <a:r>
              <a:rPr lang="en-US" sz="2000" dirty="0" smtClean="0"/>
              <a:t> (</a:t>
            </a:r>
            <a:r>
              <a:rPr lang="en-US" sz="2000" dirty="0" err="1" smtClean="0"/>
              <a:t>kinidin</a:t>
            </a:r>
            <a:r>
              <a:rPr lang="en-US" sz="2000" dirty="0" smtClean="0"/>
              <a:t>, </a:t>
            </a:r>
            <a:r>
              <a:rPr lang="en-US" sz="2000" dirty="0" err="1" smtClean="0"/>
              <a:t>prokainamid</a:t>
            </a:r>
            <a:r>
              <a:rPr lang="en-US" sz="2000" dirty="0" smtClean="0"/>
              <a:t>),</a:t>
            </a:r>
          </a:p>
          <a:p>
            <a:r>
              <a:rPr lang="en-US" sz="2000" dirty="0" smtClean="0"/>
              <a:t>• </a:t>
            </a:r>
            <a:r>
              <a:rPr lang="en-US" sz="2000" dirty="0" err="1" smtClean="0"/>
              <a:t>Antitiroid</a:t>
            </a:r>
            <a:r>
              <a:rPr lang="en-US" sz="2000" dirty="0" smtClean="0"/>
              <a:t> </a:t>
            </a:r>
            <a:r>
              <a:rPr lang="en-US" sz="2000" dirty="0" err="1" smtClean="0"/>
              <a:t>ilaçlar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• </a:t>
            </a:r>
            <a:r>
              <a:rPr lang="en-US" sz="2000" dirty="0" err="1" smtClean="0"/>
              <a:t>Digoksin</a:t>
            </a:r>
            <a:r>
              <a:rPr lang="en-US" sz="2000" dirty="0" smtClean="0"/>
              <a:t> </a:t>
            </a:r>
            <a:r>
              <a:rPr lang="en-US" sz="2000" dirty="0" err="1" smtClean="0"/>
              <a:t>gibi</a:t>
            </a:r>
            <a:r>
              <a:rPr lang="en-US" sz="2000" dirty="0" smtClean="0"/>
              <a:t> </a:t>
            </a:r>
            <a:r>
              <a:rPr lang="en-US" sz="2000" dirty="0" err="1" smtClean="0"/>
              <a:t>bazı</a:t>
            </a:r>
            <a:r>
              <a:rPr lang="en-US" sz="2000" dirty="0" smtClean="0"/>
              <a:t> </a:t>
            </a:r>
            <a:r>
              <a:rPr lang="en-US" sz="2000" dirty="0" err="1" smtClean="0"/>
              <a:t>ilaçlar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nadiren</a:t>
            </a:r>
            <a:r>
              <a:rPr lang="en-US" sz="2000" dirty="0" smtClean="0"/>
              <a:t> </a:t>
            </a:r>
            <a:r>
              <a:rPr lang="en-US" sz="2000" dirty="0" err="1" smtClean="0"/>
              <a:t>ateşe</a:t>
            </a:r>
            <a:r>
              <a:rPr lang="en-US" sz="2000" dirty="0" smtClean="0"/>
              <a:t> </a:t>
            </a:r>
            <a:r>
              <a:rPr lang="en-US" sz="2000" dirty="0" err="1" smtClean="0"/>
              <a:t>yol</a:t>
            </a:r>
            <a:r>
              <a:rPr lang="en-US" sz="2000" dirty="0" smtClean="0"/>
              <a:t> </a:t>
            </a:r>
            <a:r>
              <a:rPr lang="en-US" sz="2000" dirty="0" err="1" smtClean="0"/>
              <a:t>açar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endParaRPr lang="en-US" dirty="0"/>
          </a:p>
        </p:txBody>
      </p:sp>
      <p:sp>
        <p:nvSpPr>
          <p:cNvPr id="5" name="4 Metin kutusu"/>
          <p:cNvSpPr txBox="1"/>
          <p:nvPr/>
        </p:nvSpPr>
        <p:spPr>
          <a:xfrm>
            <a:off x="571472" y="5786454"/>
            <a:ext cx="7858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000" dirty="0"/>
              <a:t>Şüpheli olan ilacın tedaviden çıkarılmasıyla tanı konulmaktadır. Hastaların çoğunda 72 saatte ilacın çıkarılmasıyla ateş düşer.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 rot="10800000" flipV="1">
            <a:off x="785786" y="1004485"/>
            <a:ext cx="757242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NBA'LI HASTANIN </a:t>
            </a:r>
            <a:r>
              <a:rPr lang="en-US" sz="2800" b="1" dirty="0" smtClean="0"/>
              <a:t>DEĞERLENDİRİLMESİ</a:t>
            </a:r>
            <a:endParaRPr lang="en-US" sz="2800" dirty="0"/>
          </a:p>
          <a:p>
            <a:r>
              <a:rPr lang="en-US" dirty="0" err="1"/>
              <a:t>Tanımlamadan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anlaşıldığı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NBA </a:t>
            </a:r>
            <a:r>
              <a:rPr lang="en-US" dirty="0" err="1"/>
              <a:t>diyebilmek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ateşin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yeterli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Aşağıdaki</a:t>
            </a:r>
            <a:r>
              <a:rPr lang="en-US" dirty="0" smtClean="0"/>
              <a:t> </a:t>
            </a:r>
            <a:r>
              <a:rPr lang="en-US" dirty="0" err="1"/>
              <a:t>değerlendirmelerin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buna</a:t>
            </a:r>
            <a:r>
              <a:rPr lang="en-US" dirty="0"/>
              <a:t> </a:t>
            </a:r>
            <a:r>
              <a:rPr lang="en-US" dirty="0" err="1"/>
              <a:t>rağmen</a:t>
            </a:r>
            <a:r>
              <a:rPr lang="en-US" dirty="0"/>
              <a:t> </a:t>
            </a:r>
            <a:r>
              <a:rPr lang="en-US" dirty="0" err="1"/>
              <a:t>tanının</a:t>
            </a:r>
            <a:r>
              <a:rPr lang="en-US" dirty="0"/>
              <a:t> </a:t>
            </a:r>
            <a:r>
              <a:rPr lang="en-US" dirty="0" err="1"/>
              <a:t>konulamamış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:</a:t>
            </a:r>
          </a:p>
          <a:p>
            <a:r>
              <a:rPr lang="en-US" dirty="0"/>
              <a:t>• </a:t>
            </a:r>
            <a:r>
              <a:rPr lang="en-US" dirty="0" err="1"/>
              <a:t>Detaylı</a:t>
            </a:r>
            <a:r>
              <a:rPr lang="en-US" dirty="0"/>
              <a:t> </a:t>
            </a:r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öykünün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,</a:t>
            </a:r>
          </a:p>
          <a:p>
            <a:r>
              <a:rPr lang="en-US" dirty="0"/>
              <a:t>• </a:t>
            </a:r>
            <a:r>
              <a:rPr lang="en-US" dirty="0" err="1"/>
              <a:t>Sistemik</a:t>
            </a:r>
            <a:r>
              <a:rPr lang="en-US" dirty="0"/>
              <a:t> </a:t>
            </a:r>
            <a:r>
              <a:rPr lang="en-US" dirty="0" err="1"/>
              <a:t>fizik</a:t>
            </a:r>
            <a:r>
              <a:rPr lang="en-US" dirty="0"/>
              <a:t> </a:t>
            </a:r>
            <a:r>
              <a:rPr lang="en-US" dirty="0" err="1"/>
              <a:t>muayenenin</a:t>
            </a:r>
            <a:r>
              <a:rPr lang="en-US" dirty="0"/>
              <a:t>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aralıklarda</a:t>
            </a:r>
            <a:r>
              <a:rPr lang="en-US" dirty="0"/>
              <a:t> </a:t>
            </a:r>
            <a:r>
              <a:rPr lang="en-US" dirty="0" err="1"/>
              <a:t>tekrarlanması</a:t>
            </a:r>
            <a:r>
              <a:rPr lang="en-US" dirty="0"/>
              <a:t>,</a:t>
            </a:r>
          </a:p>
          <a:p>
            <a:r>
              <a:rPr lang="en-US" dirty="0"/>
              <a:t>• Tam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sayımı</a:t>
            </a:r>
            <a:r>
              <a:rPr lang="en-US" dirty="0"/>
              <a:t>,</a:t>
            </a:r>
          </a:p>
          <a:p>
            <a:r>
              <a:rPr lang="en-US" dirty="0"/>
              <a:t>• Kan </a:t>
            </a:r>
            <a:r>
              <a:rPr lang="en-US" dirty="0" err="1"/>
              <a:t>kültürleri</a:t>
            </a:r>
            <a:r>
              <a:rPr lang="en-US" dirty="0"/>
              <a:t> (</a:t>
            </a:r>
            <a:r>
              <a:rPr lang="en-US" dirty="0" err="1"/>
              <a:t>antibiyotik</a:t>
            </a:r>
            <a:r>
              <a:rPr lang="en-US" dirty="0"/>
              <a:t> </a:t>
            </a:r>
            <a:r>
              <a:rPr lang="en-US" dirty="0" err="1"/>
              <a:t>verilmeden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birkaç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arayla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lokalizasyondan</a:t>
            </a:r>
            <a:r>
              <a:rPr lang="en-US" dirty="0"/>
              <a:t>),</a:t>
            </a:r>
          </a:p>
          <a:p>
            <a:r>
              <a:rPr lang="en-US" dirty="0"/>
              <a:t>• </a:t>
            </a:r>
            <a:r>
              <a:rPr lang="en-US" dirty="0" err="1"/>
              <a:t>Rutin</a:t>
            </a:r>
            <a:r>
              <a:rPr lang="en-US" dirty="0"/>
              <a:t> </a:t>
            </a:r>
            <a:r>
              <a:rPr lang="en-US" dirty="0" err="1"/>
              <a:t>biyokimya</a:t>
            </a:r>
            <a:r>
              <a:rPr lang="en-US" dirty="0"/>
              <a:t> (</a:t>
            </a:r>
            <a:r>
              <a:rPr lang="en-US" dirty="0" err="1"/>
              <a:t>karaciğer</a:t>
            </a:r>
            <a:r>
              <a:rPr lang="en-US" dirty="0"/>
              <a:t> </a:t>
            </a:r>
            <a:r>
              <a:rPr lang="en-US" dirty="0" err="1"/>
              <a:t>enzimleri</a:t>
            </a:r>
            <a:r>
              <a:rPr lang="en-US" dirty="0"/>
              <a:t>, </a:t>
            </a:r>
            <a:r>
              <a:rPr lang="en-US" dirty="0" err="1"/>
              <a:t>bilirubin</a:t>
            </a:r>
            <a:r>
              <a:rPr lang="en-US" dirty="0"/>
              <a:t> vb.),</a:t>
            </a:r>
          </a:p>
          <a:p>
            <a:r>
              <a:rPr lang="en-US" dirty="0"/>
              <a:t>• </a:t>
            </a:r>
            <a:r>
              <a:rPr lang="en-US" dirty="0" err="1"/>
              <a:t>Hepatit</a:t>
            </a:r>
            <a:r>
              <a:rPr lang="en-US" dirty="0"/>
              <a:t> </a:t>
            </a:r>
            <a:r>
              <a:rPr lang="en-US" dirty="0" err="1"/>
              <a:t>serolojisi</a:t>
            </a:r>
            <a:r>
              <a:rPr lang="en-US" dirty="0"/>
              <a:t>,</a:t>
            </a:r>
          </a:p>
          <a:p>
            <a:r>
              <a:rPr lang="en-US" dirty="0"/>
              <a:t>• </a:t>
            </a:r>
            <a:r>
              <a:rPr lang="en-US" dirty="0" err="1"/>
              <a:t>İdrar</a:t>
            </a:r>
            <a:r>
              <a:rPr lang="en-US" dirty="0"/>
              <a:t> </a:t>
            </a:r>
            <a:r>
              <a:rPr lang="en-US" dirty="0" err="1"/>
              <a:t>incelemesi</a:t>
            </a:r>
            <a:r>
              <a:rPr lang="en-US" dirty="0"/>
              <a:t> (</a:t>
            </a:r>
            <a:r>
              <a:rPr lang="en-US" dirty="0" err="1"/>
              <a:t>mikroskobik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, </a:t>
            </a:r>
            <a:r>
              <a:rPr lang="en-US" dirty="0" err="1"/>
              <a:t>idrar</a:t>
            </a:r>
            <a:r>
              <a:rPr lang="en-US" dirty="0"/>
              <a:t> </a:t>
            </a:r>
            <a:r>
              <a:rPr lang="en-US" dirty="0" err="1"/>
              <a:t>kültürü</a:t>
            </a:r>
            <a:r>
              <a:rPr lang="en-US" dirty="0"/>
              <a:t>),</a:t>
            </a:r>
          </a:p>
          <a:p>
            <a:r>
              <a:rPr lang="en-US" dirty="0"/>
              <a:t>• </a:t>
            </a:r>
            <a:r>
              <a:rPr lang="en-US" dirty="0" err="1"/>
              <a:t>Akciğer</a:t>
            </a:r>
            <a:r>
              <a:rPr lang="en-US" dirty="0"/>
              <a:t> </a:t>
            </a:r>
            <a:r>
              <a:rPr lang="en-US" dirty="0" err="1"/>
              <a:t>grafisi</a:t>
            </a:r>
            <a:r>
              <a:rPr lang="en-US" dirty="0"/>
              <a:t>,</a:t>
            </a:r>
          </a:p>
          <a:p>
            <a:r>
              <a:rPr lang="en-US" dirty="0"/>
              <a:t>• </a:t>
            </a:r>
            <a:r>
              <a:rPr lang="en-US" dirty="0" err="1"/>
              <a:t>Eğer</a:t>
            </a:r>
            <a:r>
              <a:rPr lang="en-US" dirty="0"/>
              <a:t> </a:t>
            </a:r>
            <a:r>
              <a:rPr lang="en-US" dirty="0" err="1"/>
              <a:t>başlangıçta</a:t>
            </a:r>
            <a:r>
              <a:rPr lang="en-US" dirty="0"/>
              <a:t> </a:t>
            </a:r>
            <a:r>
              <a:rPr lang="en-US" dirty="0" err="1"/>
              <a:t>belirti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semptomlar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organ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çıkartıyorsa</a:t>
            </a:r>
            <a:r>
              <a:rPr lang="en-US" dirty="0"/>
              <a:t> </a:t>
            </a:r>
            <a:r>
              <a:rPr lang="en-US" dirty="0" err="1"/>
              <a:t>bununla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/>
              <a:t>basamak</a:t>
            </a:r>
            <a:r>
              <a:rPr lang="en-US" dirty="0"/>
              <a:t> </a:t>
            </a:r>
            <a:r>
              <a:rPr lang="en-US" dirty="0" err="1"/>
              <a:t>testleri</a:t>
            </a:r>
            <a:r>
              <a:rPr lang="en-US" dirty="0"/>
              <a:t>, </a:t>
            </a:r>
            <a:r>
              <a:rPr lang="en-US" dirty="0" err="1"/>
              <a:t>görüntüleme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biyopsi</a:t>
            </a:r>
            <a:r>
              <a:rPr lang="en-US" dirty="0"/>
              <a:t> </a:t>
            </a:r>
            <a:r>
              <a:rPr lang="en-US" dirty="0" err="1"/>
              <a:t>yapılmalıdır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ichastaliklaridergisi.org/managete/fu_folder/2011-01/images/2011-18-1-001-011-Tabl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497" y="1063710"/>
            <a:ext cx="8485783" cy="558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tr-TR" dirty="0" smtClean="0"/>
              <a:t>				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ATEŞ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tr-TR" sz="2800" dirty="0" smtClean="0"/>
              <a:t>Normal vücut ısısı: 36-37 C⁰</a:t>
            </a:r>
          </a:p>
          <a:p>
            <a:r>
              <a:rPr lang="tr-TR" sz="2800" dirty="0" smtClean="0"/>
              <a:t>   </a:t>
            </a:r>
            <a:r>
              <a:rPr lang="tr-TR" sz="2800" dirty="0" err="1" smtClean="0"/>
              <a:t>Subfebril</a:t>
            </a:r>
            <a:r>
              <a:rPr lang="tr-TR" sz="2800" dirty="0" smtClean="0"/>
              <a:t> ateş: 37.1-37.5 C⁰</a:t>
            </a:r>
          </a:p>
          <a:p>
            <a:r>
              <a:rPr lang="tr-TR" sz="2800" dirty="0" smtClean="0"/>
              <a:t>   Ateş &gt; 37.8-38.3 C⁰ (ölçüldüğü bölgeye göre)</a:t>
            </a:r>
          </a:p>
          <a:p>
            <a:r>
              <a:rPr lang="tr-TR" sz="2800" dirty="0" smtClean="0"/>
              <a:t>   </a:t>
            </a:r>
            <a:r>
              <a:rPr lang="tr-TR" sz="2800" dirty="0" err="1" smtClean="0"/>
              <a:t>Hiperpireksi</a:t>
            </a:r>
            <a:r>
              <a:rPr lang="tr-TR" sz="2800" dirty="0" smtClean="0"/>
              <a:t> &gt; 40 C⁰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err="1" smtClean="0"/>
              <a:t>Rektal</a:t>
            </a:r>
            <a:r>
              <a:rPr lang="tr-TR" sz="2800" dirty="0" smtClean="0"/>
              <a:t> ısı, </a:t>
            </a:r>
            <a:r>
              <a:rPr lang="tr-TR" sz="2800" dirty="0" err="1" smtClean="0"/>
              <a:t>aksiller</a:t>
            </a:r>
            <a:r>
              <a:rPr lang="tr-TR" sz="2800" dirty="0" smtClean="0"/>
              <a:t> bölgeye göre 0.6 C⁰ daha fazladır.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Vücut ısısının </a:t>
            </a:r>
            <a:r>
              <a:rPr lang="tr-TR" sz="2800" dirty="0" err="1" smtClean="0"/>
              <a:t>circadian</a:t>
            </a:r>
            <a:r>
              <a:rPr lang="tr-TR" sz="2800" dirty="0" smtClean="0"/>
              <a:t> ritmi vardır, öğleden sonra 0.5 C⁰, sabaha göre daha fazladır.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err="1" smtClean="0"/>
              <a:t>Ovulasyon</a:t>
            </a:r>
            <a:r>
              <a:rPr lang="tr-TR" sz="2800" dirty="0" smtClean="0"/>
              <a:t> döneminde </a:t>
            </a:r>
            <a:r>
              <a:rPr lang="tr-TR" sz="2800" dirty="0" err="1" smtClean="0"/>
              <a:t>menstürasyon</a:t>
            </a:r>
            <a:r>
              <a:rPr lang="tr-TR" sz="2800" dirty="0" smtClean="0"/>
              <a:t> dönemine göre 0.6 C⁰ fazladır.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857224" y="2000240"/>
            <a:ext cx="7429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1- </a:t>
            </a:r>
            <a:r>
              <a:rPr lang="tr-TR" b="1" dirty="0" err="1" smtClean="0"/>
              <a:t>Subfebril</a:t>
            </a:r>
            <a:r>
              <a:rPr lang="tr-TR" b="1" dirty="0" smtClean="0"/>
              <a:t> Ateş :</a:t>
            </a:r>
            <a:r>
              <a:rPr lang="tr-TR" dirty="0" smtClean="0"/>
              <a:t> Ateşin 36,8°C - 38°C arasında uzun süre seyretmesidir. Bu ateş </a:t>
            </a:r>
            <a:r>
              <a:rPr lang="tr-TR" dirty="0" err="1" smtClean="0"/>
              <a:t>fokal</a:t>
            </a:r>
            <a:r>
              <a:rPr lang="tr-TR" dirty="0" smtClean="0"/>
              <a:t> </a:t>
            </a:r>
            <a:r>
              <a:rPr lang="tr-TR" dirty="0" err="1" smtClean="0"/>
              <a:t>infeksiyon</a:t>
            </a:r>
            <a:r>
              <a:rPr lang="tr-TR" dirty="0" smtClean="0"/>
              <a:t> dediğimiz olgularda görülür. </a:t>
            </a:r>
            <a:r>
              <a:rPr lang="tr-TR" dirty="0" err="1" smtClean="0"/>
              <a:t>Prostatit</a:t>
            </a:r>
            <a:r>
              <a:rPr lang="tr-TR" dirty="0" smtClean="0"/>
              <a:t>, diş </a:t>
            </a:r>
            <a:r>
              <a:rPr lang="tr-TR" dirty="0" err="1" smtClean="0"/>
              <a:t>granülomu</a:t>
            </a:r>
            <a:r>
              <a:rPr lang="tr-TR" dirty="0" smtClean="0"/>
              <a:t>, sinüzit veya kronik tüberkülozda saptanabilir. Hastada halsizlik, iştahsızlık belli belirsiz ateş, terleme vardır. Hastalar sabahları rahat dinlenmiş olarak uyanamazlar.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928662" y="3674938"/>
            <a:ext cx="7358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2- </a:t>
            </a:r>
            <a:r>
              <a:rPr lang="tr-TR" b="1" dirty="0" err="1" smtClean="0"/>
              <a:t>Kontinü</a:t>
            </a:r>
            <a:r>
              <a:rPr lang="tr-TR" b="1" dirty="0" smtClean="0"/>
              <a:t> Ateş :</a:t>
            </a:r>
            <a:r>
              <a:rPr lang="tr-TR" dirty="0" smtClean="0"/>
              <a:t> Bu ateş genellikle tifonun 2. haftasında görülür. Ateş 38°</a:t>
            </a:r>
            <a:r>
              <a:rPr lang="tr-TR" dirty="0" err="1" smtClean="0"/>
              <a:t>Cnin</a:t>
            </a:r>
            <a:r>
              <a:rPr lang="tr-TR" dirty="0" smtClean="0"/>
              <a:t> üstünde olup sabah akşam ateşleri arasında 1°C az ısı farkı vardır. </a:t>
            </a:r>
            <a:r>
              <a:rPr lang="tr-TR" dirty="0" err="1" smtClean="0"/>
              <a:t>Enfektif</a:t>
            </a:r>
            <a:r>
              <a:rPr lang="tr-TR" dirty="0" smtClean="0"/>
              <a:t> </a:t>
            </a:r>
            <a:r>
              <a:rPr lang="tr-TR" dirty="0" err="1" smtClean="0"/>
              <a:t>endokardit</a:t>
            </a:r>
            <a:r>
              <a:rPr lang="tr-TR" dirty="0" smtClean="0"/>
              <a:t>, tifüs, </a:t>
            </a:r>
            <a:r>
              <a:rPr lang="tr-TR" dirty="0" err="1" smtClean="0"/>
              <a:t>tularemi</a:t>
            </a:r>
            <a:r>
              <a:rPr lang="tr-TR" dirty="0" smtClean="0"/>
              <a:t>, </a:t>
            </a:r>
            <a:r>
              <a:rPr lang="tr-TR" dirty="0" err="1" smtClean="0"/>
              <a:t>milier</a:t>
            </a:r>
            <a:r>
              <a:rPr lang="tr-TR" dirty="0" smtClean="0"/>
              <a:t> tüberküloz, </a:t>
            </a:r>
            <a:r>
              <a:rPr lang="tr-TR" dirty="0" err="1" smtClean="0"/>
              <a:t>serebral</a:t>
            </a:r>
            <a:r>
              <a:rPr lang="tr-TR" dirty="0" smtClean="0"/>
              <a:t> ateşte de görülür.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2428860" y="857232"/>
            <a:ext cx="31861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b="1" dirty="0" smtClean="0"/>
              <a:t>ATEŞ TİPLERİ</a:t>
            </a:r>
            <a:endParaRPr lang="tr-TR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857224" y="2071678"/>
            <a:ext cx="79296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3- </a:t>
            </a:r>
            <a:r>
              <a:rPr lang="tr-TR" b="1" dirty="0" err="1" smtClean="0"/>
              <a:t>Remittan</a:t>
            </a:r>
            <a:r>
              <a:rPr lang="tr-TR" b="1" dirty="0" smtClean="0"/>
              <a:t> Ateş :</a:t>
            </a:r>
            <a:r>
              <a:rPr lang="tr-TR" dirty="0" smtClean="0"/>
              <a:t> Sabah-akşam ateşleri arasında 1°C den fazla fark olup sabah ateşlerinin 37°C </a:t>
            </a:r>
            <a:r>
              <a:rPr lang="tr-TR" dirty="0" err="1" smtClean="0"/>
              <a:t>nin</a:t>
            </a:r>
            <a:r>
              <a:rPr lang="tr-TR" dirty="0" smtClean="0"/>
              <a:t> altına inmemesidir. Tifonun başlangıcında, </a:t>
            </a:r>
            <a:r>
              <a:rPr lang="tr-TR" dirty="0" err="1" smtClean="0"/>
              <a:t>pnömonilerde</a:t>
            </a:r>
            <a:r>
              <a:rPr lang="tr-TR" dirty="0" smtClean="0"/>
              <a:t>, </a:t>
            </a:r>
            <a:r>
              <a:rPr lang="tr-TR" dirty="0" err="1" smtClean="0"/>
              <a:t>sepsis</a:t>
            </a:r>
            <a:r>
              <a:rPr lang="tr-TR" dirty="0" smtClean="0"/>
              <a:t>, akut </a:t>
            </a:r>
            <a:r>
              <a:rPr lang="tr-TR" dirty="0" err="1" smtClean="0"/>
              <a:t>viral</a:t>
            </a:r>
            <a:r>
              <a:rPr lang="tr-TR" dirty="0" smtClean="0"/>
              <a:t> solunum yolu enfeksiyonlarında görülür.</a:t>
            </a:r>
          </a:p>
          <a:p>
            <a:endParaRPr lang="tr-TR" dirty="0" smtClean="0"/>
          </a:p>
          <a:p>
            <a:r>
              <a:rPr lang="tr-TR" b="1" dirty="0" smtClean="0"/>
              <a:t>4- </a:t>
            </a:r>
            <a:r>
              <a:rPr lang="tr-TR" b="1" dirty="0" err="1" smtClean="0"/>
              <a:t>İntermittan</a:t>
            </a:r>
            <a:r>
              <a:rPr lang="tr-TR" b="1" dirty="0" smtClean="0"/>
              <a:t> Ateş :</a:t>
            </a:r>
            <a:r>
              <a:rPr lang="tr-TR" dirty="0" smtClean="0"/>
              <a:t> Sabah ve akşam ateşleri arasında 1°C den fazla fark olup, sabah ateşleri 37°C </a:t>
            </a:r>
            <a:r>
              <a:rPr lang="tr-TR" dirty="0" err="1" smtClean="0"/>
              <a:t>nin</a:t>
            </a:r>
            <a:r>
              <a:rPr lang="tr-TR" dirty="0" smtClean="0"/>
              <a:t> altına inmesi ile seyreden ateşlerdir. Bu ateş şekli sıtma, </a:t>
            </a:r>
            <a:r>
              <a:rPr lang="tr-TR" dirty="0" err="1" smtClean="0"/>
              <a:t>piyojenik</a:t>
            </a:r>
            <a:r>
              <a:rPr lang="tr-TR" dirty="0" smtClean="0"/>
              <a:t> apseler, tüberküloz, </a:t>
            </a:r>
            <a:r>
              <a:rPr lang="tr-TR" dirty="0" err="1" smtClean="0"/>
              <a:t>piyelonefritte</a:t>
            </a:r>
            <a:r>
              <a:rPr lang="tr-TR" dirty="0" smtClean="0"/>
              <a:t> görülür.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928662" y="4443249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5- </a:t>
            </a:r>
            <a:r>
              <a:rPr lang="tr-TR" b="1" dirty="0" err="1" smtClean="0"/>
              <a:t>Rekürren</a:t>
            </a:r>
            <a:r>
              <a:rPr lang="tr-TR" b="1" dirty="0" smtClean="0"/>
              <a:t> Ateş :</a:t>
            </a:r>
            <a:r>
              <a:rPr lang="tr-TR" dirty="0" smtClean="0"/>
              <a:t> Karakteristik olarak </a:t>
            </a:r>
            <a:r>
              <a:rPr lang="tr-TR" dirty="0" err="1" smtClean="0"/>
              <a:t>Borrelia</a:t>
            </a:r>
            <a:r>
              <a:rPr lang="tr-TR" dirty="0" smtClean="0"/>
              <a:t> </a:t>
            </a:r>
            <a:r>
              <a:rPr lang="tr-TR" dirty="0" err="1" smtClean="0"/>
              <a:t>infeksiyonlarında</a:t>
            </a:r>
            <a:r>
              <a:rPr lang="tr-TR" dirty="0" smtClean="0"/>
              <a:t> görülür. Ateş birdenbire yükselir, birkaç gün yüksek olarak devam eder. Sonra birdenbire kriz şeklinde düşer. 3-5 günlük ateşsiz dönemden sonra ateş aynı şekilde birdenbire yükselir ve aynı şekilde seyredip tekrar düşer.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28596" y="1906494"/>
            <a:ext cx="8501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/>
          </a:p>
          <a:p>
            <a:r>
              <a:rPr lang="tr-TR" b="1" dirty="0" smtClean="0"/>
              <a:t>6- </a:t>
            </a:r>
            <a:r>
              <a:rPr lang="tr-TR" b="1" dirty="0" err="1" smtClean="0"/>
              <a:t>Ondülan</a:t>
            </a:r>
            <a:r>
              <a:rPr lang="tr-TR" b="1" dirty="0" smtClean="0"/>
              <a:t> Ateş :</a:t>
            </a:r>
            <a:r>
              <a:rPr lang="tr-TR" dirty="0" smtClean="0"/>
              <a:t> </a:t>
            </a:r>
            <a:r>
              <a:rPr lang="tr-TR" dirty="0" err="1" smtClean="0"/>
              <a:t>Brusellozda</a:t>
            </a:r>
            <a:r>
              <a:rPr lang="tr-TR" dirty="0" smtClean="0"/>
              <a:t> görülen bir ateş şekli olup, </a:t>
            </a:r>
            <a:r>
              <a:rPr lang="tr-TR" dirty="0" err="1" smtClean="0"/>
              <a:t>hergün</a:t>
            </a:r>
            <a:r>
              <a:rPr lang="tr-TR" dirty="0" smtClean="0"/>
              <a:t> bir önceki günden biraz fazla olmak üzere yavaş yavaş </a:t>
            </a:r>
            <a:r>
              <a:rPr lang="tr-TR" dirty="0" err="1" smtClean="0"/>
              <a:t>remittan</a:t>
            </a:r>
            <a:r>
              <a:rPr lang="tr-TR" dirty="0" smtClean="0"/>
              <a:t> olarak yükselir. Birkaç gün bu şekilde kaldıktan sonra tekrar yavaş yavaş düşer. 4-5 gün ateşsiz bir dönemden sonra tekrar aynı şekilde ateş yükselir. </a:t>
            </a:r>
            <a:r>
              <a:rPr lang="tr-TR" dirty="0" err="1" smtClean="0"/>
              <a:t>Borrelia</a:t>
            </a:r>
            <a:r>
              <a:rPr lang="tr-TR" dirty="0" smtClean="0"/>
              <a:t> </a:t>
            </a:r>
            <a:r>
              <a:rPr lang="tr-TR" dirty="0" err="1" smtClean="0"/>
              <a:t>infeksiyonundan</a:t>
            </a:r>
            <a:r>
              <a:rPr lang="tr-TR" dirty="0" smtClean="0"/>
              <a:t> farkı burada ateşin yavaş yavaş yükselmesi ve yavaş yavaş düşmesidir. </a:t>
            </a:r>
            <a:r>
              <a:rPr lang="tr-TR" dirty="0" err="1" smtClean="0"/>
              <a:t>Borrelia</a:t>
            </a:r>
            <a:r>
              <a:rPr lang="tr-TR" dirty="0" smtClean="0"/>
              <a:t> </a:t>
            </a:r>
            <a:r>
              <a:rPr lang="tr-TR" dirty="0" err="1" smtClean="0"/>
              <a:t>infeksiyonunda</a:t>
            </a:r>
            <a:r>
              <a:rPr lang="tr-TR" dirty="0" smtClean="0"/>
              <a:t> ateş birdenbire yükselir ve kriz şeklinde birdenbire düşer. </a:t>
            </a:r>
            <a:r>
              <a:rPr lang="tr-TR" dirty="0" err="1" smtClean="0"/>
              <a:t>Hodgkin</a:t>
            </a:r>
            <a:r>
              <a:rPr lang="tr-TR" dirty="0" smtClean="0"/>
              <a:t> hastalığında görülen </a:t>
            </a:r>
            <a:r>
              <a:rPr lang="tr-TR" dirty="0" err="1" smtClean="0"/>
              <a:t>Pel</a:t>
            </a:r>
            <a:r>
              <a:rPr lang="tr-TR" dirty="0" smtClean="0"/>
              <a:t>-</a:t>
            </a:r>
            <a:r>
              <a:rPr lang="tr-TR" dirty="0" err="1" smtClean="0"/>
              <a:t>Ebstein</a:t>
            </a:r>
            <a:r>
              <a:rPr lang="tr-TR" dirty="0" smtClean="0"/>
              <a:t> ateşi de </a:t>
            </a:r>
            <a:r>
              <a:rPr lang="tr-TR" dirty="0" err="1" smtClean="0"/>
              <a:t>bazan</a:t>
            </a:r>
            <a:r>
              <a:rPr lang="tr-TR" dirty="0" smtClean="0"/>
              <a:t> </a:t>
            </a:r>
            <a:r>
              <a:rPr lang="tr-TR" dirty="0" err="1" smtClean="0"/>
              <a:t>ondülan</a:t>
            </a:r>
            <a:r>
              <a:rPr lang="tr-TR" dirty="0" smtClean="0"/>
              <a:t> karakter gösterebilir.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050" y="1171595"/>
            <a:ext cx="6819900" cy="511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Metin kutusu"/>
          <p:cNvSpPr txBox="1"/>
          <p:nvPr/>
        </p:nvSpPr>
        <p:spPr>
          <a:xfrm>
            <a:off x="1000100" y="571480"/>
            <a:ext cx="55268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b="1" dirty="0" smtClean="0">
                <a:solidFill>
                  <a:srgbClr val="002060"/>
                </a:solidFill>
              </a:rPr>
              <a:t>NEDENİ BİLİNMEYEN ATEŞ</a:t>
            </a:r>
            <a:endParaRPr lang="tr-TR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ichastaliklaridergisi.org/managete/fu_folder/2011-01/images/2011-18-1-001-011-Tabl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302" y="928670"/>
            <a:ext cx="7177094" cy="2091213"/>
          </a:xfrm>
          <a:prstGeom prst="rect">
            <a:avLst/>
          </a:prstGeom>
          <a:noFill/>
        </p:spPr>
      </p:pic>
      <p:sp>
        <p:nvSpPr>
          <p:cNvPr id="3" name="2 Metin kutusu"/>
          <p:cNvSpPr txBox="1"/>
          <p:nvPr/>
        </p:nvSpPr>
        <p:spPr>
          <a:xfrm>
            <a:off x="571472" y="3143248"/>
            <a:ext cx="72866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Bilimsel ve teknolojik gelişmeler yıllar içinde </a:t>
            </a:r>
            <a:r>
              <a:rPr lang="tr-TR" dirty="0" err="1" smtClean="0"/>
              <a:t>NBA'nın</a:t>
            </a:r>
            <a:r>
              <a:rPr lang="tr-TR" dirty="0" smtClean="0"/>
              <a:t> </a:t>
            </a:r>
            <a:r>
              <a:rPr lang="tr-TR" dirty="0" err="1" smtClean="0"/>
              <a:t>etyolojik</a:t>
            </a:r>
            <a:r>
              <a:rPr lang="tr-TR" dirty="0" smtClean="0"/>
              <a:t> dağılım oranlarında değişikliklere yol açmıştır.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642910" y="3889252"/>
            <a:ext cx="68580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En </a:t>
            </a:r>
            <a:r>
              <a:rPr lang="en-US" b="1" dirty="0" err="1" smtClean="0"/>
              <a:t>Sık</a:t>
            </a:r>
            <a:r>
              <a:rPr lang="en-US" b="1" dirty="0" smtClean="0"/>
              <a:t> </a:t>
            </a:r>
            <a:r>
              <a:rPr lang="en-US" b="1" dirty="0" err="1" smtClean="0"/>
              <a:t>Nedenler</a:t>
            </a:r>
            <a:endParaRPr lang="en-US" dirty="0" smtClean="0"/>
          </a:p>
          <a:p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literatürde</a:t>
            </a:r>
            <a:r>
              <a:rPr lang="en-US" dirty="0" smtClean="0"/>
              <a:t> </a:t>
            </a:r>
            <a:r>
              <a:rPr lang="en-US" dirty="0" err="1" smtClean="0"/>
              <a:t>NBA'da</a:t>
            </a:r>
            <a:r>
              <a:rPr lang="en-US" dirty="0" smtClean="0"/>
              <a:t> 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r>
              <a:rPr lang="en-US" dirty="0" smtClean="0"/>
              <a:t> </a:t>
            </a:r>
            <a:r>
              <a:rPr lang="en-US" dirty="0" err="1" smtClean="0"/>
              <a:t>infeksiyonlar</a:t>
            </a:r>
            <a:r>
              <a:rPr lang="en-US" dirty="0" smtClean="0"/>
              <a:t>, </a:t>
            </a:r>
            <a:r>
              <a:rPr lang="en-US" dirty="0" err="1" smtClean="0"/>
              <a:t>noninfeksiyöz</a:t>
            </a:r>
            <a:r>
              <a:rPr lang="en-US" dirty="0" smtClean="0"/>
              <a:t> </a:t>
            </a:r>
            <a:r>
              <a:rPr lang="en-US" dirty="0" err="1" smtClean="0"/>
              <a:t>inflamatuvar</a:t>
            </a:r>
            <a:r>
              <a:rPr lang="en-US" dirty="0" smtClean="0"/>
              <a:t> </a:t>
            </a:r>
            <a:r>
              <a:rPr lang="en-US" dirty="0" err="1" smtClean="0"/>
              <a:t>hastalıklar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malignitelerdir</a:t>
            </a:r>
            <a:r>
              <a:rPr lang="en-US" dirty="0" smtClean="0"/>
              <a:t> . </a:t>
            </a:r>
            <a:r>
              <a:rPr lang="en-US" dirty="0" err="1" smtClean="0"/>
              <a:t>İnfeksiyonların</a:t>
            </a:r>
            <a:r>
              <a:rPr lang="en-US" dirty="0" smtClean="0"/>
              <a:t> </a:t>
            </a:r>
            <a:r>
              <a:rPr lang="en-US" dirty="0" err="1" smtClean="0"/>
              <a:t>oranı</a:t>
            </a:r>
            <a:r>
              <a:rPr lang="en-US" dirty="0" smtClean="0"/>
              <a:t> </a:t>
            </a:r>
            <a:r>
              <a:rPr lang="en-US" dirty="0" err="1" smtClean="0"/>
              <a:t>azalırken</a:t>
            </a:r>
            <a:r>
              <a:rPr lang="en-US" dirty="0" smtClean="0"/>
              <a:t> </a:t>
            </a:r>
            <a:r>
              <a:rPr lang="en-US" dirty="0" err="1" smtClean="0"/>
              <a:t>inflamatuvar</a:t>
            </a:r>
            <a:r>
              <a:rPr lang="en-US" dirty="0" smtClean="0"/>
              <a:t> </a:t>
            </a:r>
            <a:r>
              <a:rPr lang="en-US" dirty="0" err="1" smtClean="0"/>
              <a:t>hastalıkların</a:t>
            </a:r>
            <a:r>
              <a:rPr lang="en-US" dirty="0" smtClean="0"/>
              <a:t> </a:t>
            </a:r>
            <a:r>
              <a:rPr lang="en-US" dirty="0" err="1" smtClean="0"/>
              <a:t>oranı</a:t>
            </a:r>
            <a:r>
              <a:rPr lang="en-US" dirty="0" smtClean="0"/>
              <a:t> </a:t>
            </a:r>
            <a:r>
              <a:rPr lang="en-US" dirty="0" err="1" smtClean="0"/>
              <a:t>artmış</a:t>
            </a:r>
            <a:r>
              <a:rPr lang="en-US" dirty="0" smtClean="0"/>
              <a:t>, </a:t>
            </a:r>
            <a:r>
              <a:rPr lang="en-US" dirty="0" err="1" smtClean="0"/>
              <a:t>maligniteler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tanısız</a:t>
            </a:r>
            <a:r>
              <a:rPr lang="en-US" dirty="0" smtClean="0"/>
              <a:t> </a:t>
            </a:r>
            <a:r>
              <a:rPr lang="en-US" dirty="0" err="1" smtClean="0"/>
              <a:t>olguların</a:t>
            </a:r>
            <a:r>
              <a:rPr lang="en-US" dirty="0" smtClean="0"/>
              <a:t> </a:t>
            </a:r>
            <a:r>
              <a:rPr lang="en-US" dirty="0" err="1" smtClean="0"/>
              <a:t>oranında</a:t>
            </a:r>
            <a:r>
              <a:rPr lang="en-US" dirty="0" smtClean="0"/>
              <a:t> </a:t>
            </a:r>
            <a:r>
              <a:rPr lang="en-US" dirty="0" err="1" smtClean="0"/>
              <a:t>değişme</a:t>
            </a:r>
            <a:r>
              <a:rPr lang="en-US" dirty="0" smtClean="0"/>
              <a:t> </a:t>
            </a:r>
            <a:r>
              <a:rPr lang="en-US" dirty="0" err="1" smtClean="0"/>
              <a:t>olmamıştır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714348" y="1142984"/>
            <a:ext cx="771530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İnfeksiyonlar</a:t>
            </a:r>
            <a:endParaRPr lang="en-US" sz="2800" dirty="0"/>
          </a:p>
          <a:p>
            <a:r>
              <a:rPr lang="en-US" dirty="0" err="1"/>
              <a:t>Ülkemizdeki</a:t>
            </a:r>
            <a:r>
              <a:rPr lang="en-US" dirty="0"/>
              <a:t> NBA </a:t>
            </a:r>
            <a:r>
              <a:rPr lang="en-US" dirty="0" err="1"/>
              <a:t>serilerinde</a:t>
            </a:r>
            <a:r>
              <a:rPr lang="en-US" dirty="0"/>
              <a:t> en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infeksiyonlardır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/>
              <a:t>Bu </a:t>
            </a:r>
            <a:r>
              <a:rPr lang="en-US" dirty="0" err="1"/>
              <a:t>grupta</a:t>
            </a:r>
            <a:r>
              <a:rPr lang="en-US" dirty="0"/>
              <a:t> </a:t>
            </a:r>
            <a:r>
              <a:rPr lang="en-US" dirty="0" err="1"/>
              <a:t>tüberküloz</a:t>
            </a:r>
            <a:r>
              <a:rPr lang="en-US" dirty="0"/>
              <a:t>, </a:t>
            </a:r>
            <a:r>
              <a:rPr lang="en-US" dirty="0" err="1"/>
              <a:t>bruselloz</a:t>
            </a:r>
            <a:r>
              <a:rPr lang="en-US" dirty="0"/>
              <a:t>, abdominal </a:t>
            </a:r>
            <a:r>
              <a:rPr lang="en-US" dirty="0" err="1"/>
              <a:t>apseler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infektif</a:t>
            </a:r>
            <a:r>
              <a:rPr lang="en-US" dirty="0"/>
              <a:t> </a:t>
            </a:r>
            <a:r>
              <a:rPr lang="en-US" dirty="0" err="1"/>
              <a:t>endokardit</a:t>
            </a:r>
            <a:r>
              <a:rPr lang="en-US" dirty="0"/>
              <a:t> en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nedenlerdir</a:t>
            </a:r>
            <a:r>
              <a:rPr lang="en-US" dirty="0"/>
              <a:t>. </a:t>
            </a:r>
            <a:r>
              <a:rPr lang="en-US" dirty="0" err="1"/>
              <a:t>Sipahi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arkadaşlarının</a:t>
            </a:r>
            <a:r>
              <a:rPr lang="en-US" dirty="0"/>
              <a:t> </a:t>
            </a:r>
            <a:r>
              <a:rPr lang="en-US" dirty="0" err="1"/>
              <a:t>analizinde</a:t>
            </a:r>
            <a:r>
              <a:rPr lang="en-US" dirty="0"/>
              <a:t> 403 </a:t>
            </a:r>
            <a:r>
              <a:rPr lang="en-US" dirty="0" err="1"/>
              <a:t>infeksiyon</a:t>
            </a:r>
            <a:r>
              <a:rPr lang="en-US" dirty="0"/>
              <a:t> </a:t>
            </a:r>
            <a:r>
              <a:rPr lang="en-US" dirty="0" err="1"/>
              <a:t>olgusunun</a:t>
            </a:r>
            <a:r>
              <a:rPr lang="en-US" dirty="0"/>
              <a:t> %36'sını </a:t>
            </a:r>
            <a:r>
              <a:rPr lang="en-US" dirty="0" err="1"/>
              <a:t>tüberküloz</a:t>
            </a:r>
            <a:r>
              <a:rPr lang="en-US" dirty="0"/>
              <a:t>, %12'sini </a:t>
            </a:r>
            <a:r>
              <a:rPr lang="en-US" dirty="0" err="1"/>
              <a:t>bruselloz</a:t>
            </a:r>
            <a:r>
              <a:rPr lang="en-US" dirty="0"/>
              <a:t>, %9'unu </a:t>
            </a:r>
            <a:r>
              <a:rPr lang="en-US" dirty="0" err="1"/>
              <a:t>infektif</a:t>
            </a:r>
            <a:r>
              <a:rPr lang="en-US" dirty="0"/>
              <a:t> </a:t>
            </a:r>
            <a:r>
              <a:rPr lang="en-US" dirty="0" err="1"/>
              <a:t>endokardit</a:t>
            </a:r>
            <a:r>
              <a:rPr lang="en-US" dirty="0"/>
              <a:t> </a:t>
            </a:r>
            <a:r>
              <a:rPr lang="en-US" dirty="0" err="1"/>
              <a:t>oluşturmuştur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devamlı</a:t>
            </a:r>
            <a:r>
              <a:rPr lang="en-US" dirty="0"/>
              <a:t> </a:t>
            </a:r>
            <a:r>
              <a:rPr lang="en-US" dirty="0" err="1"/>
              <a:t>ateş</a:t>
            </a:r>
            <a:r>
              <a:rPr lang="en-US" dirty="0"/>
              <a:t>, </a:t>
            </a:r>
            <a:r>
              <a:rPr lang="en-US" dirty="0" err="1"/>
              <a:t>titreme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terleme</a:t>
            </a:r>
            <a:r>
              <a:rPr lang="en-US" dirty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sz="1200" dirty="0" smtClean="0"/>
              <a:t>				Sipahi OR et al. </a:t>
            </a:r>
            <a:r>
              <a:rPr lang="tr-TR" sz="1200" i="1" dirty="0" err="1"/>
              <a:t>Med</a:t>
            </a:r>
            <a:r>
              <a:rPr lang="tr-TR" sz="1200" i="1" dirty="0"/>
              <a:t> </a:t>
            </a:r>
            <a:r>
              <a:rPr lang="tr-TR" sz="1200" i="1" dirty="0" err="1"/>
              <a:t>Sci</a:t>
            </a:r>
            <a:r>
              <a:rPr lang="tr-TR" sz="1200" i="1" dirty="0"/>
              <a:t> </a:t>
            </a:r>
            <a:r>
              <a:rPr lang="tr-TR" sz="1200" i="1" dirty="0" err="1"/>
              <a:t>Monit</a:t>
            </a:r>
            <a:r>
              <a:rPr lang="tr-TR" sz="1200" i="1" dirty="0"/>
              <a:t> 2007 </a:t>
            </a:r>
            <a:r>
              <a:rPr lang="tr-TR" sz="1200" dirty="0" smtClean="0"/>
              <a:t>	</a:t>
            </a:r>
          </a:p>
          <a:p>
            <a:endParaRPr lang="tr-TR" sz="1200" dirty="0" smtClean="0"/>
          </a:p>
          <a:p>
            <a:endParaRPr lang="tr-TR" sz="1200" dirty="0" smtClean="0"/>
          </a:p>
          <a:p>
            <a:endParaRPr lang="tr-TR" sz="1200" dirty="0" smtClean="0"/>
          </a:p>
          <a:p>
            <a:endParaRPr lang="tr-TR" sz="1200" dirty="0" smtClean="0"/>
          </a:p>
          <a:p>
            <a:endParaRPr lang="tr-TR" sz="1200" dirty="0" smtClean="0"/>
          </a:p>
          <a:p>
            <a:endParaRPr lang="tr-TR" sz="1200" dirty="0" smtClean="0"/>
          </a:p>
          <a:p>
            <a:endParaRPr lang="tr-TR" sz="1200" dirty="0" smtClean="0"/>
          </a:p>
          <a:p>
            <a:endParaRPr lang="tr-TR" sz="1200" dirty="0" smtClean="0"/>
          </a:p>
          <a:p>
            <a:r>
              <a:rPr lang="tr-TR" sz="1200" dirty="0" smtClean="0"/>
              <a:t>		</a:t>
            </a:r>
            <a:endParaRPr lang="en-US" sz="1200" dirty="0"/>
          </a:p>
        </p:txBody>
      </p:sp>
      <p:sp>
        <p:nvSpPr>
          <p:cNvPr id="4" name="3 Dikdörtgen"/>
          <p:cNvSpPr/>
          <p:nvPr/>
        </p:nvSpPr>
        <p:spPr>
          <a:xfrm>
            <a:off x="642910" y="3317748"/>
            <a:ext cx="77152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err="1" smtClean="0"/>
              <a:t>Tüberküloz</a:t>
            </a:r>
            <a:r>
              <a:rPr lang="en-US" b="1" dirty="0" smtClean="0"/>
              <a:t>:</a:t>
            </a:r>
            <a:r>
              <a:rPr lang="en-US" dirty="0" smtClean="0"/>
              <a:t> </a:t>
            </a:r>
            <a:r>
              <a:rPr lang="en-US" dirty="0" err="1" smtClean="0"/>
              <a:t>Birçok</a:t>
            </a:r>
            <a:r>
              <a:rPr lang="en-US" dirty="0" smtClean="0"/>
              <a:t> NBA </a:t>
            </a:r>
            <a:r>
              <a:rPr lang="en-US" dirty="0" err="1" smtClean="0"/>
              <a:t>serisinde</a:t>
            </a:r>
            <a:r>
              <a:rPr lang="en-US" dirty="0" smtClean="0"/>
              <a:t> </a:t>
            </a:r>
            <a:r>
              <a:rPr lang="en-US" dirty="0" err="1" smtClean="0"/>
              <a:t>tüberküloz</a:t>
            </a:r>
            <a:r>
              <a:rPr lang="en-US" dirty="0" smtClean="0"/>
              <a:t> 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infeksiyon</a:t>
            </a:r>
            <a:r>
              <a:rPr lang="en-US" dirty="0" smtClean="0"/>
              <a:t> </a:t>
            </a:r>
            <a:r>
              <a:rPr lang="en-US" dirty="0" err="1" smtClean="0"/>
              <a:t>nedenidir</a:t>
            </a:r>
            <a:r>
              <a:rPr lang="en-US" dirty="0" smtClean="0"/>
              <a:t>. </a:t>
            </a:r>
            <a:r>
              <a:rPr lang="en-US" dirty="0" err="1" smtClean="0"/>
              <a:t>Geç</a:t>
            </a:r>
            <a:r>
              <a:rPr lang="en-US" dirty="0" smtClean="0"/>
              <a:t> </a:t>
            </a:r>
            <a:r>
              <a:rPr lang="en-US" dirty="0" err="1" smtClean="0"/>
              <a:t>tanı</a:t>
            </a:r>
            <a:r>
              <a:rPr lang="en-US" dirty="0" smtClean="0"/>
              <a:t> </a:t>
            </a:r>
            <a:r>
              <a:rPr lang="en-US" dirty="0" err="1" smtClean="0"/>
              <a:t>konulan</a:t>
            </a:r>
            <a:r>
              <a:rPr lang="en-US" dirty="0" smtClean="0"/>
              <a:t> </a:t>
            </a:r>
            <a:r>
              <a:rPr lang="en-US" dirty="0" err="1" smtClean="0"/>
              <a:t>tüberküloz</a:t>
            </a:r>
            <a:r>
              <a:rPr lang="en-US" dirty="0" smtClean="0"/>
              <a:t> </a:t>
            </a:r>
            <a:r>
              <a:rPr lang="en-US" dirty="0" err="1" smtClean="0"/>
              <a:t>olguları</a:t>
            </a:r>
            <a:r>
              <a:rPr lang="en-US" dirty="0" smtClean="0"/>
              <a:t> </a:t>
            </a:r>
            <a:r>
              <a:rPr lang="en-US" dirty="0" err="1" smtClean="0"/>
              <a:t>ekstrapulmoner</a:t>
            </a:r>
            <a:r>
              <a:rPr lang="en-US" dirty="0" smtClean="0"/>
              <a:t>, </a:t>
            </a:r>
            <a:r>
              <a:rPr lang="en-US" dirty="0" err="1" smtClean="0"/>
              <a:t>miliyer</a:t>
            </a:r>
            <a:r>
              <a:rPr lang="en-US" dirty="0" smtClean="0"/>
              <a:t>, </a:t>
            </a:r>
            <a:r>
              <a:rPr lang="en-US" dirty="0" err="1" smtClean="0"/>
              <a:t>altta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p</a:t>
            </a:r>
            <a:r>
              <a:rPr lang="tr-TR" dirty="0" err="1" smtClean="0"/>
              <a:t>rimer</a:t>
            </a:r>
            <a:r>
              <a:rPr lang="tr-TR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immünsüprese</a:t>
            </a:r>
            <a:r>
              <a:rPr lang="en-US" dirty="0" smtClean="0"/>
              <a:t> </a:t>
            </a:r>
            <a:r>
              <a:rPr lang="en-US" dirty="0" err="1" smtClean="0"/>
              <a:t>olgulardır</a:t>
            </a:r>
            <a:r>
              <a:rPr lang="en-US" dirty="0" smtClean="0"/>
              <a:t>. </a:t>
            </a:r>
            <a:r>
              <a:rPr lang="en-US" dirty="0" err="1" smtClean="0"/>
              <a:t>Örneğin</a:t>
            </a:r>
            <a:r>
              <a:rPr lang="en-US" dirty="0" smtClean="0"/>
              <a:t>; AIDS </a:t>
            </a:r>
            <a:r>
              <a:rPr lang="en-US" dirty="0" err="1" smtClean="0"/>
              <a:t>hastalarında</a:t>
            </a:r>
            <a:r>
              <a:rPr lang="en-US" dirty="0" smtClean="0"/>
              <a:t> </a:t>
            </a:r>
            <a:r>
              <a:rPr lang="en-US" dirty="0" err="1" smtClean="0"/>
              <a:t>tüberküloz</a:t>
            </a:r>
            <a:r>
              <a:rPr lang="en-US" dirty="0" smtClean="0"/>
              <a:t> </a:t>
            </a:r>
            <a:r>
              <a:rPr lang="en-US" dirty="0" err="1" smtClean="0"/>
              <a:t>sıklıkla</a:t>
            </a:r>
            <a:r>
              <a:rPr lang="en-US" dirty="0" smtClean="0"/>
              <a:t> </a:t>
            </a:r>
            <a:r>
              <a:rPr lang="en-US" dirty="0" err="1" smtClean="0"/>
              <a:t>sinsi</a:t>
            </a:r>
            <a:r>
              <a:rPr lang="en-US" dirty="0" smtClean="0"/>
              <a:t> </a:t>
            </a:r>
            <a:r>
              <a:rPr lang="en-US" dirty="0" err="1" smtClean="0"/>
              <a:t>seyirlidir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olguların</a:t>
            </a:r>
            <a:r>
              <a:rPr lang="en-US" dirty="0" smtClean="0"/>
              <a:t> %15-30'unda </a:t>
            </a:r>
            <a:r>
              <a:rPr lang="en-US" dirty="0" err="1" smtClean="0"/>
              <a:t>akciğer</a:t>
            </a:r>
            <a:r>
              <a:rPr lang="en-US" dirty="0" smtClean="0"/>
              <a:t> </a:t>
            </a:r>
            <a:r>
              <a:rPr lang="en-US" dirty="0" err="1" smtClean="0"/>
              <a:t>grafisi</a:t>
            </a:r>
            <a:r>
              <a:rPr lang="en-US" dirty="0" smtClean="0"/>
              <a:t> </a:t>
            </a:r>
            <a:r>
              <a:rPr lang="en-US" dirty="0" err="1" smtClean="0"/>
              <a:t>normaldir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Ülkemizde enfeksiyona bağlı NBA nedenlerinin yarısı tüberkülozdur ve tüm NBA nedenlerinin %24’ünü oluşturmaktadır.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785786" y="1655754"/>
            <a:ext cx="75009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NBA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beliren</a:t>
            </a:r>
            <a:r>
              <a:rPr lang="en-US" dirty="0"/>
              <a:t> </a:t>
            </a:r>
            <a:r>
              <a:rPr lang="en-US" dirty="0" err="1"/>
              <a:t>tüberküloz</a:t>
            </a:r>
            <a:r>
              <a:rPr lang="en-US" dirty="0"/>
              <a:t> </a:t>
            </a:r>
            <a:r>
              <a:rPr lang="en-US" dirty="0" err="1"/>
              <a:t>olgularında</a:t>
            </a:r>
            <a:r>
              <a:rPr lang="en-US" dirty="0"/>
              <a:t> </a:t>
            </a:r>
            <a:r>
              <a:rPr lang="en-US" dirty="0" err="1"/>
              <a:t>pürifiye</a:t>
            </a:r>
            <a:r>
              <a:rPr lang="en-US" dirty="0"/>
              <a:t> protein </a:t>
            </a:r>
            <a:r>
              <a:rPr lang="en-US" dirty="0" err="1"/>
              <a:t>derivesi</a:t>
            </a:r>
            <a:r>
              <a:rPr lang="en-US" dirty="0"/>
              <a:t> (PPD) </a:t>
            </a:r>
            <a:r>
              <a:rPr lang="en-US" dirty="0" err="1"/>
              <a:t>cilt</a:t>
            </a:r>
            <a:r>
              <a:rPr lang="en-US" dirty="0"/>
              <a:t> </a:t>
            </a:r>
            <a:r>
              <a:rPr lang="en-US" dirty="0" err="1"/>
              <a:t>testi</a:t>
            </a:r>
            <a:r>
              <a:rPr lang="en-US" dirty="0"/>
              <a:t> </a:t>
            </a:r>
            <a:r>
              <a:rPr lang="en-US" dirty="0" err="1"/>
              <a:t>kütanöz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tr-TR" dirty="0" err="1" smtClean="0"/>
              <a:t>nerji</a:t>
            </a:r>
            <a:r>
              <a:rPr lang="tr-TR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/>
              <a:t>%50'den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olguda</a:t>
            </a:r>
            <a:r>
              <a:rPr lang="en-US" dirty="0"/>
              <a:t> </a:t>
            </a:r>
            <a:r>
              <a:rPr lang="en-US" dirty="0" err="1" smtClean="0"/>
              <a:t>pozitiftir</a:t>
            </a:r>
            <a:r>
              <a:rPr lang="en-US" dirty="0" smtClean="0"/>
              <a:t>. </a:t>
            </a:r>
            <a:r>
              <a:rPr lang="en-US" dirty="0" err="1"/>
              <a:t>Balgamda</a:t>
            </a:r>
            <a:r>
              <a:rPr lang="en-US" dirty="0"/>
              <a:t> aside </a:t>
            </a:r>
            <a:r>
              <a:rPr lang="en-US" dirty="0" err="1"/>
              <a:t>dirençli</a:t>
            </a:r>
            <a:r>
              <a:rPr lang="en-US" dirty="0"/>
              <a:t> basil </a:t>
            </a:r>
            <a:r>
              <a:rPr lang="en-US" dirty="0" err="1"/>
              <a:t>olguların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%25'inde </a:t>
            </a:r>
            <a:r>
              <a:rPr lang="en-US" dirty="0" err="1"/>
              <a:t>pozitiftir</a:t>
            </a:r>
            <a:r>
              <a:rPr lang="en-US" dirty="0"/>
              <a:t>. Bu </a:t>
            </a:r>
            <a:r>
              <a:rPr lang="en-US" dirty="0" err="1"/>
              <a:t>zorluklardan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tanı</a:t>
            </a:r>
            <a:r>
              <a:rPr lang="en-US" dirty="0"/>
              <a:t> </a:t>
            </a:r>
            <a:r>
              <a:rPr lang="en-US" dirty="0" err="1"/>
              <a:t>koymak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etkilenen</a:t>
            </a:r>
            <a:r>
              <a:rPr lang="en-US" dirty="0"/>
              <a:t> </a:t>
            </a:r>
            <a:r>
              <a:rPr lang="en-US" dirty="0" err="1"/>
              <a:t>dokuya</a:t>
            </a:r>
            <a:r>
              <a:rPr lang="en-US" dirty="0"/>
              <a:t> (</a:t>
            </a:r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nodu</a:t>
            </a:r>
            <a:r>
              <a:rPr lang="en-US" dirty="0"/>
              <a:t>, </a:t>
            </a:r>
            <a:r>
              <a:rPr lang="en-US" dirty="0" err="1"/>
              <a:t>kemik</a:t>
            </a:r>
            <a:r>
              <a:rPr lang="en-US" dirty="0"/>
              <a:t> </a:t>
            </a:r>
            <a:r>
              <a:rPr lang="en-US" dirty="0" err="1"/>
              <a:t>iliği</a:t>
            </a:r>
            <a:r>
              <a:rPr lang="en-US" dirty="0"/>
              <a:t>, </a:t>
            </a:r>
            <a:r>
              <a:rPr lang="en-US" dirty="0" err="1"/>
              <a:t>karaciğer</a:t>
            </a:r>
            <a:r>
              <a:rPr lang="en-US" dirty="0"/>
              <a:t> vb.) </a:t>
            </a:r>
            <a:r>
              <a:rPr lang="en-US" dirty="0" err="1"/>
              <a:t>biyopsisi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i="1" dirty="0"/>
              <a:t>Mycobacterium tuberculosis</a:t>
            </a:r>
            <a:r>
              <a:rPr lang="en-US" dirty="0"/>
              <a:t> 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izolasyon</a:t>
            </a:r>
            <a:r>
              <a:rPr lang="en-US" dirty="0"/>
              <a:t> </a:t>
            </a:r>
            <a:r>
              <a:rPr lang="en-US" dirty="0" err="1"/>
              <a:t>teknikleri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izolatör</a:t>
            </a:r>
            <a:r>
              <a:rPr lang="en-US" dirty="0"/>
              <a:t> </a:t>
            </a:r>
            <a:r>
              <a:rPr lang="en-US" dirty="0" err="1"/>
              <a:t>kültürler</a:t>
            </a:r>
            <a:r>
              <a:rPr lang="en-US" dirty="0"/>
              <a:t>, BACTEC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şişeleri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polimeraz</a:t>
            </a:r>
            <a:r>
              <a:rPr lang="en-US" dirty="0"/>
              <a:t> </a:t>
            </a:r>
            <a:r>
              <a:rPr lang="en-US" dirty="0" err="1"/>
              <a:t>zincir</a:t>
            </a:r>
            <a:r>
              <a:rPr lang="en-US" dirty="0"/>
              <a:t> </a:t>
            </a:r>
            <a:r>
              <a:rPr lang="en-US" dirty="0" err="1"/>
              <a:t>reaksiyonu</a:t>
            </a:r>
            <a:r>
              <a:rPr lang="en-US" dirty="0"/>
              <a:t> (PCR)</a:t>
            </a:r>
            <a:r>
              <a:rPr lang="en-US" dirty="0" smtClean="0"/>
              <a:t>'</a:t>
            </a:r>
            <a:r>
              <a:rPr lang="en-US" dirty="0" err="1" smtClean="0"/>
              <a:t>dur</a:t>
            </a:r>
            <a:r>
              <a:rPr lang="en-US" dirty="0" smtClean="0"/>
              <a:t>. </a:t>
            </a:r>
            <a:r>
              <a:rPr lang="en-US" dirty="0"/>
              <a:t>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yöntem</a:t>
            </a:r>
            <a:r>
              <a:rPr lang="en-US" dirty="0"/>
              <a:t> de 16 </a:t>
            </a:r>
            <a:r>
              <a:rPr lang="en-US" dirty="0" err="1"/>
              <a:t>günde</a:t>
            </a:r>
            <a:r>
              <a:rPr lang="en-US" dirty="0"/>
              <a:t> </a:t>
            </a:r>
            <a:r>
              <a:rPr lang="en-US" dirty="0" err="1"/>
              <a:t>pozitif</a:t>
            </a:r>
            <a:r>
              <a:rPr lang="en-US" dirty="0"/>
              <a:t> </a:t>
            </a:r>
            <a:r>
              <a:rPr lang="en-US" dirty="0" err="1"/>
              <a:t>sonuç</a:t>
            </a:r>
            <a:r>
              <a:rPr lang="en-US" dirty="0"/>
              <a:t> </a:t>
            </a:r>
            <a:r>
              <a:rPr lang="en-US" dirty="0" err="1"/>
              <a:t>vermektedir</a:t>
            </a:r>
            <a:r>
              <a:rPr lang="en-US" dirty="0"/>
              <a:t>, </a:t>
            </a:r>
            <a:r>
              <a:rPr lang="en-US" dirty="0" err="1"/>
              <a:t>ancak</a:t>
            </a:r>
            <a:r>
              <a:rPr lang="en-US" dirty="0"/>
              <a:t> PCR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duyarlı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özgül</a:t>
            </a:r>
            <a:r>
              <a:rPr lang="en-US" dirty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.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radyolojik</a:t>
            </a:r>
            <a:r>
              <a:rPr lang="en-US" dirty="0"/>
              <a:t> </a:t>
            </a:r>
            <a:r>
              <a:rPr lang="en-US" dirty="0" err="1"/>
              <a:t>bulguların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miliyer</a:t>
            </a:r>
            <a:r>
              <a:rPr lang="en-US" dirty="0"/>
              <a:t> </a:t>
            </a:r>
            <a:r>
              <a:rPr lang="en-US" dirty="0" err="1"/>
              <a:t>tüberküloz</a:t>
            </a:r>
            <a:r>
              <a:rPr lang="en-US" dirty="0"/>
              <a:t> </a:t>
            </a:r>
            <a:r>
              <a:rPr lang="en-US" dirty="0" err="1"/>
              <a:t>olgularında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aşikar</a:t>
            </a:r>
            <a:r>
              <a:rPr lang="en-US" dirty="0"/>
              <a:t> </a:t>
            </a:r>
            <a:r>
              <a:rPr lang="en-US" dirty="0" err="1"/>
              <a:t>lokalize</a:t>
            </a:r>
            <a:r>
              <a:rPr lang="en-US" dirty="0"/>
              <a:t> </a:t>
            </a:r>
            <a:r>
              <a:rPr lang="en-US" dirty="0" err="1"/>
              <a:t>lezyonların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kullanılmalıdır</a:t>
            </a:r>
            <a:r>
              <a:rPr lang="en-US" dirty="0"/>
              <a:t>.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1071538" y="1071546"/>
            <a:ext cx="66424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/>
              <a:t>TÜBERKÜLOZ TANISI NASIL KONULUR</a:t>
            </a:r>
            <a:endParaRPr lang="tr-TR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370</TotalTime>
  <Words>533</Words>
  <Application>Microsoft Office PowerPoint</Application>
  <PresentationFormat>Ekran Gösterisi (4:3)</PresentationFormat>
  <Paragraphs>132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Akış</vt:lpstr>
      <vt:lpstr>Nedeni Bilinmeyen Ateş </vt:lpstr>
      <vt:lpstr>    ATEŞ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 Diğer nedenler</vt:lpstr>
      <vt:lpstr>Slayt 15</vt:lpstr>
      <vt:lpstr>Slayt 16</vt:lpstr>
      <vt:lpstr>Slayt 17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41</cp:revision>
  <dcterms:created xsi:type="dcterms:W3CDTF">2015-08-17T08:56:15Z</dcterms:created>
  <dcterms:modified xsi:type="dcterms:W3CDTF">2018-01-16T09:38:09Z</dcterms:modified>
</cp:coreProperties>
</file>