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C2E2-E15F-4DB3-9E4F-B1481330EA7E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1305-CEB8-48A8-BBEE-ED0E9494394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Mesane Kanserinde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PTV </a:t>
            </a:r>
            <a:r>
              <a:rPr lang="tr-TR" dirty="0" err="1" smtClean="0"/>
              <a:t>pelvis</a:t>
            </a:r>
            <a:r>
              <a:rPr lang="tr-TR" dirty="0" smtClean="0"/>
              <a:t>: 40-45 GY sonrası </a:t>
            </a:r>
            <a:r>
              <a:rPr lang="tr-TR" dirty="0" err="1" smtClean="0"/>
              <a:t>PTVmesane</a:t>
            </a:r>
            <a:r>
              <a:rPr lang="tr-TR" dirty="0" smtClean="0"/>
              <a:t> </a:t>
            </a:r>
            <a:r>
              <a:rPr lang="tr-TR" dirty="0" smtClean="0"/>
              <a:t>54 GY sonrası </a:t>
            </a:r>
            <a:r>
              <a:rPr lang="tr-TR" dirty="0" err="1" smtClean="0"/>
              <a:t>PTVtmyatağı</a:t>
            </a:r>
            <a:r>
              <a:rPr lang="tr-TR" dirty="0" smtClean="0"/>
              <a:t>: </a:t>
            </a:r>
            <a:r>
              <a:rPr lang="tr-TR" dirty="0" smtClean="0"/>
              <a:t>64</a:t>
            </a:r>
            <a:r>
              <a:rPr lang="tr-TR" dirty="0" smtClean="0"/>
              <a:t>-66</a:t>
            </a:r>
            <a:r>
              <a:rPr lang="tr-TR" dirty="0" smtClean="0"/>
              <a:t> </a:t>
            </a:r>
            <a:r>
              <a:rPr lang="tr-TR" dirty="0" err="1" smtClean="0"/>
              <a:t>Gy</a:t>
            </a:r>
            <a:r>
              <a:rPr lang="tr-TR" dirty="0" smtClean="0"/>
              <a:t> eş zamanlı KT ile birlikte</a:t>
            </a:r>
          </a:p>
          <a:p>
            <a:r>
              <a:rPr lang="tr-TR" u="sng" dirty="0" smtClean="0"/>
              <a:t>Doz </a:t>
            </a:r>
            <a:r>
              <a:rPr lang="tr-TR" u="sng" dirty="0" smtClean="0"/>
              <a:t>limitleri:</a:t>
            </a:r>
            <a:endParaRPr lang="tr-TR" u="sng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tr-TR" sz="2800" dirty="0" smtClean="0"/>
              <a:t>Tüm </a:t>
            </a:r>
            <a:r>
              <a:rPr lang="tr-TR" sz="2800" dirty="0" smtClean="0"/>
              <a:t>mesane 60gy aldığında %10-40 oranında </a:t>
            </a:r>
            <a:r>
              <a:rPr lang="tr-TR" sz="2800" dirty="0" err="1" smtClean="0"/>
              <a:t>grad</a:t>
            </a:r>
            <a:r>
              <a:rPr lang="tr-TR" sz="2800" dirty="0" smtClean="0"/>
              <a:t> 3-4 </a:t>
            </a:r>
            <a:r>
              <a:rPr lang="tr-TR" sz="2800" dirty="0" err="1" smtClean="0"/>
              <a:t>yanetki</a:t>
            </a: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		</a:t>
            </a:r>
            <a:r>
              <a:rPr lang="tr-TR" sz="2800" dirty="0" err="1" smtClean="0"/>
              <a:t>Üretra</a:t>
            </a:r>
            <a:r>
              <a:rPr lang="tr-TR" sz="2800" dirty="0" smtClean="0"/>
              <a:t> </a:t>
            </a:r>
            <a:r>
              <a:rPr lang="tr-TR" sz="2800" dirty="0" err="1" smtClean="0"/>
              <a:t>max</a:t>
            </a:r>
            <a:r>
              <a:rPr lang="tr-TR" sz="2800" dirty="0" smtClean="0"/>
              <a:t> doz&lt;70gy iken </a:t>
            </a:r>
            <a:r>
              <a:rPr lang="tr-TR" sz="2800" dirty="0" err="1" smtClean="0"/>
              <a:t>üretral</a:t>
            </a:r>
            <a:r>
              <a:rPr lang="tr-TR" sz="2800" dirty="0" smtClean="0"/>
              <a:t> darlık riski &lt;%5</a:t>
            </a:r>
            <a:endParaRPr lang="tr-T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u="sng" dirty="0" smtClean="0"/>
              <a:t>Komplikasyonlar</a:t>
            </a:r>
            <a:r>
              <a:rPr lang="tr-TR" u="sng" dirty="0" smtClean="0"/>
              <a:t>:</a:t>
            </a:r>
          </a:p>
          <a:p>
            <a:endParaRPr lang="tr-TR" dirty="0" smtClean="0"/>
          </a:p>
          <a:p>
            <a:r>
              <a:rPr lang="tr-TR" sz="2800" dirty="0" err="1" smtClean="0"/>
              <a:t>İrritatif</a:t>
            </a:r>
            <a:r>
              <a:rPr lang="tr-TR" sz="2800" dirty="0" smtClean="0"/>
              <a:t> </a:t>
            </a:r>
            <a:r>
              <a:rPr lang="tr-TR" sz="2800" dirty="0" err="1" smtClean="0"/>
              <a:t>üriner</a:t>
            </a:r>
            <a:r>
              <a:rPr lang="tr-TR" sz="2800" dirty="0" smtClean="0"/>
              <a:t> semptomlar/mesane spazmı</a:t>
            </a:r>
          </a:p>
          <a:p>
            <a:r>
              <a:rPr lang="tr-TR" sz="2800" dirty="0" smtClean="0"/>
              <a:t>Akut </a:t>
            </a:r>
            <a:r>
              <a:rPr lang="tr-TR" sz="2800" dirty="0" err="1" smtClean="0"/>
              <a:t>dizüri</a:t>
            </a:r>
            <a:r>
              <a:rPr lang="tr-TR" sz="2800" dirty="0" smtClean="0"/>
              <a:t>, </a:t>
            </a:r>
            <a:r>
              <a:rPr lang="tr-TR" sz="2800" dirty="0" err="1" smtClean="0"/>
              <a:t>intermittant</a:t>
            </a:r>
            <a:r>
              <a:rPr lang="tr-TR" sz="2800" dirty="0" smtClean="0"/>
              <a:t> </a:t>
            </a:r>
            <a:r>
              <a:rPr lang="tr-TR" sz="2800" dirty="0" err="1" smtClean="0"/>
              <a:t>hematüri</a:t>
            </a:r>
            <a:endParaRPr lang="tr-TR" sz="2800" dirty="0" smtClean="0"/>
          </a:p>
          <a:p>
            <a:r>
              <a:rPr lang="tr-TR" sz="2800" dirty="0" err="1" smtClean="0"/>
              <a:t>Üretral</a:t>
            </a:r>
            <a:r>
              <a:rPr lang="tr-TR" sz="2800" dirty="0" smtClean="0"/>
              <a:t> darlık &lt;%5</a:t>
            </a:r>
          </a:p>
          <a:p>
            <a:r>
              <a:rPr lang="tr-TR" sz="2800" dirty="0" smtClean="0"/>
              <a:t>İnce barsak komplikasyonları %5-15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mtClean="0"/>
              <a:t>                             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</a:t>
            </a:r>
            <a:r>
              <a:rPr lang="tr-TR" dirty="0" smtClean="0"/>
              <a:t>pidemiyoloji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E/K: 3-4  </a:t>
            </a:r>
            <a:r>
              <a:rPr lang="tr-TR" dirty="0" smtClean="0"/>
              <a:t>kat</a:t>
            </a:r>
          </a:p>
          <a:p>
            <a:endParaRPr lang="tr-TR" dirty="0" smtClean="0"/>
          </a:p>
          <a:p>
            <a:r>
              <a:rPr lang="tr-TR" dirty="0" smtClean="0"/>
              <a:t>RİSK FAKTÖRLERİ:</a:t>
            </a:r>
          </a:p>
          <a:p>
            <a:pPr lvl="1"/>
            <a:r>
              <a:rPr lang="tr-TR" sz="2400" dirty="0" smtClean="0"/>
              <a:t>Sigara</a:t>
            </a:r>
          </a:p>
          <a:p>
            <a:pPr lvl="1"/>
            <a:r>
              <a:rPr lang="tr-TR" sz="2400" dirty="0" err="1" smtClean="0"/>
              <a:t>Naftilamin</a:t>
            </a:r>
            <a:endParaRPr lang="tr-TR" sz="2400" dirty="0" smtClean="0"/>
          </a:p>
          <a:p>
            <a:pPr lvl="1"/>
            <a:r>
              <a:rPr lang="tr-TR" sz="2400" dirty="0" smtClean="0"/>
              <a:t>Arsenik</a:t>
            </a:r>
          </a:p>
          <a:p>
            <a:pPr lvl="1"/>
            <a:r>
              <a:rPr lang="tr-TR" sz="2400" dirty="0" err="1" smtClean="0"/>
              <a:t>Siklofosfamid</a:t>
            </a:r>
            <a:endParaRPr lang="tr-TR" sz="2400" dirty="0" smtClean="0"/>
          </a:p>
          <a:p>
            <a:pPr lvl="1"/>
            <a:r>
              <a:rPr lang="tr-TR" sz="2400" dirty="0" smtClean="0"/>
              <a:t>Kronik </a:t>
            </a:r>
            <a:r>
              <a:rPr lang="tr-TR" sz="2400" dirty="0" err="1" smtClean="0"/>
              <a:t>irritasyon</a:t>
            </a:r>
            <a:endParaRPr lang="tr-TR" sz="2400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</a:t>
            </a:r>
            <a:r>
              <a:rPr lang="tr-TR" dirty="0" smtClean="0"/>
              <a:t>İSTOLOJİ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Ürotelyal</a:t>
            </a:r>
            <a:r>
              <a:rPr lang="tr-TR" dirty="0" smtClean="0"/>
              <a:t> </a:t>
            </a:r>
            <a:r>
              <a:rPr lang="tr-TR" dirty="0" err="1" smtClean="0"/>
              <a:t>karsinom</a:t>
            </a:r>
            <a:r>
              <a:rPr lang="tr-TR" dirty="0" smtClean="0"/>
              <a:t> : %90</a:t>
            </a:r>
          </a:p>
          <a:p>
            <a:r>
              <a:rPr lang="tr-TR" dirty="0" smtClean="0"/>
              <a:t>SCC : %3</a:t>
            </a:r>
          </a:p>
          <a:p>
            <a:r>
              <a:rPr lang="tr-TR" dirty="0" err="1" smtClean="0"/>
              <a:t>Adenokarsinom</a:t>
            </a:r>
            <a:r>
              <a:rPr lang="tr-TR" dirty="0" smtClean="0"/>
              <a:t>: %2</a:t>
            </a:r>
          </a:p>
          <a:p>
            <a:r>
              <a:rPr lang="tr-TR" dirty="0" smtClean="0"/>
              <a:t>Küçük hücreli : %1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Mesane lenfatik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derece: </a:t>
            </a:r>
            <a:endParaRPr lang="tr-TR" dirty="0" smtClean="0"/>
          </a:p>
          <a:p>
            <a:r>
              <a:rPr lang="tr-TR" dirty="0" err="1" smtClean="0"/>
              <a:t>hipogastrik</a:t>
            </a:r>
            <a:r>
              <a:rPr lang="tr-TR" dirty="0" smtClean="0"/>
              <a:t> </a:t>
            </a:r>
            <a:r>
              <a:rPr lang="tr-TR" dirty="0" smtClean="0"/>
              <a:t>- </a:t>
            </a:r>
            <a:r>
              <a:rPr lang="tr-TR" dirty="0" err="1" smtClean="0"/>
              <a:t>obturatuar</a:t>
            </a:r>
            <a:r>
              <a:rPr lang="tr-TR" dirty="0" smtClean="0"/>
              <a:t> - </a:t>
            </a:r>
            <a:r>
              <a:rPr lang="tr-TR" dirty="0" err="1" smtClean="0"/>
              <a:t>iliak</a:t>
            </a:r>
            <a:r>
              <a:rPr lang="tr-TR" dirty="0" smtClean="0"/>
              <a:t> (</a:t>
            </a:r>
            <a:r>
              <a:rPr lang="tr-TR" dirty="0" err="1" smtClean="0"/>
              <a:t>int</a:t>
            </a:r>
            <a:r>
              <a:rPr lang="tr-TR" dirty="0" smtClean="0"/>
              <a:t> ve </a:t>
            </a:r>
            <a:r>
              <a:rPr lang="tr-TR" dirty="0" err="1" smtClean="0"/>
              <a:t>eks</a:t>
            </a:r>
            <a:r>
              <a:rPr lang="tr-TR" dirty="0" smtClean="0"/>
              <a:t>) – </a:t>
            </a:r>
            <a:r>
              <a:rPr lang="tr-TR" dirty="0" err="1" smtClean="0"/>
              <a:t>perivezikal</a:t>
            </a:r>
            <a:r>
              <a:rPr lang="tr-TR" dirty="0" smtClean="0"/>
              <a:t>-  </a:t>
            </a:r>
            <a:r>
              <a:rPr lang="tr-TR" dirty="0" err="1" smtClean="0"/>
              <a:t>sakral</a:t>
            </a:r>
            <a:r>
              <a:rPr lang="tr-TR" dirty="0" smtClean="0"/>
              <a:t>- </a:t>
            </a:r>
            <a:r>
              <a:rPr lang="tr-TR" dirty="0" err="1" smtClean="0"/>
              <a:t>presakral</a:t>
            </a:r>
            <a:r>
              <a:rPr lang="tr-TR" dirty="0" smtClean="0"/>
              <a:t> lenf </a:t>
            </a:r>
            <a:r>
              <a:rPr lang="tr-TR" dirty="0" err="1" smtClean="0"/>
              <a:t>nodlar</a:t>
            </a:r>
            <a:endParaRPr lang="tr-TR" dirty="0" smtClean="0"/>
          </a:p>
          <a:p>
            <a:r>
              <a:rPr lang="tr-TR" dirty="0" smtClean="0"/>
              <a:t>2. derece: </a:t>
            </a:r>
            <a:endParaRPr lang="tr-TR" dirty="0" smtClean="0"/>
          </a:p>
          <a:p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iliak</a:t>
            </a:r>
            <a:r>
              <a:rPr lang="tr-TR" dirty="0" smtClean="0"/>
              <a:t> </a:t>
            </a:r>
            <a:r>
              <a:rPr lang="tr-TR" dirty="0" err="1" smtClean="0"/>
              <a:t>ln</a:t>
            </a:r>
            <a:endParaRPr lang="tr-TR" dirty="0" smtClean="0"/>
          </a:p>
          <a:p>
            <a:r>
              <a:rPr lang="tr-TR" dirty="0" err="1" smtClean="0"/>
              <a:t>Ensık</a:t>
            </a:r>
            <a:r>
              <a:rPr lang="tr-TR" dirty="0" smtClean="0"/>
              <a:t> yerleşim</a:t>
            </a:r>
            <a:r>
              <a:rPr lang="tr-TR" dirty="0" smtClean="0"/>
              <a:t>: </a:t>
            </a:r>
            <a:r>
              <a:rPr lang="tr-TR" dirty="0" smtClean="0"/>
              <a:t>mesane </a:t>
            </a:r>
            <a:r>
              <a:rPr lang="tr-TR" dirty="0" err="1" smtClean="0"/>
              <a:t>trigon</a:t>
            </a:r>
            <a:r>
              <a:rPr lang="tr-TR" dirty="0" smtClean="0"/>
              <a:t> </a:t>
            </a:r>
            <a:r>
              <a:rPr lang="tr-TR" dirty="0" err="1" smtClean="0"/>
              <a:t>lateral</a:t>
            </a:r>
            <a:r>
              <a:rPr lang="tr-TR" dirty="0" smtClean="0"/>
              <a:t>/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smtClean="0"/>
              <a:t>duvar ve mesane boynu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Semptom</a:t>
            </a:r>
            <a:r>
              <a:rPr lang="tr-TR" dirty="0" smtClean="0"/>
              <a:t>: </a:t>
            </a:r>
            <a:endParaRPr lang="tr-TR" dirty="0" smtClean="0"/>
          </a:p>
          <a:p>
            <a:endParaRPr lang="tr-TR" dirty="0" smtClean="0"/>
          </a:p>
          <a:p>
            <a:r>
              <a:rPr lang="tr-TR" sz="2800" dirty="0" smtClean="0"/>
              <a:t>ağrısız </a:t>
            </a:r>
            <a:r>
              <a:rPr lang="tr-TR" sz="2800" dirty="0" err="1" smtClean="0"/>
              <a:t>hematüri</a:t>
            </a:r>
            <a:r>
              <a:rPr lang="tr-TR" sz="2800" dirty="0" smtClean="0"/>
              <a:t>,</a:t>
            </a:r>
          </a:p>
          <a:p>
            <a:r>
              <a:rPr lang="tr-TR" sz="2800" dirty="0" err="1"/>
              <a:t>i</a:t>
            </a:r>
            <a:r>
              <a:rPr lang="tr-TR" sz="2800" dirty="0" err="1" smtClean="0"/>
              <a:t>rritatif</a:t>
            </a:r>
            <a:r>
              <a:rPr lang="tr-TR" sz="2800" dirty="0" smtClean="0"/>
              <a:t> idrar yapma,</a:t>
            </a:r>
          </a:p>
          <a:p>
            <a:r>
              <a:rPr lang="tr-TR" sz="2800" dirty="0" err="1" smtClean="0"/>
              <a:t>obstruktif</a:t>
            </a:r>
            <a:r>
              <a:rPr lang="tr-TR" sz="2800" dirty="0" smtClean="0"/>
              <a:t> </a:t>
            </a:r>
            <a:r>
              <a:rPr lang="tr-TR" sz="2800" dirty="0" err="1" smtClean="0"/>
              <a:t>üropati</a:t>
            </a:r>
            <a:endParaRPr lang="tr-TR" sz="2800" dirty="0" smtClean="0"/>
          </a:p>
          <a:p>
            <a:r>
              <a:rPr lang="tr-TR" sz="2800" dirty="0" err="1" smtClean="0"/>
              <a:t>hidronefroz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Sistoskopi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Abdomen BT/MRG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ve sonrası Maksimal TURMT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T1 </a:t>
            </a:r>
            <a:r>
              <a:rPr lang="tr-TR" dirty="0" err="1" smtClean="0"/>
              <a:t>lamina</a:t>
            </a:r>
            <a:r>
              <a:rPr lang="tr-TR" dirty="0" smtClean="0"/>
              <a:t> </a:t>
            </a:r>
            <a:r>
              <a:rPr lang="tr-TR" dirty="0" err="1" smtClean="0"/>
              <a:t>propria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T2 </a:t>
            </a:r>
            <a:r>
              <a:rPr lang="tr-TR" dirty="0" err="1" smtClean="0"/>
              <a:t>muscularis</a:t>
            </a:r>
            <a:r>
              <a:rPr lang="tr-TR" dirty="0" smtClean="0"/>
              <a:t> </a:t>
            </a:r>
            <a:r>
              <a:rPr lang="tr-TR" dirty="0" err="1" smtClean="0"/>
              <a:t>propria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T3 </a:t>
            </a:r>
            <a:r>
              <a:rPr lang="tr-TR" dirty="0" err="1" smtClean="0"/>
              <a:t>perivezikal</a:t>
            </a:r>
            <a:r>
              <a:rPr lang="tr-TR" dirty="0" smtClean="0"/>
              <a:t> doku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T4 </a:t>
            </a:r>
            <a:r>
              <a:rPr lang="tr-TR" dirty="0" err="1" smtClean="0"/>
              <a:t>ekstravezikal</a:t>
            </a:r>
            <a:r>
              <a:rPr lang="tr-TR" dirty="0" smtClean="0"/>
              <a:t> doku </a:t>
            </a:r>
            <a:r>
              <a:rPr lang="tr-TR" dirty="0" err="1" smtClean="0"/>
              <a:t>invazyonu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N1: kemik </a:t>
            </a:r>
            <a:r>
              <a:rPr lang="tr-TR" dirty="0" err="1" smtClean="0"/>
              <a:t>pelvis</a:t>
            </a:r>
            <a:r>
              <a:rPr lang="tr-TR" dirty="0" smtClean="0"/>
              <a:t> içerisinde tek bir lenf </a:t>
            </a:r>
            <a:r>
              <a:rPr lang="tr-TR" dirty="0" err="1" smtClean="0"/>
              <a:t>nod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N2: </a:t>
            </a:r>
            <a:r>
              <a:rPr lang="tr-TR" dirty="0" smtClean="0"/>
              <a:t>kemik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smtClean="0"/>
              <a:t>içerisinde </a:t>
            </a:r>
            <a:r>
              <a:rPr lang="tr-TR" dirty="0" err="1" smtClean="0"/>
              <a:t>multiple</a:t>
            </a:r>
            <a:r>
              <a:rPr lang="tr-TR" dirty="0" smtClean="0"/>
              <a:t> </a:t>
            </a:r>
            <a:r>
              <a:rPr lang="tr-TR" dirty="0" smtClean="0"/>
              <a:t>lenf </a:t>
            </a:r>
            <a:r>
              <a:rPr lang="tr-TR" dirty="0" err="1" smtClean="0"/>
              <a:t>nod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N3: 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iliak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tr-TR" dirty="0" smtClean="0"/>
              <a:t>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tr-TR" dirty="0" smtClean="0"/>
              <a:t>Kas </a:t>
            </a:r>
            <a:r>
              <a:rPr lang="tr-TR" dirty="0" err="1" smtClean="0"/>
              <a:t>invaze</a:t>
            </a:r>
            <a:r>
              <a:rPr lang="tr-TR" dirty="0" smtClean="0"/>
              <a:t> olmayan T1 </a:t>
            </a:r>
            <a:r>
              <a:rPr lang="tr-TR" dirty="0" err="1" smtClean="0"/>
              <a:t>tm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             </a:t>
            </a:r>
            <a:r>
              <a:rPr lang="tr-TR" sz="2800" dirty="0" smtClean="0"/>
              <a:t>-TURMT+ </a:t>
            </a:r>
            <a:r>
              <a:rPr lang="tr-TR" sz="2800" dirty="0" err="1" smtClean="0"/>
              <a:t>İntravezikal</a:t>
            </a:r>
            <a:r>
              <a:rPr lang="tr-TR" sz="2800" dirty="0" smtClean="0"/>
              <a:t> BCG veya </a:t>
            </a:r>
            <a:r>
              <a:rPr lang="tr-TR" sz="2800" dirty="0" err="1" smtClean="0"/>
              <a:t>mitomisin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r>
              <a:rPr lang="tr-TR" dirty="0" smtClean="0"/>
              <a:t>Kas </a:t>
            </a:r>
            <a:r>
              <a:rPr lang="tr-TR" dirty="0" err="1" smtClean="0"/>
              <a:t>invaze</a:t>
            </a:r>
            <a:r>
              <a:rPr lang="tr-TR" dirty="0" smtClean="0"/>
              <a:t> </a:t>
            </a:r>
            <a:r>
              <a:rPr lang="tr-TR" dirty="0" smtClean="0"/>
              <a:t>T2-T4 </a:t>
            </a:r>
            <a:r>
              <a:rPr lang="tr-TR" dirty="0" err="1" smtClean="0"/>
              <a:t>tm</a:t>
            </a:r>
            <a:r>
              <a:rPr lang="tr-TR" dirty="0" smtClean="0"/>
              <a:t>: </a:t>
            </a:r>
            <a:r>
              <a:rPr lang="tr-TR" sz="2800" dirty="0" smtClean="0"/>
              <a:t>maksimal </a:t>
            </a:r>
            <a:r>
              <a:rPr lang="tr-TR" sz="2800" dirty="0" smtClean="0"/>
              <a:t>TUR</a:t>
            </a:r>
            <a:r>
              <a:rPr lang="tr-TR" sz="2800" dirty="0" smtClean="0"/>
              <a:t> </a:t>
            </a:r>
            <a:r>
              <a:rPr lang="tr-TR" sz="2800" dirty="0" smtClean="0"/>
              <a:t>sonrası </a:t>
            </a:r>
            <a:r>
              <a:rPr lang="tr-TR" sz="2800" dirty="0" err="1" smtClean="0"/>
              <a:t>kemoradyoterapi</a:t>
            </a:r>
            <a:r>
              <a:rPr lang="tr-TR" sz="2800" dirty="0" smtClean="0"/>
              <a:t> ile mesane koruyucu </a:t>
            </a:r>
            <a:r>
              <a:rPr lang="tr-TR" sz="2800" dirty="0" smtClean="0"/>
              <a:t>yaklaşım</a:t>
            </a:r>
          </a:p>
          <a:p>
            <a:endParaRPr lang="tr-TR" sz="2800" dirty="0" smtClean="0"/>
          </a:p>
          <a:p>
            <a:r>
              <a:rPr lang="tr-TR" dirty="0" smtClean="0"/>
              <a:t>Optimal aday: </a:t>
            </a:r>
            <a:r>
              <a:rPr lang="tr-TR" sz="2800" dirty="0" err="1" smtClean="0"/>
              <a:t>unifokal</a:t>
            </a:r>
            <a:r>
              <a:rPr lang="tr-TR" sz="2800" dirty="0" smtClean="0"/>
              <a:t>, &lt;5cm </a:t>
            </a:r>
            <a:r>
              <a:rPr lang="tr-TR" sz="2800" dirty="0" err="1" smtClean="0"/>
              <a:t>tm</a:t>
            </a:r>
            <a:r>
              <a:rPr lang="tr-TR" sz="2800" dirty="0" smtClean="0"/>
              <a:t>, </a:t>
            </a:r>
            <a:r>
              <a:rPr lang="tr-TR" sz="2800" dirty="0" err="1" smtClean="0"/>
              <a:t>hidronefroz</a:t>
            </a:r>
            <a:r>
              <a:rPr lang="tr-TR" sz="2800" dirty="0" smtClean="0"/>
              <a:t> yok, iyi mesane fonksiyonu,tam TUR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planlama ve </a:t>
            </a:r>
            <a:r>
              <a:rPr lang="tr-TR" dirty="0" err="1" smtClean="0"/>
              <a:t>simulasyon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err="1" smtClean="0"/>
              <a:t>TURMT’den</a:t>
            </a:r>
            <a:r>
              <a:rPr lang="tr-TR" sz="2800" dirty="0" smtClean="0"/>
              <a:t> </a:t>
            </a:r>
            <a:r>
              <a:rPr lang="tr-TR" sz="2800" dirty="0" err="1" smtClean="0"/>
              <a:t>max</a:t>
            </a:r>
            <a:r>
              <a:rPr lang="tr-TR" sz="2800" dirty="0" smtClean="0"/>
              <a:t> 8 </a:t>
            </a:r>
            <a:r>
              <a:rPr lang="tr-TR" sz="2800" dirty="0" err="1" smtClean="0"/>
              <a:t>hft</a:t>
            </a:r>
            <a:r>
              <a:rPr lang="tr-TR" sz="2800" dirty="0" smtClean="0"/>
              <a:t> içinde RT başlamalı</a:t>
            </a:r>
          </a:p>
          <a:p>
            <a:r>
              <a:rPr lang="tr-TR" sz="2800" dirty="0" err="1" smtClean="0"/>
              <a:t>Supin</a:t>
            </a:r>
            <a:r>
              <a:rPr lang="tr-TR" sz="2800" dirty="0" smtClean="0"/>
              <a:t> pozisyonda boş mesane ile </a:t>
            </a:r>
            <a:r>
              <a:rPr lang="tr-TR" sz="2800" dirty="0" err="1" smtClean="0"/>
              <a:t>simule</a:t>
            </a:r>
            <a:r>
              <a:rPr lang="tr-TR" sz="2800" dirty="0" smtClean="0"/>
              <a:t> edilir. </a:t>
            </a:r>
            <a:r>
              <a:rPr lang="tr-TR" sz="2800" dirty="0" err="1" smtClean="0"/>
              <a:t>Boost</a:t>
            </a:r>
            <a:r>
              <a:rPr lang="tr-TR" sz="2800" dirty="0" smtClean="0"/>
              <a:t> için tekrar dolu mesane ile </a:t>
            </a:r>
            <a:r>
              <a:rPr lang="tr-TR" sz="2800" dirty="0" err="1" smtClean="0"/>
              <a:t>simule</a:t>
            </a:r>
            <a:r>
              <a:rPr lang="tr-TR" sz="2800" dirty="0" smtClean="0"/>
              <a:t> edilir</a:t>
            </a:r>
          </a:p>
          <a:p>
            <a:r>
              <a:rPr lang="tr-TR" sz="2800" dirty="0" smtClean="0"/>
              <a:t>GTV </a:t>
            </a:r>
            <a:r>
              <a:rPr lang="tr-TR" sz="2800" dirty="0" err="1" smtClean="0"/>
              <a:t>Tm</a:t>
            </a:r>
            <a:r>
              <a:rPr lang="tr-TR" sz="2800" dirty="0" smtClean="0"/>
              <a:t>: CT veya MRG da görülen </a:t>
            </a:r>
            <a:r>
              <a:rPr lang="tr-TR" sz="2800" dirty="0" err="1" smtClean="0"/>
              <a:t>rezidü</a:t>
            </a:r>
            <a:r>
              <a:rPr lang="tr-TR" sz="2800" dirty="0" smtClean="0"/>
              <a:t> </a:t>
            </a:r>
            <a:r>
              <a:rPr lang="tr-TR" sz="2800" dirty="0" err="1" smtClean="0"/>
              <a:t>tm</a:t>
            </a:r>
            <a:endParaRPr lang="tr-TR" sz="2800" dirty="0" smtClean="0"/>
          </a:p>
          <a:p>
            <a:r>
              <a:rPr lang="tr-TR" sz="2800" dirty="0" err="1" smtClean="0"/>
              <a:t>GTVmesane</a:t>
            </a:r>
            <a:r>
              <a:rPr lang="tr-TR" sz="2800" dirty="0" smtClean="0"/>
              <a:t>: </a:t>
            </a:r>
            <a:r>
              <a:rPr lang="tr-TR" sz="2800" dirty="0" err="1" smtClean="0"/>
              <a:t>tm</a:t>
            </a:r>
            <a:r>
              <a:rPr lang="tr-TR" sz="2800" dirty="0" smtClean="0"/>
              <a:t> yatağı+ tüm mesane</a:t>
            </a:r>
          </a:p>
          <a:p>
            <a:r>
              <a:rPr lang="tr-TR" sz="2800" dirty="0" smtClean="0"/>
              <a:t>CTV </a:t>
            </a:r>
            <a:r>
              <a:rPr lang="tr-TR" sz="2800" dirty="0" err="1" smtClean="0"/>
              <a:t>nodal</a:t>
            </a:r>
            <a:r>
              <a:rPr lang="tr-TR" sz="2800" dirty="0" smtClean="0"/>
              <a:t>: </a:t>
            </a:r>
            <a:r>
              <a:rPr lang="tr-TR" sz="2800" dirty="0" err="1" smtClean="0"/>
              <a:t>obt</a:t>
            </a:r>
            <a:r>
              <a:rPr lang="tr-TR" sz="2800" dirty="0" smtClean="0"/>
              <a:t> </a:t>
            </a:r>
            <a:r>
              <a:rPr lang="tr-TR" sz="2800" dirty="0" err="1" smtClean="0"/>
              <a:t>ext</a:t>
            </a:r>
            <a:r>
              <a:rPr lang="tr-TR" sz="2800" dirty="0" smtClean="0"/>
              <a:t> </a:t>
            </a:r>
            <a:r>
              <a:rPr lang="tr-TR" sz="2800" dirty="0" err="1" smtClean="0"/>
              <a:t>iliak</a:t>
            </a:r>
            <a:r>
              <a:rPr lang="tr-TR" sz="2800" dirty="0" smtClean="0"/>
              <a:t> ve </a:t>
            </a:r>
            <a:r>
              <a:rPr lang="tr-TR" sz="2800" dirty="0" err="1" smtClean="0"/>
              <a:t>int</a:t>
            </a:r>
            <a:r>
              <a:rPr lang="tr-TR" sz="2800" dirty="0" smtClean="0"/>
              <a:t> </a:t>
            </a:r>
            <a:r>
              <a:rPr lang="tr-TR" sz="2800" dirty="0" err="1" smtClean="0"/>
              <a:t>iliak</a:t>
            </a:r>
            <a:r>
              <a:rPr lang="tr-TR" sz="2800" dirty="0" smtClean="0"/>
              <a:t> </a:t>
            </a:r>
            <a:r>
              <a:rPr lang="tr-TR" sz="2800" dirty="0" err="1" smtClean="0"/>
              <a:t>nodlar</a:t>
            </a:r>
            <a:r>
              <a:rPr lang="tr-TR" sz="2800" dirty="0" smtClean="0"/>
              <a:t> 0,7 cm </a:t>
            </a:r>
            <a:r>
              <a:rPr lang="tr-TR" sz="2800" dirty="0" err="1" smtClean="0"/>
              <a:t>ekspansiyonla</a:t>
            </a:r>
            <a:endParaRPr lang="tr-TR" sz="2800" dirty="0" smtClean="0"/>
          </a:p>
          <a:p>
            <a:r>
              <a:rPr lang="tr-TR" sz="2800" dirty="0" smtClean="0"/>
              <a:t>CTV </a:t>
            </a:r>
            <a:r>
              <a:rPr lang="tr-TR" sz="2800" dirty="0" err="1" smtClean="0"/>
              <a:t>pelvis</a:t>
            </a:r>
            <a:r>
              <a:rPr lang="tr-TR" sz="2800" dirty="0" smtClean="0"/>
              <a:t>:  CTV mesane+ CTV </a:t>
            </a:r>
            <a:r>
              <a:rPr lang="tr-TR" sz="2800" dirty="0" err="1" smtClean="0"/>
              <a:t>nodal</a:t>
            </a:r>
            <a:r>
              <a:rPr lang="tr-TR" sz="2800" dirty="0" smtClean="0"/>
              <a:t>+ prostat ve </a:t>
            </a:r>
            <a:r>
              <a:rPr lang="tr-TR" sz="2800" dirty="0" err="1" smtClean="0"/>
              <a:t>prostatik</a:t>
            </a:r>
            <a:r>
              <a:rPr lang="tr-TR" sz="2800" dirty="0" smtClean="0"/>
              <a:t> </a:t>
            </a:r>
            <a:r>
              <a:rPr lang="tr-TR" sz="2800" dirty="0" err="1" smtClean="0"/>
              <a:t>üretra</a:t>
            </a:r>
            <a:endParaRPr lang="tr-TR" sz="2800" dirty="0" smtClean="0"/>
          </a:p>
          <a:p>
            <a:r>
              <a:rPr lang="tr-TR" sz="2800" dirty="0" smtClean="0"/>
              <a:t>PTV: 0,7cm-1,5 cm</a:t>
            </a:r>
            <a:endParaRPr lang="tr-T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302</Words>
  <Application>Microsoft Office PowerPoint</Application>
  <PresentationFormat>Ekran Gösterisi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Mesane Kanserinde RT</vt:lpstr>
      <vt:lpstr>Epidemiyoloji</vt:lpstr>
      <vt:lpstr>HİSTOLOJİ</vt:lpstr>
      <vt:lpstr>Mesane lenfatik </vt:lpstr>
      <vt:lpstr>Slayt 5</vt:lpstr>
      <vt:lpstr>Tanı</vt:lpstr>
      <vt:lpstr>Evreleme</vt:lpstr>
      <vt:lpstr>Tedavi</vt:lpstr>
      <vt:lpstr>RT planlama ve simulasyon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Mesane kanserinde RT</dc:title>
  <dc:creator>user</dc:creator>
  <cp:lastModifiedBy>SÜMERYA</cp:lastModifiedBy>
  <cp:revision>25</cp:revision>
  <dcterms:created xsi:type="dcterms:W3CDTF">2019-04-29T08:47:11Z</dcterms:created>
  <dcterms:modified xsi:type="dcterms:W3CDTF">2019-07-07T16:08:22Z</dcterms:modified>
</cp:coreProperties>
</file>