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70" r:id="rId14"/>
    <p:sldId id="26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showGuides="1">
      <p:cViewPr varScale="1">
        <p:scale>
          <a:sx n="75" d="100"/>
          <a:sy n="75" d="100"/>
        </p:scale>
        <p:origin x="1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5/9/2020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5/9/2020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5/9/2020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5/9/2020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5/9/2020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5/9/2020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5/9/2020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5/9/2020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p:txBody>
          <a:bodyPr/>
          <a:lstStyle/>
          <a:p>
            <a:r>
              <a:rPr lang="tr-TR" b="1" dirty="0" smtClean="0"/>
              <a:t/>
            </a:r>
            <a:br>
              <a:rPr lang="tr-TR" b="1" dirty="0" smtClean="0"/>
            </a:br>
            <a:r>
              <a:rPr lang="tr-TR" b="1" dirty="0" smtClean="0"/>
              <a:t>MARKA </a:t>
            </a:r>
            <a:r>
              <a:rPr lang="tr-TR" b="1" dirty="0"/>
              <a:t>YÖNETİMİ </a:t>
            </a:r>
          </a:p>
        </p:txBody>
      </p:sp>
      <p:sp>
        <p:nvSpPr>
          <p:cNvPr id="5" name="Alt Başlık 4"/>
          <p:cNvSpPr>
            <a:spLocks noGrp="1"/>
          </p:cNvSpPr>
          <p:nvPr>
            <p:ph type="subTitle" idx="1"/>
          </p:nvPr>
        </p:nvSpPr>
        <p:spPr/>
        <p:txBody>
          <a:bodyPr>
            <a:normAutofit/>
          </a:bodyPr>
          <a:lstStyle/>
          <a:p>
            <a:r>
              <a:rPr lang="tr-TR" sz="3600" b="1" dirty="0"/>
              <a:t>Marka </a:t>
            </a:r>
            <a:r>
              <a:rPr lang="tr-TR" sz="3600" b="1" dirty="0" smtClean="0"/>
              <a:t>Kimliği, Kişiliği ve İmajı</a:t>
            </a:r>
            <a:endParaRPr lang="tr-TR" sz="3600" b="1" dirty="0"/>
          </a:p>
        </p:txBody>
      </p:sp>
    </p:spTree>
    <p:extLst>
      <p:ext uri="{BB962C8B-B14F-4D97-AF65-F5344CB8AC3E}">
        <p14:creationId xmlns:p14="http://schemas.microsoft.com/office/powerpoint/2010/main" val="13110697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07711" y="856734"/>
            <a:ext cx="6328977" cy="523220"/>
          </a:xfrm>
          <a:prstGeom prst="rect">
            <a:avLst/>
          </a:prstGeom>
        </p:spPr>
        <p:txBody>
          <a:bodyPr wrap="none">
            <a:spAutoFit/>
          </a:bodyPr>
          <a:lstStyle/>
          <a:p>
            <a:r>
              <a:rPr lang="tr-TR" dirty="0"/>
              <a:t> </a:t>
            </a:r>
            <a:r>
              <a:rPr lang="tr-TR" sz="2800" b="1" dirty="0"/>
              <a:t>Marka </a:t>
            </a:r>
            <a:r>
              <a:rPr lang="tr-TR" sz="2800" b="1" dirty="0" smtClean="0"/>
              <a:t>Kişilik Özellikleri </a:t>
            </a:r>
            <a:r>
              <a:rPr lang="tr-TR" sz="2800" b="1" dirty="0"/>
              <a:t>ve </a:t>
            </a:r>
            <a:r>
              <a:rPr lang="tr-TR" sz="2800" b="1" dirty="0" smtClean="0"/>
              <a:t>Boyutları</a:t>
            </a:r>
            <a:endParaRPr lang="tr-TR" sz="2800" b="1" dirty="0"/>
          </a:p>
        </p:txBody>
      </p:sp>
      <p:pic>
        <p:nvPicPr>
          <p:cNvPr id="4" name="Resim 3"/>
          <p:cNvPicPr>
            <a:picLocks noChangeAspect="1"/>
          </p:cNvPicPr>
          <p:nvPr/>
        </p:nvPicPr>
        <p:blipFill>
          <a:blip r:embed="rId2"/>
          <a:stretch>
            <a:fillRect/>
          </a:stretch>
        </p:blipFill>
        <p:spPr>
          <a:xfrm>
            <a:off x="1371600" y="1549400"/>
            <a:ext cx="9601200" cy="4318000"/>
          </a:xfrm>
          <a:prstGeom prst="rect">
            <a:avLst/>
          </a:prstGeom>
        </p:spPr>
      </p:pic>
    </p:spTree>
    <p:extLst>
      <p:ext uri="{BB962C8B-B14F-4D97-AF65-F5344CB8AC3E}">
        <p14:creationId xmlns:p14="http://schemas.microsoft.com/office/powerpoint/2010/main" val="2179654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
            </a:r>
            <a:br>
              <a:rPr lang="tr-TR" dirty="0" smtClean="0"/>
            </a:br>
            <a:r>
              <a:rPr lang="tr-TR" sz="4900" b="1" dirty="0" smtClean="0"/>
              <a:t>Marka İmajı</a:t>
            </a:r>
            <a:r>
              <a:rPr lang="tr-TR" dirty="0" smtClean="0"/>
              <a:t/>
            </a:r>
            <a:br>
              <a:rPr lang="tr-TR" dirty="0" smtClean="0"/>
            </a:br>
            <a:endParaRPr lang="tr-TR" dirty="0"/>
          </a:p>
        </p:txBody>
      </p:sp>
      <p:sp>
        <p:nvSpPr>
          <p:cNvPr id="3" name="İçerik Yer Tutucusu 2"/>
          <p:cNvSpPr>
            <a:spLocks noGrp="1"/>
          </p:cNvSpPr>
          <p:nvPr>
            <p:ph idx="1"/>
          </p:nvPr>
        </p:nvSpPr>
        <p:spPr/>
        <p:txBody>
          <a:bodyPr>
            <a:normAutofit fontScale="70000" lnSpcReduction="20000"/>
          </a:bodyPr>
          <a:lstStyle/>
          <a:p>
            <a:pPr marL="0" indent="0" algn="just">
              <a:lnSpc>
                <a:spcPct val="170000"/>
              </a:lnSpc>
              <a:buNone/>
            </a:pPr>
            <a:r>
              <a:rPr lang="tr-TR" sz="2800" dirty="0">
                <a:solidFill>
                  <a:srgbClr val="FF0000"/>
                </a:solidFill>
              </a:rPr>
              <a:t>Marka imajı, markaya ilişkin tüketicinin zihninde yer alan algılar </a:t>
            </a:r>
            <a:r>
              <a:rPr lang="tr-TR" sz="2800" dirty="0" smtClean="0">
                <a:solidFill>
                  <a:srgbClr val="FF0000"/>
                </a:solidFill>
              </a:rPr>
              <a:t>toplamıdır. </a:t>
            </a:r>
            <a:r>
              <a:rPr lang="tr-TR" sz="2800" dirty="0" smtClean="0"/>
              <a:t>Bu algılar</a:t>
            </a:r>
            <a:r>
              <a:rPr lang="tr-TR" sz="2800" dirty="0"/>
              <a:t>, markaya ilişkin sembolik ve fonksiyonel algıları </a:t>
            </a:r>
            <a:r>
              <a:rPr lang="tr-TR" sz="2800" dirty="0" smtClean="0"/>
              <a:t>içermektedir. Marka imajının</a:t>
            </a:r>
            <a:r>
              <a:rPr lang="tr-TR" sz="2800" dirty="0"/>
              <a:t>, tüketicilerin zihni ile markanın imajı </a:t>
            </a:r>
            <a:r>
              <a:rPr lang="tr-TR" sz="2800" dirty="0" smtClean="0"/>
              <a:t>adına yapmış </a:t>
            </a:r>
            <a:r>
              <a:rPr lang="tr-TR" sz="2800" dirty="0"/>
              <a:t>olduğu girişimler kapsamında şekil aldığı düşünülmektedir. </a:t>
            </a:r>
          </a:p>
          <a:p>
            <a:pPr marL="0" indent="0" algn="just">
              <a:lnSpc>
                <a:spcPct val="170000"/>
              </a:lnSpc>
              <a:buNone/>
            </a:pPr>
            <a:r>
              <a:rPr lang="tr-TR" sz="2800" dirty="0" smtClean="0"/>
              <a:t>Marka </a:t>
            </a:r>
            <a:r>
              <a:rPr lang="tr-TR" sz="2800" dirty="0"/>
              <a:t>imajı, genellikle marka kimliği ile karıştırılan bir kavram olarak dikkat çekmektedir; ancak her iki kavramın da kapsamları ve yönelimleri nedeniyle birbirlerinden farklılık taşıdıkları dikkat çekmektedir</a:t>
            </a:r>
            <a:r>
              <a:rPr lang="tr-TR" sz="2800" dirty="0" smtClean="0"/>
              <a:t>.</a:t>
            </a:r>
          </a:p>
          <a:p>
            <a:pPr marL="0" indent="0">
              <a:buNone/>
            </a:pPr>
            <a:endParaRPr lang="tr-TR" dirty="0"/>
          </a:p>
        </p:txBody>
      </p:sp>
    </p:spTree>
    <p:extLst>
      <p:ext uri="{BB962C8B-B14F-4D97-AF65-F5344CB8AC3E}">
        <p14:creationId xmlns:p14="http://schemas.microsoft.com/office/powerpoint/2010/main" val="18753933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5900" y="905639"/>
            <a:ext cx="9398000" cy="5078313"/>
          </a:xfrm>
          <a:prstGeom prst="rect">
            <a:avLst/>
          </a:prstGeom>
        </p:spPr>
        <p:txBody>
          <a:bodyPr wrap="square">
            <a:spAutoFit/>
          </a:bodyPr>
          <a:lstStyle/>
          <a:p>
            <a:pPr algn="just">
              <a:lnSpc>
                <a:spcPct val="150000"/>
              </a:lnSpc>
            </a:pPr>
            <a:r>
              <a:rPr lang="tr-TR" sz="2400" dirty="0" smtClean="0"/>
              <a:t>      Marka </a:t>
            </a:r>
            <a:r>
              <a:rPr lang="tr-TR" sz="2400" dirty="0"/>
              <a:t>imajı ile marka kimliğinin birbirinden ayrılmasını sağlayan en temel nokta ise marka kimliğinin gönderici tarafında yani marka yönetim ekibi tarafında oluşması, marka imajının ise alıcı tarafında yani hedef kitle tarafında oluşmasıdır. Marka kimliği, marka yönetim ekibi tarafından oluşturulmakta; marka yönelik kimlik özellikleri üzerinden markanın ne olduğu, nasıl özelliklere sahip olduğu hedef kitlere anlatılmaktadır. Marka imajı ise tamamen alıcının markaya ilişkin bilgi ve deneyimleri doğrultusunda şekillenmektedir.</a:t>
            </a:r>
          </a:p>
        </p:txBody>
      </p:sp>
    </p:spTree>
    <p:extLst>
      <p:ext uri="{BB962C8B-B14F-4D97-AF65-F5344CB8AC3E}">
        <p14:creationId xmlns:p14="http://schemas.microsoft.com/office/powerpoint/2010/main" val="1137381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89100" y="1710035"/>
            <a:ext cx="9131300" cy="1015663"/>
          </a:xfrm>
          <a:prstGeom prst="rect">
            <a:avLst/>
          </a:prstGeom>
        </p:spPr>
        <p:txBody>
          <a:bodyPr wrap="square">
            <a:spAutoFit/>
          </a:bodyPr>
          <a:lstStyle/>
          <a:p>
            <a:r>
              <a:rPr lang="tr-TR" sz="2400" dirty="0" smtClean="0"/>
              <a:t>İyi bir pazarlama programının hedefi </a:t>
            </a:r>
            <a:r>
              <a:rPr lang="tr-TR" sz="2400" b="1" i="1" dirty="0" smtClean="0"/>
              <a:t>‘’ imajı ‘’ </a:t>
            </a:r>
            <a:r>
              <a:rPr lang="tr-TR" sz="2400" dirty="0" smtClean="0"/>
              <a:t>beyne çivilemektir</a:t>
            </a:r>
            <a:r>
              <a:rPr lang="tr-TR" dirty="0" smtClean="0"/>
              <a:t>.</a:t>
            </a:r>
          </a:p>
          <a:p>
            <a:endParaRPr lang="tr-TR" dirty="0"/>
          </a:p>
          <a:p>
            <a:r>
              <a:rPr lang="tr-TR" dirty="0" smtClean="0"/>
              <a:t>                                                                                                                    Uğur BATI </a:t>
            </a:r>
            <a:endParaRPr lang="tr-TR" dirty="0"/>
          </a:p>
        </p:txBody>
      </p:sp>
    </p:spTree>
    <p:extLst>
      <p:ext uri="{BB962C8B-B14F-4D97-AF65-F5344CB8AC3E}">
        <p14:creationId xmlns:p14="http://schemas.microsoft.com/office/powerpoint/2010/main" val="2734783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r>
            <a:br>
              <a:rPr lang="tr-TR" dirty="0" smtClean="0"/>
            </a:br>
            <a:r>
              <a:rPr lang="tr-TR" b="1" dirty="0" smtClean="0"/>
              <a:t>KAYNAKÇA</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Marka Kişiliği Yaratma Süreci ve Marka Kişiliği Üzerine Bir Araştırma, Tolga DURSUN, Marmara İletişim Dergisi, Sayı 14, 2009,İstanbul</a:t>
            </a:r>
          </a:p>
          <a:p>
            <a:r>
              <a:rPr lang="tr-TR" dirty="0" smtClean="0"/>
              <a:t>Marka Yönetimi, Işıl KARPAT AKTUĞLU, İletişim Yayınları, İstanbul, 2004</a:t>
            </a:r>
          </a:p>
          <a:p>
            <a:r>
              <a:rPr lang="tr-TR" dirty="0" smtClean="0"/>
              <a:t>Marka Uygulamaları ve Önemi, Yakup DURMAZ, Süleyman ERTÜRK, </a:t>
            </a:r>
            <a:r>
              <a:rPr lang="tr-TR" dirty="0" err="1" smtClean="0"/>
              <a:t>Internatonal</a:t>
            </a:r>
            <a:r>
              <a:rPr lang="tr-TR" dirty="0" smtClean="0"/>
              <a:t> </a:t>
            </a:r>
            <a:r>
              <a:rPr lang="tr-TR" dirty="0" err="1" smtClean="0"/>
              <a:t>Journal</a:t>
            </a:r>
            <a:r>
              <a:rPr lang="tr-TR" dirty="0" smtClean="0"/>
              <a:t> of </a:t>
            </a:r>
            <a:r>
              <a:rPr lang="tr-TR" dirty="0" err="1" smtClean="0"/>
              <a:t>Academic</a:t>
            </a:r>
            <a:r>
              <a:rPr lang="tr-TR" dirty="0" smtClean="0"/>
              <a:t> Value </a:t>
            </a:r>
            <a:r>
              <a:rPr lang="tr-TR" dirty="0" err="1" smtClean="0"/>
              <a:t>Studies</a:t>
            </a:r>
            <a:r>
              <a:rPr lang="tr-TR" dirty="0" smtClean="0"/>
              <a:t>, 2016 / 2 (2): 82-93.</a:t>
            </a:r>
          </a:p>
          <a:p>
            <a:r>
              <a:rPr lang="tr-TR" dirty="0" smtClean="0"/>
              <a:t>Marka Yönetimi, ATATÜRK ÜNİVERSİTESİ AÇIKÖĞRETİM FAKÜLTESİ YAYINI, ERZURUM, 2020</a:t>
            </a:r>
          </a:p>
          <a:p>
            <a:r>
              <a:rPr lang="tr-TR" dirty="0" smtClean="0"/>
              <a:t>Marka ve Yönetimi, T.C. ANADOLU ÜNİVERSİTESİ YAYINI NO: 1993, ESKİŞEHİR, 2019 </a:t>
            </a:r>
          </a:p>
          <a:p>
            <a:r>
              <a:rPr lang="tr-TR" dirty="0" smtClean="0"/>
              <a:t>Küresel Marka, </a:t>
            </a:r>
            <a:r>
              <a:rPr lang="tr-TR" dirty="0" err="1" smtClean="0"/>
              <a:t>Nigel</a:t>
            </a:r>
            <a:r>
              <a:rPr lang="tr-TR" dirty="0" smtClean="0"/>
              <a:t> HOLLIS, </a:t>
            </a:r>
            <a:r>
              <a:rPr lang="tr-TR" dirty="0" err="1" smtClean="0"/>
              <a:t>Brandage</a:t>
            </a:r>
            <a:r>
              <a:rPr lang="tr-TR" dirty="0" smtClean="0"/>
              <a:t> Yayınları, İstanbul, 2011</a:t>
            </a:r>
          </a:p>
          <a:p>
            <a:r>
              <a:rPr lang="tr-TR" dirty="0" smtClean="0"/>
              <a:t>Marka İletişimi </a:t>
            </a:r>
            <a:r>
              <a:rPr lang="tr-TR" dirty="0"/>
              <a:t>Yönetimi, Hatun Boztepe Taşkıran, </a:t>
            </a:r>
            <a:r>
              <a:rPr lang="tr-TR" dirty="0" smtClean="0"/>
              <a:t>İstanbul Üniversitesi açık ve Uzaktan Eğitim Fakültesi</a:t>
            </a:r>
          </a:p>
          <a:p>
            <a:endParaRPr lang="tr-TR" dirty="0"/>
          </a:p>
        </p:txBody>
      </p:sp>
    </p:spTree>
    <p:extLst>
      <p:ext uri="{BB962C8B-B14F-4D97-AF65-F5344CB8AC3E}">
        <p14:creationId xmlns:p14="http://schemas.microsoft.com/office/powerpoint/2010/main" val="1566905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685800"/>
            <a:ext cx="9601200" cy="1460500"/>
          </a:xfrm>
        </p:spPr>
        <p:txBody>
          <a:bodyPr/>
          <a:lstStyle/>
          <a:p>
            <a:r>
              <a:rPr lang="tr-TR" b="1" dirty="0" smtClean="0"/>
              <a:t/>
            </a:r>
            <a:br>
              <a:rPr lang="tr-TR" b="1" dirty="0" smtClean="0"/>
            </a:br>
            <a:r>
              <a:rPr lang="tr-TR" b="1" dirty="0" smtClean="0"/>
              <a:t>Marka Kimliği</a:t>
            </a:r>
            <a:endParaRPr lang="tr-TR" b="1" dirty="0"/>
          </a:p>
        </p:txBody>
      </p:sp>
      <p:sp>
        <p:nvSpPr>
          <p:cNvPr id="3" name="İçerik Yer Tutucusu 2"/>
          <p:cNvSpPr>
            <a:spLocks noGrp="1"/>
          </p:cNvSpPr>
          <p:nvPr>
            <p:ph idx="1"/>
          </p:nvPr>
        </p:nvSpPr>
        <p:spPr>
          <a:xfrm>
            <a:off x="1485900" y="2120900"/>
            <a:ext cx="9486900" cy="4394200"/>
          </a:xfrm>
        </p:spPr>
        <p:txBody>
          <a:bodyPr>
            <a:noAutofit/>
          </a:bodyPr>
          <a:lstStyle/>
          <a:p>
            <a:pPr marL="0" indent="0" algn="just">
              <a:lnSpc>
                <a:spcPct val="150000"/>
              </a:lnSpc>
              <a:buNone/>
            </a:pPr>
            <a:r>
              <a:rPr lang="tr-TR" sz="2400" dirty="0" smtClean="0"/>
              <a:t>          Marka </a:t>
            </a:r>
            <a:r>
              <a:rPr lang="tr-TR" sz="2400" dirty="0"/>
              <a:t>kimliği kavramı; stratejik marka yönetimi açısından temel teşkil eden kavramlardan biridir. Benzer ürün ve hizmetler arasında, bir ürün / hizmetin farklılaşması amacına odaklanan markaların stratejik biçimde yönetilmesinde marka kimliği unsuru büyük önem taşımaktadır. Marka kimliği kapsadığı çeşitli alt unsurlar ile markanın diğer markalardan ayrılmasına ve hedef kitlelerin zihninde farklı bir yere konumlanmasına, daha tercih edilir olmasına katkı sunmaktadır.</a:t>
            </a:r>
            <a:r>
              <a:rPr lang="tr-TR" sz="2800" dirty="0"/>
              <a:t> </a:t>
            </a:r>
          </a:p>
        </p:txBody>
      </p:sp>
    </p:spTree>
    <p:extLst>
      <p:ext uri="{BB962C8B-B14F-4D97-AF65-F5344CB8AC3E}">
        <p14:creationId xmlns:p14="http://schemas.microsoft.com/office/powerpoint/2010/main" val="2671267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87400" y="444500"/>
            <a:ext cx="10617200" cy="6186309"/>
          </a:xfrm>
          <a:prstGeom prst="rect">
            <a:avLst/>
          </a:prstGeom>
        </p:spPr>
        <p:txBody>
          <a:bodyPr wrap="square">
            <a:spAutoFit/>
          </a:bodyPr>
          <a:lstStyle/>
          <a:p>
            <a:pPr algn="just">
              <a:lnSpc>
                <a:spcPct val="150000"/>
              </a:lnSpc>
            </a:pPr>
            <a:r>
              <a:rPr lang="tr-TR" sz="2400" dirty="0" smtClean="0"/>
              <a:t>        Marka </a:t>
            </a:r>
            <a:r>
              <a:rPr lang="tr-TR" sz="2400" dirty="0"/>
              <a:t>kimliği; markaların kendilerini ifade etme, kendilerini çevrelerine sunma ve anlatma biçimi olarak tanımlanabilmektedir. Marka kimliği, markaların ne olduklarını ve diğer markalardan neden farklı olduklarını hedef kitlelere marka kimliği özelliklerini kullanarak anlatmaları şeklinde ortaya çıkmaktadır. Marka kimliği, markaların rakiplerden farklılaşarak hedef kitle zihninde farklı bir yere konumlandırılmasına ve markanın daha fazla tercih edilebilir olmasına katkı sunmakta; böylelikle işletmelerin finansal performansına da etki etmektedir. Aynı zamanda marka kimliğinin iyice yerleştirilmesi durumunda markaya yönelik iletişim içeriklerinin hedef kitleler tarafından daha kolay ve hızlı biçimde algılanması da söz konusu olmaktadır. </a:t>
            </a:r>
          </a:p>
        </p:txBody>
      </p:sp>
    </p:spTree>
    <p:extLst>
      <p:ext uri="{BB962C8B-B14F-4D97-AF65-F5344CB8AC3E}">
        <p14:creationId xmlns:p14="http://schemas.microsoft.com/office/powerpoint/2010/main" val="87601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685800"/>
            <a:ext cx="9601200" cy="5078313"/>
          </a:xfrm>
          <a:prstGeom prst="rect">
            <a:avLst/>
          </a:prstGeom>
        </p:spPr>
        <p:txBody>
          <a:bodyPr wrap="square">
            <a:spAutoFit/>
          </a:bodyPr>
          <a:lstStyle/>
          <a:p>
            <a:pPr algn="just">
              <a:lnSpc>
                <a:spcPct val="150000"/>
              </a:lnSpc>
            </a:pPr>
            <a:r>
              <a:rPr lang="tr-TR" sz="2400" dirty="0" smtClean="0"/>
              <a:t>        Marka </a:t>
            </a:r>
            <a:r>
              <a:rPr lang="tr-TR" sz="2400" dirty="0"/>
              <a:t>kimliğinin inşasında genellikle görsel kimlik unsurlarının ön plana çıktığı bilinmektedir. Markanın ismi, kullanılan yazı karakteri, renk, logo gibi birtakım görsel kimlik unsurları markayla ilgili iletişimde tüketicilerin aklına ilk gelen kimlik unsurları olmaktadır. Özellikle marka ismi, tüketiciler için marka kimliğinin geniş kapsamının ön plana çıkan temsilcisi olarak dikkat çekmektedir. Bu nedenle işletmelerin, stratejik marka yönetimi dahilinde ve marka kimliğini oluşturma aşamasında marka isminin belirlenmesine dikkat etmesi gerekmektedir. </a:t>
            </a:r>
          </a:p>
        </p:txBody>
      </p:sp>
    </p:spTree>
    <p:extLst>
      <p:ext uri="{BB962C8B-B14F-4D97-AF65-F5344CB8AC3E}">
        <p14:creationId xmlns:p14="http://schemas.microsoft.com/office/powerpoint/2010/main" val="1003730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57300" y="685800"/>
            <a:ext cx="9715500" cy="5262979"/>
          </a:xfrm>
          <a:prstGeom prst="rect">
            <a:avLst/>
          </a:prstGeom>
        </p:spPr>
        <p:txBody>
          <a:bodyPr wrap="square">
            <a:spAutoFit/>
          </a:bodyPr>
          <a:lstStyle/>
          <a:p>
            <a:pPr algn="just">
              <a:lnSpc>
                <a:spcPct val="150000"/>
              </a:lnSpc>
            </a:pPr>
            <a:r>
              <a:rPr lang="tr-TR" dirty="0"/>
              <a:t> </a:t>
            </a:r>
            <a:r>
              <a:rPr lang="tr-TR" dirty="0" smtClean="0"/>
              <a:t>         </a:t>
            </a:r>
            <a:r>
              <a:rPr lang="tr-TR" sz="2800" dirty="0" smtClean="0"/>
              <a:t>Marka </a:t>
            </a:r>
            <a:r>
              <a:rPr lang="tr-TR" sz="2800" dirty="0"/>
              <a:t>kimliğinin özü ya da marka ekseni, markanın tüketicilerle kuracağı iletişimi, mesajları etkiler. Genişletilmiş kimlik, ortak bir dokuyu (</a:t>
            </a:r>
            <a:r>
              <a:rPr lang="tr-TR" sz="2800" dirty="0" err="1"/>
              <a:t>texture</a:t>
            </a:r>
            <a:r>
              <a:rPr lang="tr-TR" sz="2800" dirty="0"/>
              <a:t>) sağlayan örgütlenmiş ve bütünleştirici marka kimliği öğeleri olarak tanımlanmaktadır. Buna göre genişletilmiş kimlik, markanın iletişim temasını oluşturur. Genişletilmiş kimlik, tüketicilerle kurulacak iletişimde kullanılacak marka çağrışımlarını içerir.</a:t>
            </a:r>
          </a:p>
        </p:txBody>
      </p:sp>
    </p:spTree>
    <p:extLst>
      <p:ext uri="{BB962C8B-B14F-4D97-AF65-F5344CB8AC3E}">
        <p14:creationId xmlns:p14="http://schemas.microsoft.com/office/powerpoint/2010/main" val="961134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04900" y="889000"/>
            <a:ext cx="10172700" cy="5262979"/>
          </a:xfrm>
          <a:prstGeom prst="rect">
            <a:avLst/>
          </a:prstGeom>
        </p:spPr>
        <p:txBody>
          <a:bodyPr wrap="square">
            <a:spAutoFit/>
          </a:bodyPr>
          <a:lstStyle/>
          <a:p>
            <a:pPr algn="just">
              <a:lnSpc>
                <a:spcPct val="150000"/>
              </a:lnSpc>
            </a:pPr>
            <a:r>
              <a:rPr lang="tr-TR" sz="2800" dirty="0" smtClean="0"/>
              <a:t>Marka </a:t>
            </a:r>
            <a:r>
              <a:rPr lang="tr-TR" sz="2800" dirty="0"/>
              <a:t>kimliği, dört perspektif etrafında </a:t>
            </a:r>
            <a:r>
              <a:rPr lang="tr-TR" sz="2800" dirty="0" smtClean="0"/>
              <a:t>örgütlenmiştir. Bunlar:</a:t>
            </a:r>
          </a:p>
          <a:p>
            <a:pPr marL="285750" indent="-285750" algn="just">
              <a:lnSpc>
                <a:spcPct val="150000"/>
              </a:lnSpc>
              <a:buFont typeface="Arial" panose="020B0604020202020204" pitchFamily="34" charset="0"/>
              <a:buChar char="•"/>
            </a:pPr>
            <a:r>
              <a:rPr lang="tr-TR" sz="2800" dirty="0">
                <a:solidFill>
                  <a:srgbClr val="FF0000"/>
                </a:solidFill>
              </a:rPr>
              <a:t>Ürün olarak marka: </a:t>
            </a:r>
            <a:r>
              <a:rPr lang="tr-TR" sz="2800" dirty="0" smtClean="0"/>
              <a:t>Ürün alanı</a:t>
            </a:r>
            <a:r>
              <a:rPr lang="tr-TR" sz="2800" dirty="0"/>
              <a:t>, ürün nitelikleri, </a:t>
            </a:r>
            <a:r>
              <a:rPr lang="tr-TR" sz="2800" dirty="0" smtClean="0"/>
              <a:t>  kalite/değer</a:t>
            </a:r>
            <a:r>
              <a:rPr lang="tr-TR" sz="2800" dirty="0"/>
              <a:t>, </a:t>
            </a:r>
            <a:r>
              <a:rPr lang="tr-TR" sz="2800" dirty="0" smtClean="0"/>
              <a:t>kullanımlar, kullanıcılar</a:t>
            </a:r>
            <a:r>
              <a:rPr lang="tr-TR" sz="2800" dirty="0"/>
              <a:t>, ülke ya da bölge </a:t>
            </a:r>
            <a:r>
              <a:rPr lang="tr-TR" sz="2800" dirty="0" err="1"/>
              <a:t>orjini</a:t>
            </a:r>
            <a:r>
              <a:rPr lang="tr-TR" sz="2800" dirty="0"/>
              <a:t> </a:t>
            </a:r>
          </a:p>
          <a:p>
            <a:pPr marL="285750" indent="-285750" algn="just">
              <a:lnSpc>
                <a:spcPct val="150000"/>
              </a:lnSpc>
              <a:buFont typeface="Arial" panose="020B0604020202020204" pitchFamily="34" charset="0"/>
              <a:buChar char="•"/>
            </a:pPr>
            <a:r>
              <a:rPr lang="tr-TR" sz="2800" dirty="0" smtClean="0">
                <a:solidFill>
                  <a:srgbClr val="FF0000"/>
                </a:solidFill>
              </a:rPr>
              <a:t>Kurum </a:t>
            </a:r>
            <a:r>
              <a:rPr lang="tr-TR" sz="2800" dirty="0">
                <a:solidFill>
                  <a:srgbClr val="FF0000"/>
                </a:solidFill>
              </a:rPr>
              <a:t>ya da örgüt olarak marka : </a:t>
            </a:r>
            <a:r>
              <a:rPr lang="tr-TR" sz="2800" dirty="0"/>
              <a:t>Kurumsal nitelikler </a:t>
            </a:r>
          </a:p>
          <a:p>
            <a:pPr marL="285750" indent="-285750" algn="just">
              <a:lnSpc>
                <a:spcPct val="150000"/>
              </a:lnSpc>
              <a:buFont typeface="Arial" panose="020B0604020202020204" pitchFamily="34" charset="0"/>
              <a:buChar char="•"/>
            </a:pPr>
            <a:r>
              <a:rPr lang="tr-TR" sz="2800" dirty="0" smtClean="0">
                <a:solidFill>
                  <a:srgbClr val="FF0000"/>
                </a:solidFill>
              </a:rPr>
              <a:t>Kişi </a:t>
            </a:r>
            <a:r>
              <a:rPr lang="tr-TR" sz="2800" dirty="0">
                <a:solidFill>
                  <a:srgbClr val="FF0000"/>
                </a:solidFill>
              </a:rPr>
              <a:t>olarak marka : </a:t>
            </a:r>
            <a:r>
              <a:rPr lang="tr-TR" sz="2800" dirty="0"/>
              <a:t>Marka kişiliği, marka- müşteri ilişkisi </a:t>
            </a:r>
          </a:p>
          <a:p>
            <a:pPr marL="285750" indent="-285750" algn="just">
              <a:lnSpc>
                <a:spcPct val="150000"/>
              </a:lnSpc>
              <a:buFont typeface="Arial" panose="020B0604020202020204" pitchFamily="34" charset="0"/>
              <a:buChar char="•"/>
            </a:pPr>
            <a:r>
              <a:rPr lang="tr-TR" sz="2800" dirty="0" smtClean="0">
                <a:solidFill>
                  <a:srgbClr val="FF0000"/>
                </a:solidFill>
              </a:rPr>
              <a:t>Sembol </a:t>
            </a:r>
            <a:r>
              <a:rPr lang="tr-TR" sz="2800" dirty="0">
                <a:solidFill>
                  <a:srgbClr val="FF0000"/>
                </a:solidFill>
              </a:rPr>
              <a:t>olarak marka: </a:t>
            </a:r>
            <a:r>
              <a:rPr lang="tr-TR" sz="2800" dirty="0"/>
              <a:t>Görsel imaj/ </a:t>
            </a:r>
            <a:r>
              <a:rPr lang="tr-TR" sz="2800" dirty="0" smtClean="0"/>
              <a:t>metaforlar </a:t>
            </a:r>
            <a:r>
              <a:rPr lang="tr-TR" sz="2800" dirty="0"/>
              <a:t>ve marka mirası </a:t>
            </a:r>
          </a:p>
        </p:txBody>
      </p:sp>
    </p:spTree>
    <p:extLst>
      <p:ext uri="{BB962C8B-B14F-4D97-AF65-F5344CB8AC3E}">
        <p14:creationId xmlns:p14="http://schemas.microsoft.com/office/powerpoint/2010/main" val="1765004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r>
            <a:br>
              <a:rPr lang="tr-TR" dirty="0" smtClean="0"/>
            </a:br>
            <a:r>
              <a:rPr lang="tr-TR" b="1" dirty="0" smtClean="0"/>
              <a:t>Marka </a:t>
            </a:r>
            <a:r>
              <a:rPr lang="tr-TR" b="1" dirty="0"/>
              <a:t>Kişiliği </a:t>
            </a:r>
          </a:p>
        </p:txBody>
      </p:sp>
      <p:sp>
        <p:nvSpPr>
          <p:cNvPr id="3" name="İçerik Yer Tutucusu 2"/>
          <p:cNvSpPr>
            <a:spLocks noGrp="1"/>
          </p:cNvSpPr>
          <p:nvPr>
            <p:ph idx="1"/>
          </p:nvPr>
        </p:nvSpPr>
        <p:spPr/>
        <p:txBody>
          <a:bodyPr>
            <a:normAutofit fontScale="92500"/>
          </a:bodyPr>
          <a:lstStyle/>
          <a:p>
            <a:pPr marL="0" indent="0" algn="just">
              <a:lnSpc>
                <a:spcPct val="150000"/>
              </a:lnSpc>
              <a:buNone/>
            </a:pPr>
            <a:r>
              <a:rPr lang="tr-TR" dirty="0"/>
              <a:t> </a:t>
            </a:r>
            <a:r>
              <a:rPr lang="tr-TR" dirty="0" smtClean="0"/>
              <a:t>         </a:t>
            </a:r>
            <a:r>
              <a:rPr lang="tr-TR" sz="2800" dirty="0" smtClean="0"/>
              <a:t>Marka </a:t>
            </a:r>
            <a:r>
              <a:rPr lang="tr-TR" sz="2800" dirty="0"/>
              <a:t>kişiliği kavramı, temelde markaların da insanlar gibi kişilik özelliklerine, belli duygular ya da izlenimlere sahip olduğu varsayımına dayanır. Böylece marka, yaş, toplumsal - ekonomik sınıf ve cinsiyet gibi açılardan değerlendirildiği gibi; sıcak, duyarlı, ilgili gibi bazı tipik kişilik özellikleri ile ilişkilendirilir. </a:t>
            </a:r>
          </a:p>
        </p:txBody>
      </p:sp>
    </p:spTree>
    <p:extLst>
      <p:ext uri="{BB962C8B-B14F-4D97-AF65-F5344CB8AC3E}">
        <p14:creationId xmlns:p14="http://schemas.microsoft.com/office/powerpoint/2010/main" val="679760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5900" y="685800"/>
            <a:ext cx="9486900" cy="5909310"/>
          </a:xfrm>
          <a:prstGeom prst="rect">
            <a:avLst/>
          </a:prstGeom>
        </p:spPr>
        <p:txBody>
          <a:bodyPr wrap="square">
            <a:spAutoFit/>
          </a:bodyPr>
          <a:lstStyle/>
          <a:p>
            <a:pPr algn="just">
              <a:lnSpc>
                <a:spcPct val="150000"/>
              </a:lnSpc>
            </a:pPr>
            <a:r>
              <a:rPr lang="tr-TR" dirty="0" smtClean="0"/>
              <a:t>       </a:t>
            </a:r>
            <a:r>
              <a:rPr lang="tr-TR" sz="2800" dirty="0" smtClean="0"/>
              <a:t>Markanın </a:t>
            </a:r>
            <a:r>
              <a:rPr lang="tr-TR" sz="2800" dirty="0"/>
              <a:t>kişiliği ürünün özellikleri, marka çağrışımları, marka adı, markanın sembolü, markaya ilişkin reklamlar, fiyat ve dağıtım kanalları gibi pazarlama uygulamaları ile biçimlenmektedir. Bu konuda yapılmış olan araştırmalara göre, tüketiciler ile markaların kişilik özelliklerinin algılanma şekli ne denli farklı olursa olsun, tüketiciler kendi kişilikleri ile uyumlu olan markaları daha çok tercih etmektedirler. </a:t>
            </a:r>
            <a:r>
              <a:rPr lang="tr-TR" sz="2800" dirty="0">
                <a:solidFill>
                  <a:srgbClr val="FF0000"/>
                </a:solidFill>
              </a:rPr>
              <a:t>Marka kişiliği, bir markanın tüketiciye çağrıştırdığı insani özelliklerin tümüdür. </a:t>
            </a:r>
          </a:p>
        </p:txBody>
      </p:sp>
    </p:spTree>
    <p:extLst>
      <p:ext uri="{BB962C8B-B14F-4D97-AF65-F5344CB8AC3E}">
        <p14:creationId xmlns:p14="http://schemas.microsoft.com/office/powerpoint/2010/main" val="1913370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p:cNvPicPr>
            <a:picLocks noChangeAspect="1"/>
          </p:cNvPicPr>
          <p:nvPr/>
        </p:nvPicPr>
        <p:blipFill>
          <a:blip r:embed="rId2"/>
          <a:stretch>
            <a:fillRect/>
          </a:stretch>
        </p:blipFill>
        <p:spPr>
          <a:xfrm>
            <a:off x="1485900" y="685800"/>
            <a:ext cx="9486900" cy="4889500"/>
          </a:xfrm>
          <a:prstGeom prst="rect">
            <a:avLst/>
          </a:prstGeom>
        </p:spPr>
      </p:pic>
    </p:spTree>
    <p:extLst>
      <p:ext uri="{BB962C8B-B14F-4D97-AF65-F5344CB8AC3E}">
        <p14:creationId xmlns:p14="http://schemas.microsoft.com/office/powerpoint/2010/main" val="3308101424"/>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Kırpma</Template>
  <TotalTime>171</TotalTime>
  <Words>767</Words>
  <Application>Microsoft Office PowerPoint</Application>
  <PresentationFormat>Geniş ekran</PresentationFormat>
  <Paragraphs>31</Paragraphs>
  <Slides>14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14</vt:i4>
      </vt:variant>
    </vt:vector>
  </HeadingPairs>
  <TitlesOfParts>
    <vt:vector size="17" baseType="lpstr">
      <vt:lpstr>Arial</vt:lpstr>
      <vt:lpstr>Franklin Gothic Book</vt:lpstr>
      <vt:lpstr>Crop</vt:lpstr>
      <vt:lpstr> MARKA YÖNETİMİ </vt:lpstr>
      <vt:lpstr> Marka Kimliği</vt:lpstr>
      <vt:lpstr>PowerPoint Sunusu</vt:lpstr>
      <vt:lpstr>PowerPoint Sunusu</vt:lpstr>
      <vt:lpstr>PowerPoint Sunusu</vt:lpstr>
      <vt:lpstr>PowerPoint Sunusu</vt:lpstr>
      <vt:lpstr> Marka Kişiliği </vt:lpstr>
      <vt:lpstr>PowerPoint Sunusu</vt:lpstr>
      <vt:lpstr>PowerPoint Sunusu</vt:lpstr>
      <vt:lpstr>PowerPoint Sunusu</vt:lpstr>
      <vt:lpstr> Marka İmajı </vt:lpstr>
      <vt:lpstr>PowerPoint Sunusu</vt:lpstr>
      <vt:lpstr>PowerPoint Sunusu</vt:lpstr>
      <vt:lpstr> KAYNAKÇA</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MARKA YÖNETİMİ</dc:title>
  <dc:creator>mehtap uğur</dc:creator>
  <cp:lastModifiedBy>mehtap uğur</cp:lastModifiedBy>
  <cp:revision>12</cp:revision>
  <dcterms:created xsi:type="dcterms:W3CDTF">2020-05-08T19:12:29Z</dcterms:created>
  <dcterms:modified xsi:type="dcterms:W3CDTF">2020-05-08T22:05:13Z</dcterms:modified>
</cp:coreProperties>
</file>