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28.5.2015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Çocuk ve Sanat\cocuk ve sanat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SANAT VE MATEMATİK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Geometrik Şekil </a:t>
            </a:r>
            <a:r>
              <a:rPr lang="tr-TR" b="1" dirty="0" smtClean="0">
                <a:solidFill>
                  <a:srgbClr val="00B0F0"/>
                </a:solidFill>
              </a:rPr>
              <a:t>Resimleri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Küp </a:t>
            </a:r>
            <a:r>
              <a:rPr lang="tr-TR" b="1" dirty="0" smtClean="0">
                <a:solidFill>
                  <a:srgbClr val="00B0F0"/>
                </a:solidFill>
              </a:rPr>
              <a:t>Sanatı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Çizgiler, Yamuklar ve </a:t>
            </a:r>
            <a:r>
              <a:rPr lang="tr-TR" b="1" dirty="0" smtClean="0">
                <a:solidFill>
                  <a:srgbClr val="00B0F0"/>
                </a:solidFill>
              </a:rPr>
              <a:t>Daireler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Kâğıt Şekillerinin </a:t>
            </a:r>
            <a:r>
              <a:rPr lang="tr-TR" b="1" dirty="0" smtClean="0">
                <a:solidFill>
                  <a:srgbClr val="00B0F0"/>
                </a:solidFill>
              </a:rPr>
              <a:t>Çeşitliliği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Geometri Tahtası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086" y="1069958"/>
            <a:ext cx="6190242" cy="500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İple Tasarım</a:t>
            </a:r>
            <a:endParaRPr lang="tr-TR" dirty="0" smtClean="0">
              <a:solidFill>
                <a:srgbClr val="00B0F0"/>
              </a:solidFill>
            </a:endParaRPr>
          </a:p>
          <a:p>
            <a:r>
              <a:rPr lang="tr-TR" b="1" dirty="0" err="1" smtClean="0">
                <a:solidFill>
                  <a:srgbClr val="00B0F0"/>
                </a:solidFill>
              </a:rPr>
              <a:t>Tangram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586" y="1230036"/>
            <a:ext cx="4859372" cy="512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Domino </a:t>
            </a:r>
            <a:r>
              <a:rPr lang="tr-TR" b="1" dirty="0" smtClean="0">
                <a:solidFill>
                  <a:srgbClr val="00B0F0"/>
                </a:solidFill>
              </a:rPr>
              <a:t>Karalama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Seri </a:t>
            </a:r>
            <a:r>
              <a:rPr lang="tr-TR" b="1" dirty="0" smtClean="0">
                <a:solidFill>
                  <a:srgbClr val="00B0F0"/>
                </a:solidFill>
              </a:rPr>
              <a:t>Baskı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Matematik Kartları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SANAT VE </a:t>
            </a:r>
            <a:r>
              <a:rPr lang="tr-TR" b="1" dirty="0" smtClean="0">
                <a:solidFill>
                  <a:srgbClr val="FF9900"/>
                </a:solidFill>
              </a:rPr>
              <a:t>FEN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Yiyecek Grupları </a:t>
            </a:r>
            <a:r>
              <a:rPr lang="tr-TR" b="1" dirty="0" smtClean="0">
                <a:solidFill>
                  <a:srgbClr val="00B0F0"/>
                </a:solidFill>
              </a:rPr>
              <a:t>Kolajı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Doğa </a:t>
            </a:r>
            <a:r>
              <a:rPr lang="tr-TR" b="1" dirty="0" smtClean="0">
                <a:solidFill>
                  <a:srgbClr val="00B0F0"/>
                </a:solidFill>
              </a:rPr>
              <a:t>Sanatı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Renk </a:t>
            </a:r>
            <a:r>
              <a:rPr lang="tr-TR" b="1" dirty="0" smtClean="0">
                <a:solidFill>
                  <a:srgbClr val="00B0F0"/>
                </a:solidFill>
              </a:rPr>
              <a:t>Karıştırma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Ekoloji İnşa </a:t>
            </a:r>
            <a:r>
              <a:rPr lang="tr-TR" b="1" dirty="0" smtClean="0">
                <a:solidFill>
                  <a:srgbClr val="00B0F0"/>
                </a:solidFill>
              </a:rPr>
              <a:t>Etme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Çantada </a:t>
            </a:r>
            <a:r>
              <a:rPr lang="tr-TR" b="1" dirty="0" smtClean="0">
                <a:solidFill>
                  <a:srgbClr val="00B0F0"/>
                </a:solidFill>
              </a:rPr>
              <a:t>Renkler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Taş Koleksiyonu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9900"/>
                </a:solidFill>
              </a:rPr>
              <a:t>DİL SANATLARI, İLETİŞİM SANATLARI</a:t>
            </a:r>
            <a:br>
              <a:rPr lang="tr-TR" b="1" dirty="0" smtClean="0">
                <a:solidFill>
                  <a:srgbClr val="FF9900"/>
                </a:solidFill>
              </a:rPr>
            </a:br>
            <a:r>
              <a:rPr lang="tr-TR" b="1" dirty="0" smtClean="0">
                <a:solidFill>
                  <a:srgbClr val="FF9900"/>
                </a:solidFill>
              </a:rPr>
              <a:t>VE OKUMA-YAZMA</a:t>
            </a:r>
            <a:endParaRPr lang="tr-TR" dirty="0">
              <a:solidFill>
                <a:srgbClr val="FF99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54516"/>
            <a:ext cx="6715373" cy="447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6000768"/>
            <a:ext cx="59187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00B0F0"/>
                </a:solidFill>
              </a:rPr>
              <a:t>Sanat </a:t>
            </a:r>
            <a:r>
              <a:rPr lang="tr-TR" b="1" dirty="0" smtClean="0">
                <a:solidFill>
                  <a:srgbClr val="00B0F0"/>
                </a:solidFill>
              </a:rPr>
              <a:t>Konuşması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Kuklalar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Ses Çalışmalarıyla Uyumlu </a:t>
            </a:r>
            <a:r>
              <a:rPr lang="tr-TR" b="1" dirty="0" smtClean="0">
                <a:solidFill>
                  <a:srgbClr val="00B0F0"/>
                </a:solidFill>
              </a:rPr>
              <a:t>Kolaj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Sanat </a:t>
            </a:r>
            <a:r>
              <a:rPr lang="tr-TR" b="1" dirty="0" smtClean="0">
                <a:solidFill>
                  <a:srgbClr val="00B0F0"/>
                </a:solidFill>
              </a:rPr>
              <a:t>Kelimeleri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Dinle ve </a:t>
            </a:r>
            <a:r>
              <a:rPr lang="tr-TR" b="1" dirty="0" smtClean="0">
                <a:solidFill>
                  <a:srgbClr val="00B0F0"/>
                </a:solidFill>
              </a:rPr>
              <a:t>Çiz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Alfabe Harfleri ile </a:t>
            </a:r>
            <a:r>
              <a:rPr lang="tr-TR" b="1" dirty="0" smtClean="0">
                <a:solidFill>
                  <a:srgbClr val="00B0F0"/>
                </a:solidFill>
              </a:rPr>
              <a:t>Kolaj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İsmimi </a:t>
            </a:r>
            <a:r>
              <a:rPr lang="tr-TR" b="1" dirty="0" smtClean="0">
                <a:solidFill>
                  <a:srgbClr val="00B0F0"/>
                </a:solidFill>
              </a:rPr>
              <a:t>Yazabilirim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Kişiye Özel Servis Altlığı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SANAT VE SOSYAL </a:t>
            </a:r>
            <a:r>
              <a:rPr lang="tr-TR" b="1" dirty="0" smtClean="0">
                <a:solidFill>
                  <a:srgbClr val="FF9900"/>
                </a:solidFill>
              </a:rPr>
              <a:t>BİLGİLER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25963"/>
          </a:xfrm>
        </p:spPr>
        <p:txBody>
          <a:bodyPr/>
          <a:lstStyle/>
          <a:p>
            <a:r>
              <a:rPr lang="es-ES" b="1" dirty="0" smtClean="0">
                <a:solidFill>
                  <a:srgbClr val="00B0F0"/>
                </a:solidFill>
              </a:rPr>
              <a:t>Çok Kültürlü Sanatlar ve </a:t>
            </a:r>
            <a:r>
              <a:rPr lang="es-ES" b="1" dirty="0" smtClean="0">
                <a:solidFill>
                  <a:srgbClr val="00B0F0"/>
                </a:solidFill>
              </a:rPr>
              <a:t>El</a:t>
            </a:r>
            <a:r>
              <a:rPr lang="tr-TR" b="1" dirty="0" smtClean="0">
                <a:solidFill>
                  <a:srgbClr val="00B0F0"/>
                </a:solidFill>
              </a:rPr>
              <a:t> Sanatları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29297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“Benim” </a:t>
            </a:r>
            <a:r>
              <a:rPr lang="tr-TR" b="1" dirty="0" smtClean="0">
                <a:solidFill>
                  <a:srgbClr val="00B0F0"/>
                </a:solidFill>
              </a:rPr>
              <a:t>Kitabım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İkizim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Aile </a:t>
            </a:r>
            <a:r>
              <a:rPr lang="tr-TR" b="1" dirty="0" smtClean="0">
                <a:solidFill>
                  <a:srgbClr val="00B0F0"/>
                </a:solidFill>
              </a:rPr>
              <a:t>Bayrağı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Duvar </a:t>
            </a:r>
            <a:r>
              <a:rPr lang="tr-TR" b="1" dirty="0" smtClean="0">
                <a:solidFill>
                  <a:srgbClr val="00B0F0"/>
                </a:solidFill>
              </a:rPr>
              <a:t>Resimleri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“Benim” </a:t>
            </a:r>
            <a:r>
              <a:rPr lang="tr-TR" b="1" dirty="0" smtClean="0">
                <a:solidFill>
                  <a:srgbClr val="00B0F0"/>
                </a:solidFill>
              </a:rPr>
              <a:t>Baskılarım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Anti </a:t>
            </a:r>
            <a:r>
              <a:rPr lang="tr-TR" b="1" dirty="0" smtClean="0">
                <a:solidFill>
                  <a:srgbClr val="00B0F0"/>
                </a:solidFill>
              </a:rPr>
              <a:t>Ayrımcı Öğretim </a:t>
            </a:r>
            <a:r>
              <a:rPr lang="tr-TR" b="1" dirty="0" smtClean="0">
                <a:solidFill>
                  <a:srgbClr val="00B0F0"/>
                </a:solidFill>
              </a:rPr>
              <a:t>Programı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SANAT VE </a:t>
            </a:r>
            <a:r>
              <a:rPr lang="tr-TR" b="1" dirty="0" smtClean="0">
                <a:solidFill>
                  <a:srgbClr val="FF9900"/>
                </a:solidFill>
              </a:rPr>
              <a:t>İFADE EDİCİ SANATLAR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Sanat yaratıcı ifadenin sadece bir türüdür. Müzik ve </a:t>
            </a:r>
            <a:r>
              <a:rPr lang="tr-TR" dirty="0" smtClean="0"/>
              <a:t>hareket, erken </a:t>
            </a:r>
            <a:r>
              <a:rPr lang="tr-TR" dirty="0" smtClean="0"/>
              <a:t>çocukluk için çok önemli olan diğer iki </a:t>
            </a:r>
            <a:r>
              <a:rPr lang="tr-TR" b="1" dirty="0" smtClean="0"/>
              <a:t>ifade </a:t>
            </a:r>
            <a:r>
              <a:rPr lang="tr-TR" b="1" dirty="0" smtClean="0"/>
              <a:t>edici sanattır</a:t>
            </a:r>
            <a:r>
              <a:rPr lang="tr-TR" b="1" dirty="0" smtClean="0"/>
              <a:t>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ÜNİTE 4</a:t>
            </a:r>
            <a:b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Sanat Deneyimleri Sağlamak</a:t>
            </a:r>
            <a:endParaRPr lang="tr-T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09600" y="1500174"/>
            <a:ext cx="822960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/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12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3200" b="1" dirty="0" smtClean="0">
                <a:solidFill>
                  <a:schemeClr val="accent5">
                    <a:lumMod val="50000"/>
                  </a:schemeClr>
                </a:solidFill>
              </a:rPr>
              <a:t>Sanat Etkinliği Planlama, Uygulama ve Değerlendirme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6970290" cy="45505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Kostüm ve Sahne </a:t>
            </a:r>
            <a:r>
              <a:rPr lang="tr-TR" b="1" dirty="0" smtClean="0">
                <a:solidFill>
                  <a:srgbClr val="00B0F0"/>
                </a:solidFill>
              </a:rPr>
              <a:t>Donanımları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Müzik Aletleri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ÜÇ BOYUT LU SANAT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Montaj</a:t>
            </a:r>
            <a:r>
              <a:rPr lang="tr-TR" dirty="0" smtClean="0"/>
              <a:t> çocukların bir dizi nesneyi birleştirmesiyle </a:t>
            </a:r>
            <a:r>
              <a:rPr lang="tr-TR" dirty="0" smtClean="0"/>
              <a:t>oluşan üç </a:t>
            </a:r>
            <a:r>
              <a:rPr lang="tr-TR" dirty="0" smtClean="0"/>
              <a:t>boyutlu kolajlardır. “İnşaat” ve “Heykel”, bir </a:t>
            </a:r>
            <a:r>
              <a:rPr lang="tr-TR" dirty="0" smtClean="0"/>
              <a:t>şeye benzeseler </a:t>
            </a:r>
            <a:r>
              <a:rPr lang="tr-TR" dirty="0" smtClean="0"/>
              <a:t>de benzemeseler de </a:t>
            </a:r>
            <a:r>
              <a:rPr lang="tr-TR" b="1" dirty="0" smtClean="0"/>
              <a:t>üç boyutlu sanat </a:t>
            </a:r>
            <a:r>
              <a:rPr lang="tr-TR" dirty="0" smtClean="0"/>
              <a:t>anlamına gelen </a:t>
            </a:r>
            <a:r>
              <a:rPr lang="tr-TR" dirty="0" smtClean="0"/>
              <a:t>benzer terimlerdir.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Sabitleştiriciler ve Bağlantı </a:t>
            </a:r>
            <a:r>
              <a:rPr lang="tr-TR" b="1" dirty="0" smtClean="0">
                <a:solidFill>
                  <a:srgbClr val="00B0F0"/>
                </a:solidFill>
              </a:rPr>
              <a:t>Elemanları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Kendini İfade Edici Sanat </a:t>
            </a:r>
            <a:r>
              <a:rPr lang="tr-TR" b="1" dirty="0" smtClean="0">
                <a:solidFill>
                  <a:srgbClr val="00B0F0"/>
                </a:solidFill>
              </a:rPr>
              <a:t>Etkinlikleri</a:t>
            </a:r>
          </a:p>
          <a:p>
            <a:r>
              <a:rPr lang="tr-TR" sz="2500" b="1" i="1" dirty="0" smtClean="0"/>
              <a:t>Kutu </a:t>
            </a:r>
            <a:r>
              <a:rPr lang="tr-TR" sz="2500" b="1" i="1" dirty="0" smtClean="0"/>
              <a:t>Kreasyonu</a:t>
            </a:r>
          </a:p>
          <a:p>
            <a:r>
              <a:rPr lang="tr-TR" sz="2500" b="1" i="1" dirty="0" smtClean="0"/>
              <a:t>Tahta </a:t>
            </a:r>
            <a:r>
              <a:rPr lang="tr-TR" sz="2500" b="1" i="1" dirty="0" smtClean="0"/>
              <a:t>Nesneler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7080" y="1645731"/>
            <a:ext cx="3386820" cy="4426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43380"/>
            <a:ext cx="444320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i="1" dirty="0" smtClean="0"/>
              <a:t>Alüminyum Folyo </a:t>
            </a:r>
            <a:r>
              <a:rPr lang="tr-TR" b="1" i="1" dirty="0" smtClean="0"/>
              <a:t>Hazinesi</a:t>
            </a:r>
          </a:p>
          <a:p>
            <a:r>
              <a:rPr lang="tr-TR" b="1" i="1" dirty="0" smtClean="0"/>
              <a:t>Plastik Köpük ve Kürdandan </a:t>
            </a:r>
            <a:r>
              <a:rPr lang="tr-TR" b="1" i="1" dirty="0" smtClean="0"/>
              <a:t>Heykel</a:t>
            </a:r>
          </a:p>
          <a:p>
            <a:r>
              <a:rPr lang="tr-TR" b="1" i="1" dirty="0" smtClean="0"/>
              <a:t>Elbise Askısından Kafa </a:t>
            </a:r>
            <a:r>
              <a:rPr lang="tr-TR" b="1" i="1" dirty="0" smtClean="0"/>
              <a:t>Yapma</a:t>
            </a:r>
          </a:p>
          <a:p>
            <a:r>
              <a:rPr lang="tr-TR" b="1" i="1" dirty="0" smtClean="0"/>
              <a:t>Kâğıt Şeritten </a:t>
            </a:r>
            <a:r>
              <a:rPr lang="tr-TR" b="1" i="1" dirty="0" smtClean="0"/>
              <a:t>Heykel</a:t>
            </a:r>
          </a:p>
          <a:p>
            <a:r>
              <a:rPr lang="tr-TR" b="1" i="1" dirty="0" smtClean="0"/>
              <a:t>İçi Doldurulmuş Gazeteden </a:t>
            </a:r>
            <a:r>
              <a:rPr lang="tr-TR" b="1" i="1" dirty="0" smtClean="0"/>
              <a:t>Heykel</a:t>
            </a:r>
          </a:p>
          <a:p>
            <a:r>
              <a:rPr lang="tr-TR" b="1" i="1" dirty="0" smtClean="0"/>
              <a:t>Kutu İçinde </a:t>
            </a:r>
            <a:r>
              <a:rPr lang="tr-TR" b="1" i="1" dirty="0" smtClean="0"/>
              <a:t>Sahne</a:t>
            </a:r>
          </a:p>
          <a:p>
            <a:r>
              <a:rPr lang="tr-TR" b="1" i="1" dirty="0" smtClean="0"/>
              <a:t>Tutkal ile </a:t>
            </a:r>
            <a:r>
              <a:rPr lang="tr-TR" b="1" i="1" dirty="0" smtClean="0"/>
              <a:t>Kaplama</a:t>
            </a:r>
          </a:p>
          <a:p>
            <a:r>
              <a:rPr lang="tr-TR" b="1" i="1" dirty="0" smtClean="0"/>
              <a:t>Üç Boyutlu Atık </a:t>
            </a:r>
            <a:r>
              <a:rPr lang="tr-TR" b="1" i="1" dirty="0" smtClean="0"/>
              <a:t>Materyal Kolajı</a:t>
            </a:r>
            <a:endParaRPr lang="tr-TR" dirty="0" smtClean="0">
              <a:solidFill>
                <a:srgbClr val="00B0F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Duyusal Keşif </a:t>
            </a:r>
            <a:r>
              <a:rPr lang="tr-TR" b="1" dirty="0" smtClean="0">
                <a:solidFill>
                  <a:srgbClr val="00B0F0"/>
                </a:solidFill>
              </a:rPr>
              <a:t>Etkinlikleri</a:t>
            </a:r>
          </a:p>
          <a:p>
            <a:r>
              <a:rPr lang="tr-TR" sz="2500" b="1" i="1" dirty="0" smtClean="0"/>
              <a:t>Sabun Köpüğü </a:t>
            </a:r>
            <a:r>
              <a:rPr lang="tr-TR" sz="2500" b="1" i="1" dirty="0" smtClean="0"/>
              <a:t>Heykeli</a:t>
            </a:r>
          </a:p>
          <a:p>
            <a:r>
              <a:rPr lang="tr-TR" sz="2500" b="1" i="1" dirty="0" smtClean="0"/>
              <a:t>Buz </a:t>
            </a:r>
            <a:r>
              <a:rPr lang="tr-TR" sz="2500" b="1" i="1" dirty="0" smtClean="0"/>
              <a:t>Heykel</a:t>
            </a:r>
          </a:p>
          <a:p>
            <a:r>
              <a:rPr lang="tr-TR" sz="2500" b="1" i="1" dirty="0" smtClean="0"/>
              <a:t>Tel </a:t>
            </a:r>
            <a:r>
              <a:rPr lang="tr-TR" sz="2500" b="1" i="1" dirty="0" smtClean="0"/>
              <a:t>Nesneler</a:t>
            </a:r>
          </a:p>
          <a:p>
            <a:r>
              <a:rPr lang="tr-TR" sz="2500" b="1" i="1" dirty="0" smtClean="0"/>
              <a:t>Tuz </a:t>
            </a:r>
            <a:r>
              <a:rPr lang="tr-TR" sz="2500" b="1" i="1" dirty="0" smtClean="0"/>
              <a:t>Heykeli</a:t>
            </a:r>
          </a:p>
          <a:p>
            <a:r>
              <a:rPr lang="tr-TR" sz="2500" b="1" i="1" dirty="0" smtClean="0"/>
              <a:t>Kâğıt </a:t>
            </a:r>
            <a:r>
              <a:rPr lang="tr-TR" sz="2500" b="1" i="1" dirty="0" smtClean="0"/>
              <a:t>Hamuru</a:t>
            </a:r>
          </a:p>
          <a:p>
            <a:r>
              <a:rPr lang="tr-TR" sz="2500" b="1" dirty="0" smtClean="0"/>
              <a:t>Kâğıt Hamuru </a:t>
            </a:r>
            <a:r>
              <a:rPr lang="tr-TR" sz="2500" dirty="0" smtClean="0"/>
              <a:t>Fransızcada “çiğnenmiş kâğıt” demektir</a:t>
            </a:r>
            <a:endParaRPr lang="tr-TR" sz="2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Kağıt Hamuru Pastası (</a:t>
            </a:r>
            <a:r>
              <a:rPr lang="tr-TR" b="1" dirty="0" smtClean="0">
                <a:solidFill>
                  <a:srgbClr val="00B0F0"/>
                </a:solidFill>
              </a:rPr>
              <a:t>Fırınlanmış)</a:t>
            </a:r>
          </a:p>
          <a:p>
            <a:r>
              <a:rPr lang="tr-TR" sz="2800" b="1" i="1" dirty="0" smtClean="0"/>
              <a:t>Gösterişli </a:t>
            </a:r>
            <a:r>
              <a:rPr lang="tr-TR" sz="2800" b="1" i="1" dirty="0" smtClean="0"/>
              <a:t>Alçı</a:t>
            </a:r>
          </a:p>
          <a:p>
            <a:r>
              <a:rPr lang="tr-TR" sz="2800" b="1" i="1" dirty="0" smtClean="0"/>
              <a:t>Bir Heykel </a:t>
            </a:r>
            <a:r>
              <a:rPr lang="tr-TR" sz="2800" b="1" i="1" dirty="0" smtClean="0"/>
              <a:t>Yap</a:t>
            </a:r>
          </a:p>
          <a:p>
            <a:r>
              <a:rPr lang="tr-TR" sz="2800" b="1" i="1" dirty="0" smtClean="0"/>
              <a:t>Balondan Yaratıklar</a:t>
            </a:r>
            <a:endParaRPr lang="tr-TR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ÖZET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Öğretim programı farklı kişiler için farklı anlama gelebilir</a:t>
            </a:r>
            <a:r>
              <a:rPr lang="tr-TR" dirty="0" smtClean="0"/>
              <a:t>; programın </a:t>
            </a:r>
            <a:r>
              <a:rPr lang="tr-TR" dirty="0" smtClean="0"/>
              <a:t>tümü ya da belirli bir konu alanı </a:t>
            </a:r>
            <a:r>
              <a:rPr lang="tr-TR" dirty="0" smtClean="0"/>
              <a:t>anlamlarına da </a:t>
            </a:r>
            <a:r>
              <a:rPr lang="tr-TR" dirty="0" smtClean="0"/>
              <a:t>gelebilir. Bu ikinci görüşte, sanat sadece </a:t>
            </a:r>
            <a:r>
              <a:rPr lang="tr-TR" dirty="0" smtClean="0"/>
              <a:t>bir müfredat </a:t>
            </a:r>
            <a:r>
              <a:rPr lang="tr-TR" dirty="0" smtClean="0"/>
              <a:t>alanıdır. Tartışmalar ve önerilen </a:t>
            </a:r>
            <a:r>
              <a:rPr lang="tr-TR" dirty="0" smtClean="0"/>
              <a:t>etkinlikler sanat </a:t>
            </a:r>
            <a:r>
              <a:rPr lang="tr-TR" dirty="0" smtClean="0"/>
              <a:t>ve matematik; fen; iletişimsel sanatlar; dil </a:t>
            </a:r>
            <a:r>
              <a:rPr lang="tr-TR" dirty="0" smtClean="0"/>
              <a:t>sanatları ve </a:t>
            </a:r>
            <a:r>
              <a:rPr lang="tr-TR" dirty="0" smtClean="0"/>
              <a:t>okuma yazma; sosyal bilgiler ve diğer kişisel </a:t>
            </a:r>
            <a:r>
              <a:rPr lang="tr-TR" dirty="0" smtClean="0"/>
              <a:t>ifade edici </a:t>
            </a:r>
            <a:r>
              <a:rPr lang="tr-TR" dirty="0" smtClean="0"/>
              <a:t>sanatların arasındaki ilişkiyi vurgulamıştır.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341" y="2784471"/>
            <a:ext cx="8651732" cy="128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857916" cy="617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413" y="214290"/>
            <a:ext cx="5698231" cy="61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GİRİŞ</a:t>
            </a:r>
            <a:endParaRPr lang="tr-TR" b="1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bölümde, sanatın erken çocukluk programı </a:t>
            </a:r>
            <a:r>
              <a:rPr lang="tr-TR" dirty="0" smtClean="0"/>
              <a:t>boyunca bütünleştirilmesine </a:t>
            </a:r>
            <a:r>
              <a:rPr lang="tr-TR" dirty="0" smtClean="0"/>
              <a:t>odaklanılacaktır.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Sanatın Erken Çocukluk Programı </a:t>
            </a:r>
            <a:r>
              <a:rPr lang="tr-TR" b="1" dirty="0" smtClean="0">
                <a:solidFill>
                  <a:srgbClr val="00B0F0"/>
                </a:solidFill>
              </a:rPr>
              <a:t>ile Bütünleştirilmesi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3758" y="1000108"/>
            <a:ext cx="7317332" cy="4930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6378" y="5857892"/>
            <a:ext cx="670896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9900"/>
                </a:solidFill>
              </a:rPr>
              <a:t>SANAT VE ERKEN ÇOCUKLUK EĞİTİM</a:t>
            </a:r>
            <a:r>
              <a:rPr lang="tr-TR" b="1" dirty="0" smtClean="0">
                <a:solidFill>
                  <a:srgbClr val="FF9900"/>
                </a:solidFill>
              </a:rPr>
              <a:t/>
            </a:r>
            <a:br>
              <a:rPr lang="tr-TR" b="1" dirty="0" smtClean="0">
                <a:solidFill>
                  <a:srgbClr val="FF9900"/>
                </a:solidFill>
              </a:rPr>
            </a:br>
            <a:r>
              <a:rPr lang="tr-TR" b="1" dirty="0" smtClean="0">
                <a:solidFill>
                  <a:srgbClr val="FF9900"/>
                </a:solidFill>
              </a:rPr>
              <a:t>PROGRAMI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Öğretim programı</a:t>
            </a:r>
            <a:r>
              <a:rPr lang="tr-TR" dirty="0" smtClean="0"/>
              <a:t> kelimesi eğitimsel bir program, </a:t>
            </a:r>
            <a:r>
              <a:rPr lang="tr-TR" dirty="0" smtClean="0"/>
              <a:t>etkinlik ya </a:t>
            </a:r>
            <a:r>
              <a:rPr lang="tr-TR" dirty="0" smtClean="0"/>
              <a:t>da etkinlikler kümesi ile bir okulun, devletin</a:t>
            </a:r>
            <a:r>
              <a:rPr lang="tr-TR" dirty="0" smtClean="0"/>
              <a:t>, kurumun</a:t>
            </a:r>
            <a:r>
              <a:rPr lang="tr-TR" dirty="0" smtClean="0"/>
              <a:t>, ya da profesyonel bir kuruluşun </a:t>
            </a:r>
            <a:r>
              <a:rPr lang="tr-TR" dirty="0" smtClean="0"/>
              <a:t>rehberliği anlamında </a:t>
            </a:r>
            <a:r>
              <a:rPr lang="tr-TR" dirty="0" smtClean="0"/>
              <a:t>kullanılmaktadır.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-2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Program Olarak Öğretim </a:t>
            </a:r>
            <a:r>
              <a:rPr lang="tr-TR" b="1" dirty="0" smtClean="0">
                <a:solidFill>
                  <a:srgbClr val="00B0F0"/>
                </a:solidFill>
              </a:rPr>
              <a:t>Programı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Konu, İçerik ya da Akademik Alan </a:t>
            </a:r>
            <a:r>
              <a:rPr lang="tr-TR" b="1" dirty="0" smtClean="0">
                <a:solidFill>
                  <a:srgbClr val="00B0F0"/>
                </a:solidFill>
              </a:rPr>
              <a:t>Olarak Öğretim </a:t>
            </a:r>
            <a:r>
              <a:rPr lang="tr-TR" b="1" dirty="0" smtClean="0">
                <a:solidFill>
                  <a:srgbClr val="00B0F0"/>
                </a:solidFill>
              </a:rPr>
              <a:t>Programı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498894" cy="422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857892"/>
            <a:ext cx="539574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57" y="721864"/>
            <a:ext cx="8859900" cy="541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379</Words>
  <PresentationFormat>Ekran Gösterisi (4:3)</PresentationFormat>
  <Paragraphs>75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Slayt 1</vt:lpstr>
      <vt:lpstr>ÜNİTE 4 Sanat Deneyimleri Sağlamak</vt:lpstr>
      <vt:lpstr>Slayt 3</vt:lpstr>
      <vt:lpstr>Slayt 4</vt:lpstr>
      <vt:lpstr>GİRİŞ</vt:lpstr>
      <vt:lpstr>Slayt 6</vt:lpstr>
      <vt:lpstr>SANAT VE ERKEN ÇOCUKLUK EĞİTİM PROGRAMI</vt:lpstr>
      <vt:lpstr>Slayt 8</vt:lpstr>
      <vt:lpstr>Slayt 9</vt:lpstr>
      <vt:lpstr>SANAT VE MATEMATİK</vt:lpstr>
      <vt:lpstr>Slayt 11</vt:lpstr>
      <vt:lpstr>Slayt 12</vt:lpstr>
      <vt:lpstr>Slayt 13</vt:lpstr>
      <vt:lpstr>SANAT VE FEN</vt:lpstr>
      <vt:lpstr>DİL SANATLARI, İLETİŞİM SANATLARI VE OKUMA-YAZMA</vt:lpstr>
      <vt:lpstr>Slayt 16</vt:lpstr>
      <vt:lpstr>SANAT VE SOSYAL BİLGİLER</vt:lpstr>
      <vt:lpstr>Slayt 18</vt:lpstr>
      <vt:lpstr>SANAT VE İFADE EDİCİ SANATLAR</vt:lpstr>
      <vt:lpstr>Slayt 20</vt:lpstr>
      <vt:lpstr>ÜÇ BOYUT LU SANAT</vt:lpstr>
      <vt:lpstr>Slayt 22</vt:lpstr>
      <vt:lpstr>Slayt 23</vt:lpstr>
      <vt:lpstr>Slayt 24</vt:lpstr>
      <vt:lpstr>Slayt 25</vt:lpstr>
      <vt:lpstr>ÖZET</vt:lpstr>
      <vt:lpstr>Slayt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22</cp:revision>
  <dcterms:created xsi:type="dcterms:W3CDTF">2015-05-27T06:02:16Z</dcterms:created>
  <dcterms:modified xsi:type="dcterms:W3CDTF">2015-05-28T06:29:14Z</dcterms:modified>
</cp:coreProperties>
</file>