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95" r:id="rId5"/>
    <p:sldId id="257" r:id="rId6"/>
    <p:sldId id="297" r:id="rId7"/>
    <p:sldId id="259" r:id="rId8"/>
    <p:sldId id="258" r:id="rId9"/>
    <p:sldId id="296" r:id="rId10"/>
    <p:sldId id="298" r:id="rId11"/>
    <p:sldId id="299" r:id="rId12"/>
    <p:sldId id="263" r:id="rId13"/>
    <p:sldId id="267" r:id="rId14"/>
    <p:sldId id="265" r:id="rId15"/>
    <p:sldId id="268" r:id="rId16"/>
    <p:sldId id="300" r:id="rId17"/>
    <p:sldId id="272" r:id="rId18"/>
    <p:sldId id="269" r:id="rId19"/>
    <p:sldId id="274" r:id="rId20"/>
    <p:sldId id="302" r:id="rId21"/>
    <p:sldId id="303" r:id="rId22"/>
    <p:sldId id="279" r:id="rId23"/>
    <p:sldId id="281" r:id="rId24"/>
    <p:sldId id="282" r:id="rId25"/>
    <p:sldId id="283" r:id="rId26"/>
    <p:sldId id="284" r:id="rId27"/>
    <p:sldId id="304" r:id="rId28"/>
    <p:sldId id="286" r:id="rId29"/>
    <p:sldId id="287" r:id="rId30"/>
    <p:sldId id="306" r:id="rId31"/>
    <p:sldId id="307" r:id="rId32"/>
    <p:sldId id="308" r:id="rId33"/>
    <p:sldId id="291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435C9-E1FE-4C8D-8732-CF46B6F9BB3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7C893-7FA0-40D3-9B8F-BBAF884DDF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2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5AB407-398F-4C2E-AC92-5EBF94FEFA6A}" type="datetime1">
              <a:rPr lang="en-US"/>
              <a:pPr/>
              <a:t>2/23/18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0ADC6-4D96-40E5-A137-CB67431D6DC0}" type="slidenum">
              <a:rPr lang="en-US"/>
              <a:pPr/>
              <a:t>8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77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117764" name="3 Üstbilgi Yer Tutucusu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/>
              <a:t>Gülden Burçak - Hücre Membranları</a:t>
            </a:r>
          </a:p>
        </p:txBody>
      </p:sp>
      <p:sp>
        <p:nvSpPr>
          <p:cNvPr id="117765" name="4 Altbilgi Yer Tutucusu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25.02.2004</a:t>
            </a:r>
          </a:p>
        </p:txBody>
      </p:sp>
      <p:sp>
        <p:nvSpPr>
          <p:cNvPr id="117766" name="5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094E4-DDF3-4AE4-A7D8-D1224BDDC16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F8CC0-48CC-471F-AF4A-BF005B7E8C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36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62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3CA50-DCC0-4D00-8553-12126FB8AAB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46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8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BE02-D280-4EF4-BE60-3AE9AE48E8C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28E2-44AF-4DE0-A189-BBD55A6C119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Hücre </a:t>
            </a:r>
            <a:r>
              <a:rPr lang="tr-TR" dirty="0" err="1"/>
              <a:t>organellerinde</a:t>
            </a:r>
            <a:r>
              <a:rPr lang="tr-TR" dirty="0"/>
              <a:t> spesifik iyon kanalları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Prof. Dr. Can Akçalı</a:t>
            </a:r>
          </a:p>
          <a:p>
            <a:r>
              <a:rPr lang="tr-TR" dirty="0" err="1"/>
              <a:t>akcali</a:t>
            </a:r>
            <a:r>
              <a:rPr lang="tr-TR" dirty="0"/>
              <a:t>@</a:t>
            </a:r>
            <a:r>
              <a:rPr lang="tr-TR" dirty="0" err="1"/>
              <a:t>ankara</a:t>
            </a:r>
            <a:r>
              <a:rPr lang="tr-TR" dirty="0"/>
              <a:t>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Tek geçişli TM Protein</a:t>
            </a:r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8113" y="1600200"/>
            <a:ext cx="6326187" cy="45259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Çok geçişli TM Protein</a:t>
            </a:r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3313" y="1600200"/>
            <a:ext cx="4395787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İyon kanalları</a:t>
            </a: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/>
              <a:t>Transmembran oligomerik proteinler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Çoğunlukla bir iyon için selektif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Difüzyon hızına yakın hız: 10</a:t>
            </a:r>
            <a:r>
              <a:rPr lang="tr-TR" sz="2400" baseline="30000"/>
              <a:t>6</a:t>
            </a:r>
            <a:r>
              <a:rPr lang="tr-TR" sz="2400"/>
              <a:t>-10</a:t>
            </a:r>
            <a:r>
              <a:rPr lang="tr-TR" sz="2400" baseline="30000"/>
              <a:t>7</a:t>
            </a:r>
            <a:r>
              <a:rPr lang="tr-TR" sz="2400"/>
              <a:t>/s, doygunluk yok!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Düzenlenebilir aktivite !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Voltaj (Na</a:t>
            </a:r>
            <a:r>
              <a:rPr lang="tr-TR" sz="2400" baseline="30000"/>
              <a:t>+ </a:t>
            </a:r>
            <a:r>
              <a:rPr lang="tr-TR" sz="2400"/>
              <a:t>iyon k.) ve ligand (asetil kolin res.) kapılı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Yüksek derecede korunmuş yapı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Hücrelerin çoğunda Na</a:t>
            </a:r>
            <a:r>
              <a:rPr lang="tr-TR" sz="2400" baseline="30000"/>
              <a:t>+</a:t>
            </a:r>
            <a:r>
              <a:rPr lang="tr-TR" sz="2400"/>
              <a:t>, K</a:t>
            </a:r>
            <a:r>
              <a:rPr lang="tr-TR" sz="2400" baseline="30000"/>
              <a:t>+</a:t>
            </a:r>
            <a:r>
              <a:rPr lang="tr-TR" sz="2400"/>
              <a:t>, Ca</a:t>
            </a:r>
            <a:r>
              <a:rPr lang="tr-TR" sz="2400" baseline="30000"/>
              <a:t>2+</a:t>
            </a:r>
            <a:r>
              <a:rPr lang="tr-TR" sz="2400"/>
              <a:t>, Cl</a:t>
            </a:r>
            <a:r>
              <a:rPr lang="en-US" sz="2400" baseline="30000">
                <a:cs typeface="Tahoma" pitchFamily="34" charset="0"/>
              </a:rPr>
              <a:t>- </a:t>
            </a:r>
            <a:r>
              <a:rPr lang="tr-TR" sz="2400"/>
              <a:t>iyon kanalları</a:t>
            </a:r>
            <a:endParaRPr lang="en-US" sz="2400" baseline="3000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/>
              <a:t>Kodlayan genlerde mutasyon</a:t>
            </a:r>
            <a:r>
              <a:rPr lang="tr-TR" sz="2400">
                <a:sym typeface="Wingdings" pitchFamily="2" charset="2"/>
              </a:rPr>
              <a:t></a:t>
            </a:r>
            <a:r>
              <a:rPr lang="tr-TR" sz="2400"/>
              <a:t> hastalık !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Aktivitelerini bazı ilaçlar etkiler !</a:t>
            </a:r>
            <a:endParaRPr lang="en-GB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41325" y="641350"/>
            <a:ext cx="824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0483" name="Picture 6" descr="hüc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813"/>
            <a:ext cx="838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16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ahoma" pitchFamily="34" charset="0"/>
              </a:rPr>
              <a:t>HÜCRE ve ORGANELLER</a:t>
            </a:r>
          </a:p>
          <a:p>
            <a:endParaRPr lang="tr-TR" sz="2000" dirty="0">
              <a:solidFill>
                <a:srgbClr val="3A4D58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/>
              <a:t>Neden </a:t>
            </a:r>
            <a:r>
              <a:rPr lang="tr-TR" sz="3200" b="1" dirty="0" err="1"/>
              <a:t>organellere</a:t>
            </a:r>
            <a:r>
              <a:rPr lang="tr-TR" sz="3200" b="1" dirty="0"/>
              <a:t> gereksinim duyulur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tr-TR" dirty="0" err="1"/>
              <a:t>Organeller</a:t>
            </a:r>
            <a:r>
              <a:rPr lang="tr-TR" dirty="0"/>
              <a:t> özelleşmiş işlevleri gerçekleştirebilir. </a:t>
            </a:r>
          </a:p>
          <a:p>
            <a:pPr lvl="1">
              <a:buFont typeface="Wingdings" pitchFamily="2" charset="2"/>
              <a:buNone/>
            </a:pPr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dirty="0"/>
              <a:t>Zarla çevrelenmiş </a:t>
            </a:r>
            <a:r>
              <a:rPr lang="tr-TR" dirty="0" err="1"/>
              <a:t>organeller</a:t>
            </a:r>
            <a:r>
              <a:rPr lang="tr-TR" dirty="0"/>
              <a:t> hücrenin bir bölümünü diğer bölümlerinden ayıran bir bölme (konteynır) gibi iş görebilir. </a:t>
            </a:r>
          </a:p>
          <a:p>
            <a:pPr lvl="1">
              <a:buFont typeface="Wingdings" pitchFamily="2" charset="2"/>
              <a:buNone/>
            </a:pPr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dirty="0" err="1"/>
              <a:t>Organellerin</a:t>
            </a:r>
            <a:r>
              <a:rPr lang="tr-TR" dirty="0"/>
              <a:t> zarları kimyasal reaksiyonların oluşması için bir bölge sağlayabilir. </a:t>
            </a:r>
          </a:p>
          <a:p>
            <a:endParaRPr lang="tr-T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d:\powerpoint\figures\chapter12\1209.jpg"/>
          <p:cNvPicPr>
            <a:picLocks noChangeAspect="1" noChangeArrowheads="1"/>
          </p:cNvPicPr>
          <p:nvPr/>
        </p:nvPicPr>
        <p:blipFill>
          <a:blip r:embed="rId3" cstate="print"/>
          <a:srcRect r="18896" b="9525"/>
          <a:stretch>
            <a:fillRect/>
          </a:stretch>
        </p:blipFill>
        <p:spPr bwMode="auto">
          <a:xfrm>
            <a:off x="4495800" y="5334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8600" y="2971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tr-TR" sz="2800" dirty="0">
                <a:latin typeface="Huvetical"/>
                <a:ea typeface="Huvetical"/>
                <a:cs typeface="Huvetical"/>
              </a:rPr>
              <a:t>Nükleer zar (zarf)</a:t>
            </a:r>
            <a:endParaRPr lang="en-US" sz="2800" dirty="0">
              <a:latin typeface="Huvetical"/>
              <a:ea typeface="Huvetical"/>
              <a:cs typeface="Huvetic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Nükleer Kanallar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Nükleer </a:t>
            </a:r>
            <a:r>
              <a:rPr lang="tr-TR" dirty="0" err="1"/>
              <a:t>porlar</a:t>
            </a:r>
            <a:r>
              <a:rPr lang="tr-TR" dirty="0"/>
              <a:t> çift zarlı </a:t>
            </a:r>
            <a:r>
              <a:rPr lang="tr-TR" dirty="0" err="1"/>
              <a:t>nukleus</a:t>
            </a:r>
            <a:r>
              <a:rPr lang="tr-TR" dirty="0"/>
              <a:t> </a:t>
            </a:r>
            <a:r>
              <a:rPr lang="tr-TR" dirty="0" err="1"/>
              <a:t>membranında</a:t>
            </a:r>
            <a:r>
              <a:rPr lang="tr-TR" dirty="0"/>
              <a:t> yerleşmiştir.</a:t>
            </a:r>
          </a:p>
          <a:p>
            <a:r>
              <a:rPr lang="tr-TR" dirty="0"/>
              <a:t>Simetrik kanallardır.</a:t>
            </a:r>
          </a:p>
          <a:p>
            <a:r>
              <a:rPr lang="tr-TR" dirty="0"/>
              <a:t>Yaklaşık </a:t>
            </a:r>
            <a:r>
              <a:rPr lang="en-US" dirty="0"/>
              <a:t>2000 n</a:t>
            </a:r>
            <a:r>
              <a:rPr lang="tr-TR" dirty="0" err="1"/>
              <a:t>ükleer</a:t>
            </a:r>
            <a:r>
              <a:rPr lang="tr-TR" dirty="0"/>
              <a:t> </a:t>
            </a:r>
            <a:r>
              <a:rPr lang="tr-TR" dirty="0" err="1"/>
              <a:t>por</a:t>
            </a:r>
            <a:r>
              <a:rPr lang="en-US" dirty="0"/>
              <a:t> </a:t>
            </a:r>
            <a:r>
              <a:rPr lang="tr-TR" dirty="0"/>
              <a:t>kompleks</a:t>
            </a:r>
            <a:r>
              <a:rPr lang="en-US" dirty="0"/>
              <a:t> (NPC)</a:t>
            </a:r>
            <a:r>
              <a:rPr lang="tr-TR" dirty="0"/>
              <a:t> bulunmakta. </a:t>
            </a:r>
          </a:p>
          <a:p>
            <a:r>
              <a:rPr lang="tr-TR" dirty="0" err="1"/>
              <a:t>NPC’yi</a:t>
            </a:r>
            <a:r>
              <a:rPr lang="tr-TR" dirty="0"/>
              <a:t> oluşturan proteinler </a:t>
            </a:r>
            <a:r>
              <a:rPr lang="tr-TR" dirty="0" err="1"/>
              <a:t>Nucleoporinlerdir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1" name="Picture 2" descr="Diagram human cell nucleus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1027"/>
            <a:ext cx="4038600" cy="33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NPC</a:t>
            </a:r>
          </a:p>
        </p:txBody>
      </p:sp>
      <p:sp>
        <p:nvSpPr>
          <p:cNvPr id="13" name="İçerik Yer Tutucusu 12"/>
          <p:cNvSpPr>
            <a:spLocks noGrp="1"/>
          </p:cNvSpPr>
          <p:nvPr>
            <p:ph sz="half" idx="1"/>
          </p:nvPr>
        </p:nvSpPr>
        <p:spPr>
          <a:xfrm>
            <a:off x="1043608" y="4653136"/>
            <a:ext cx="7380312" cy="1368152"/>
          </a:xfrm>
        </p:spPr>
        <p:txBody>
          <a:bodyPr/>
          <a:lstStyle/>
          <a:p>
            <a:r>
              <a:rPr lang="en-US" dirty="0"/>
              <a:t>1.)Nuclear Envelope 2.)Outer Ring 3.)Spokes 4.)Basket 5.)Filaments.</a:t>
            </a:r>
            <a:endParaRPr lang="tr-TR" dirty="0"/>
          </a:p>
          <a:p>
            <a:endParaRPr lang="tr-TR" dirty="0"/>
          </a:p>
        </p:txBody>
      </p:sp>
      <p:pic>
        <p:nvPicPr>
          <p:cNvPr id="2050" name="Picture 2" descr="NuclearPore cro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038600" cy="33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4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d:\powerpoint\figures\chapter12\1210_1.jpg"/>
          <p:cNvPicPr>
            <a:picLocks noChangeAspect="1" noChangeArrowheads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 bwMode="auto">
          <a:xfrm>
            <a:off x="76200" y="1752600"/>
            <a:ext cx="43164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6200" y="2286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tr-TR" sz="2800" dirty="0">
                <a:latin typeface="Huvetical"/>
                <a:ea typeface="Huvetical"/>
                <a:cs typeface="Huvetical"/>
              </a:rPr>
              <a:t>Çekirdek zarında NPC </a:t>
            </a:r>
            <a:endParaRPr lang="en-US" sz="2800" dirty="0">
              <a:latin typeface="Huvetical"/>
              <a:ea typeface="Huvetical"/>
              <a:cs typeface="Huvetical"/>
            </a:endParaRPr>
          </a:p>
        </p:txBody>
      </p:sp>
      <p:pic>
        <p:nvPicPr>
          <p:cNvPr id="43012" name="Picture 3" descr="d:\powerpoint\figures\chapter12\1210_2.jpg"/>
          <p:cNvPicPr>
            <a:picLocks noChangeAspect="1" noChangeArrowheads="1"/>
          </p:cNvPicPr>
          <p:nvPr/>
        </p:nvPicPr>
        <p:blipFill>
          <a:blip r:embed="rId4" cstate="print"/>
          <a:srcRect b="5952"/>
          <a:stretch>
            <a:fillRect/>
          </a:stretch>
        </p:blipFill>
        <p:spPr bwMode="auto">
          <a:xfrm>
            <a:off x="4441825" y="2438400"/>
            <a:ext cx="46482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Nukleoporinler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Nucleoporin</a:t>
            </a:r>
            <a:r>
              <a:rPr lang="tr-TR" dirty="0" err="1"/>
              <a:t>ler</a:t>
            </a:r>
            <a:r>
              <a:rPr lang="tr-TR" dirty="0"/>
              <a:t> yaklaşık 30 proteinden oluşmuş bir ailedir. </a:t>
            </a:r>
            <a:r>
              <a:rPr lang="en-US" dirty="0" err="1"/>
              <a:t>Nucleoporin</a:t>
            </a:r>
            <a:r>
              <a:rPr lang="en-US" dirty="0"/>
              <a:t> 62</a:t>
            </a:r>
            <a:r>
              <a:rPr lang="tr-TR" dirty="0"/>
              <a:t> en çok bulunandır. </a:t>
            </a:r>
          </a:p>
          <a:p>
            <a:r>
              <a:rPr lang="en-US" dirty="0" err="1"/>
              <a:t>Nucleoporin</a:t>
            </a:r>
            <a:r>
              <a:rPr lang="tr-TR" dirty="0" err="1"/>
              <a:t>ler</a:t>
            </a:r>
            <a:r>
              <a:rPr lang="tr-TR" dirty="0"/>
              <a:t> çekirdek zarından molekülleri </a:t>
            </a:r>
            <a:r>
              <a:rPr lang="en-US" dirty="0"/>
              <a:t> </a:t>
            </a:r>
            <a:r>
              <a:rPr lang="tr-TR" dirty="0"/>
              <a:t>büyük bir hızla taşırlar</a:t>
            </a:r>
            <a:r>
              <a:rPr lang="en-US" dirty="0"/>
              <a:t>. </a:t>
            </a:r>
            <a:r>
              <a:rPr lang="tr-TR" dirty="0"/>
              <a:t>Tek </a:t>
            </a:r>
            <a:r>
              <a:rPr lang="en-US" dirty="0"/>
              <a:t>NPC</a:t>
            </a:r>
            <a:r>
              <a:rPr lang="tr-TR" dirty="0"/>
              <a:t> bir dakikada </a:t>
            </a:r>
            <a:r>
              <a:rPr lang="en-US" dirty="0"/>
              <a:t>60,000 protein mole</a:t>
            </a:r>
            <a:r>
              <a:rPr lang="tr-TR" dirty="0"/>
              <a:t>külünü taşıyabilir. </a:t>
            </a:r>
          </a:p>
        </p:txBody>
      </p:sp>
    </p:spTree>
    <p:extLst>
      <p:ext uri="{BB962C8B-B14F-4D97-AF65-F5344CB8AC3E}">
        <p14:creationId xmlns:p14="http://schemas.microsoft.com/office/powerpoint/2010/main" val="178525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kazanımları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Hücre </a:t>
            </a:r>
            <a:r>
              <a:rPr lang="tr-TR" dirty="0" err="1"/>
              <a:t>organellerindeki</a:t>
            </a:r>
            <a:r>
              <a:rPr lang="tr-TR" dirty="0"/>
              <a:t> iyon kanallarının genel özelliklerini tanımlayabilir. </a:t>
            </a:r>
          </a:p>
          <a:p>
            <a:pPr lvl="0"/>
            <a:r>
              <a:rPr lang="tr-TR" dirty="0" err="1"/>
              <a:t>Organel</a:t>
            </a:r>
            <a:r>
              <a:rPr lang="tr-TR" dirty="0"/>
              <a:t> spesifik iyon kanallarının fonksiyonel önemi</a:t>
            </a:r>
          </a:p>
          <a:p>
            <a:r>
              <a:rPr lang="tr-TR" dirty="0" err="1"/>
              <a:t>Organel</a:t>
            </a:r>
            <a:r>
              <a:rPr lang="tr-TR" dirty="0"/>
              <a:t> spesifik iyon kanallarının klinik önemini açıklayabilir.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Nucleoporinler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>
                <a:solidFill>
                  <a:srgbClr val="231F20"/>
                </a:solidFill>
              </a:rPr>
              <a:t>Birçok </a:t>
            </a:r>
            <a:r>
              <a:rPr lang="en-US" altLang="tr-TR" dirty="0" err="1">
                <a:solidFill>
                  <a:srgbClr val="231F20"/>
                </a:solidFill>
              </a:rPr>
              <a:t>nucleoporin</a:t>
            </a:r>
            <a:r>
              <a:rPr lang="en-US" altLang="tr-TR" dirty="0">
                <a:solidFill>
                  <a:srgbClr val="231F20"/>
                </a:solidFill>
              </a:rPr>
              <a:t> </a:t>
            </a:r>
            <a:r>
              <a:rPr lang="tr-TR" altLang="tr-TR" dirty="0">
                <a:solidFill>
                  <a:srgbClr val="231F20"/>
                </a:solidFill>
              </a:rPr>
              <a:t>az sayıda amino asit tekrarından oluşmuştur. Bu amino asitler taşıma sırasında taşıma faktörlerine bağlanmaktadır. </a:t>
            </a:r>
          </a:p>
          <a:p>
            <a:pPr lvl="2"/>
            <a:r>
              <a:rPr lang="en-US" altLang="tr-TR" sz="2800" dirty="0" err="1">
                <a:solidFill>
                  <a:srgbClr val="231F20"/>
                </a:solidFill>
              </a:rPr>
              <a:t>Gly-Leu-Phe-Gly</a:t>
            </a:r>
            <a:endParaRPr lang="en-US" altLang="tr-TR" sz="2800" dirty="0">
              <a:solidFill>
                <a:srgbClr val="231F20"/>
              </a:solidFill>
            </a:endParaRPr>
          </a:p>
          <a:p>
            <a:pPr lvl="2"/>
            <a:r>
              <a:rPr lang="en-US" altLang="tr-TR" sz="2800" dirty="0">
                <a:solidFill>
                  <a:srgbClr val="231F20"/>
                </a:solidFill>
              </a:rPr>
              <a:t>X-</a:t>
            </a:r>
            <a:r>
              <a:rPr lang="en-US" altLang="tr-TR" sz="2800" dirty="0" err="1">
                <a:solidFill>
                  <a:srgbClr val="231F20"/>
                </a:solidFill>
              </a:rPr>
              <a:t>Phe</a:t>
            </a:r>
            <a:r>
              <a:rPr lang="en-US" altLang="tr-TR" sz="2800" dirty="0">
                <a:solidFill>
                  <a:srgbClr val="231F20"/>
                </a:solidFill>
              </a:rPr>
              <a:t>-X-</a:t>
            </a:r>
            <a:r>
              <a:rPr lang="en-US" altLang="tr-TR" sz="2800" dirty="0" err="1">
                <a:solidFill>
                  <a:srgbClr val="231F20"/>
                </a:solidFill>
              </a:rPr>
              <a:t>Phe</a:t>
            </a:r>
            <a:r>
              <a:rPr lang="en-US" altLang="tr-TR" sz="2800" dirty="0">
                <a:solidFill>
                  <a:srgbClr val="231F20"/>
                </a:solidFill>
              </a:rPr>
              <a:t>-</a:t>
            </a:r>
            <a:r>
              <a:rPr lang="en-US" altLang="tr-TR" sz="2800" dirty="0" err="1">
                <a:solidFill>
                  <a:srgbClr val="231F20"/>
                </a:solidFill>
              </a:rPr>
              <a:t>Gly</a:t>
            </a:r>
            <a:endParaRPr lang="en-US" altLang="tr-TR" sz="2800" dirty="0">
              <a:solidFill>
                <a:srgbClr val="231F20"/>
              </a:solidFill>
            </a:endParaRPr>
          </a:p>
          <a:p>
            <a:pPr lvl="2"/>
            <a:r>
              <a:rPr lang="en-US" altLang="tr-TR" sz="2800" dirty="0">
                <a:solidFill>
                  <a:srgbClr val="231F20"/>
                </a:solidFill>
              </a:rPr>
              <a:t>X-X-</a:t>
            </a:r>
            <a:r>
              <a:rPr lang="en-US" altLang="tr-TR" sz="2800" dirty="0" err="1">
                <a:solidFill>
                  <a:srgbClr val="231F20"/>
                </a:solidFill>
              </a:rPr>
              <a:t>Phe</a:t>
            </a:r>
            <a:r>
              <a:rPr lang="en-US" altLang="tr-TR" sz="2800" dirty="0">
                <a:solidFill>
                  <a:srgbClr val="231F20"/>
                </a:solidFill>
              </a:rPr>
              <a:t>-</a:t>
            </a:r>
            <a:r>
              <a:rPr lang="en-US" altLang="tr-TR" sz="2800" dirty="0" err="1">
                <a:solidFill>
                  <a:srgbClr val="231F20"/>
                </a:solidFill>
              </a:rPr>
              <a:t>Gly</a:t>
            </a:r>
            <a:endParaRPr lang="en-US" altLang="tr-TR" sz="2800" dirty="0">
              <a:solidFill>
                <a:srgbClr val="231F2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Nucleoporinler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NPC’leri</a:t>
            </a:r>
            <a:r>
              <a:rPr lang="tr-TR" dirty="0"/>
              <a:t> çekirdek zarına bağlayan </a:t>
            </a:r>
            <a:r>
              <a:rPr lang="tr-TR" dirty="0" err="1"/>
              <a:t>transmembran</a:t>
            </a:r>
            <a:r>
              <a:rPr lang="tr-TR" dirty="0"/>
              <a:t> proteinleri de olabilir.</a:t>
            </a:r>
          </a:p>
          <a:p>
            <a:r>
              <a:rPr lang="tr-TR" dirty="0"/>
              <a:t>Dinamik proteinlerdir. Mitoz sırasında </a:t>
            </a:r>
            <a:r>
              <a:rPr lang="tr-TR" dirty="0" err="1"/>
              <a:t>NPC’lerin</a:t>
            </a:r>
            <a:r>
              <a:rPr lang="tr-TR" dirty="0"/>
              <a:t> çözünmesi sırasında kompleksten ayrılır.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Nükleoporinlerin</a:t>
            </a:r>
            <a:r>
              <a:rPr lang="tr-TR" dirty="0"/>
              <a:t>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Nukleoporin</a:t>
            </a:r>
            <a:r>
              <a:rPr lang="tr-TR" dirty="0"/>
              <a:t> 62</a:t>
            </a:r>
          </a:p>
          <a:p>
            <a:pPr lvl="1"/>
            <a:r>
              <a:rPr lang="en-US" dirty="0"/>
              <a:t>Diabetes</a:t>
            </a:r>
            <a:r>
              <a:rPr lang="tr-TR" dirty="0"/>
              <a:t> (</a:t>
            </a:r>
            <a:r>
              <a:rPr lang="tr-TR" dirty="0" err="1"/>
              <a:t>nucleoporin</a:t>
            </a:r>
            <a:r>
              <a:rPr lang="tr-TR" dirty="0"/>
              <a:t> </a:t>
            </a:r>
            <a:r>
              <a:rPr lang="tr-TR" dirty="0" err="1"/>
              <a:t>glikozillenmesinde</a:t>
            </a:r>
            <a:r>
              <a:rPr lang="tr-TR" dirty="0"/>
              <a:t> artış)</a:t>
            </a:r>
            <a:r>
              <a:rPr lang="en-US" dirty="0"/>
              <a:t>, </a:t>
            </a:r>
            <a:endParaRPr lang="tr-TR" dirty="0"/>
          </a:p>
          <a:p>
            <a:pPr lvl="1"/>
            <a:r>
              <a:rPr lang="tr-TR" dirty="0"/>
              <a:t>P</a:t>
            </a:r>
            <a:r>
              <a:rPr lang="en-US" dirty="0" err="1"/>
              <a:t>rimary</a:t>
            </a:r>
            <a:r>
              <a:rPr lang="en-US" dirty="0"/>
              <a:t> bi</a:t>
            </a:r>
            <a:r>
              <a:rPr lang="tr-TR" dirty="0" err="1"/>
              <a:t>lier</a:t>
            </a:r>
            <a:r>
              <a:rPr lang="en-US" dirty="0"/>
              <a:t> </a:t>
            </a:r>
            <a:r>
              <a:rPr lang="tr-TR" dirty="0"/>
              <a:t>siroz </a:t>
            </a:r>
            <a:r>
              <a:rPr lang="en-US" dirty="0"/>
              <a:t>cirrhosis</a:t>
            </a:r>
            <a:r>
              <a:rPr lang="tr-TR" dirty="0"/>
              <a:t> (</a:t>
            </a:r>
            <a:r>
              <a:rPr lang="tr-TR" dirty="0" err="1"/>
              <a:t>otoimmun</a:t>
            </a:r>
            <a:r>
              <a:rPr lang="tr-TR" dirty="0"/>
              <a:t>)</a:t>
            </a:r>
            <a:r>
              <a:rPr lang="en-US" dirty="0"/>
              <a:t>, </a:t>
            </a:r>
            <a:endParaRPr lang="tr-TR" dirty="0"/>
          </a:p>
          <a:p>
            <a:pPr lvl="1"/>
            <a:r>
              <a:rPr lang="en-US" dirty="0"/>
              <a:t>Parkinson </a:t>
            </a:r>
            <a:r>
              <a:rPr lang="tr-TR" dirty="0"/>
              <a:t>ve</a:t>
            </a:r>
            <a:r>
              <a:rPr lang="en-US" dirty="0"/>
              <a:t> Alzheimer</a:t>
            </a:r>
            <a:r>
              <a:rPr lang="tr-TR" dirty="0"/>
              <a:t> hastalığı gibi </a:t>
            </a:r>
            <a:r>
              <a:rPr lang="tr-TR" dirty="0" err="1"/>
              <a:t>nörodejeneratif</a:t>
            </a:r>
            <a:r>
              <a:rPr lang="tr-TR" dirty="0"/>
              <a:t> hastalıklar</a:t>
            </a:r>
          </a:p>
          <a:p>
            <a:r>
              <a:rPr lang="tr-TR" dirty="0" err="1"/>
              <a:t>Nukleoporin</a:t>
            </a:r>
            <a:r>
              <a:rPr lang="tr-TR" dirty="0"/>
              <a:t> 88</a:t>
            </a:r>
          </a:p>
          <a:p>
            <a:pPr lvl="1"/>
            <a:r>
              <a:rPr lang="en-US" dirty="0"/>
              <a:t>pre</a:t>
            </a:r>
            <a:r>
              <a:rPr lang="tr-TR" dirty="0"/>
              <a:t>k</a:t>
            </a:r>
            <a:r>
              <a:rPr lang="en-US" dirty="0"/>
              <a:t>an</a:t>
            </a:r>
            <a:r>
              <a:rPr lang="tr-TR" dirty="0" err="1"/>
              <a:t>seröz</a:t>
            </a:r>
            <a:r>
              <a:rPr lang="tr-TR" dirty="0"/>
              <a:t> </a:t>
            </a:r>
            <a:r>
              <a:rPr lang="tr-TR" dirty="0" err="1"/>
              <a:t>displaziler</a:t>
            </a:r>
            <a:r>
              <a:rPr lang="tr-TR" dirty="0"/>
              <a:t> ve </a:t>
            </a:r>
            <a:r>
              <a:rPr lang="tr-TR" dirty="0" err="1"/>
              <a:t>malign</a:t>
            </a:r>
            <a:r>
              <a:rPr lang="tr-TR" dirty="0"/>
              <a:t> tümörlerde artmış ifade.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24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4437112"/>
            <a:ext cx="8686800" cy="1689051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(A)</a:t>
            </a:r>
            <a:r>
              <a:rPr lang="tr-TR" dirty="0"/>
              <a:t> </a:t>
            </a:r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envelope</a:t>
            </a:r>
            <a:r>
              <a:rPr lang="tr-TR" dirty="0"/>
              <a:t>. ONM, </a:t>
            </a:r>
            <a:r>
              <a:rPr lang="tr-TR" dirty="0" err="1"/>
              <a:t>outer</a:t>
            </a:r>
            <a:r>
              <a:rPr lang="tr-TR" dirty="0"/>
              <a:t> </a:t>
            </a: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; INM, </a:t>
            </a:r>
            <a:r>
              <a:rPr lang="tr-TR" dirty="0" err="1"/>
              <a:t>inner</a:t>
            </a:r>
            <a:r>
              <a:rPr lang="tr-TR" dirty="0"/>
              <a:t> </a:t>
            </a: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; PNS, </a:t>
            </a:r>
            <a:r>
              <a:rPr lang="tr-TR" dirty="0" err="1"/>
              <a:t>perinuclear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; ER, </a:t>
            </a:r>
            <a:r>
              <a:rPr lang="tr-TR" dirty="0" err="1"/>
              <a:t>endoplasmic</a:t>
            </a:r>
            <a:r>
              <a:rPr lang="tr-TR" dirty="0"/>
              <a:t> </a:t>
            </a:r>
            <a:r>
              <a:rPr lang="tr-TR" dirty="0" err="1"/>
              <a:t>reticulum</a:t>
            </a:r>
            <a:r>
              <a:rPr lang="tr-TR" dirty="0"/>
              <a:t>; NR, </a:t>
            </a:r>
            <a:r>
              <a:rPr lang="tr-TR" dirty="0" err="1"/>
              <a:t>nucleoplasmic</a:t>
            </a:r>
            <a:r>
              <a:rPr lang="tr-TR" dirty="0"/>
              <a:t> </a:t>
            </a:r>
            <a:r>
              <a:rPr lang="tr-TR" dirty="0" err="1"/>
              <a:t>reticulum</a:t>
            </a:r>
            <a:r>
              <a:rPr lang="tr-TR" dirty="0"/>
              <a:t>; NPC, </a:t>
            </a:r>
            <a:r>
              <a:rPr lang="tr-TR" dirty="0" err="1"/>
              <a:t>nuclear</a:t>
            </a:r>
            <a:r>
              <a:rPr lang="tr-TR" dirty="0"/>
              <a:t> </a:t>
            </a:r>
            <a:r>
              <a:rPr lang="tr-TR" dirty="0" err="1"/>
              <a:t>pore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(</a:t>
            </a:r>
            <a:r>
              <a:rPr lang="tr-TR" dirty="0" err="1"/>
              <a:t>depicted</a:t>
            </a:r>
            <a:r>
              <a:rPr lang="tr-TR" dirty="0"/>
              <a:t> as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yellow</a:t>
            </a:r>
            <a:r>
              <a:rPr lang="tr-TR" dirty="0"/>
              <a:t> </a:t>
            </a:r>
            <a:r>
              <a:rPr lang="tr-TR" dirty="0" err="1"/>
              <a:t>bars</a:t>
            </a:r>
            <a:r>
              <a:rPr lang="tr-TR" dirty="0"/>
              <a:t>).</a:t>
            </a:r>
          </a:p>
        </p:txBody>
      </p:sp>
      <p:pic>
        <p:nvPicPr>
          <p:cNvPr id="3074" name="Picture 2" descr="An external file that holds a picture, illustration, etc.&#10;Object name is mplantssq013f01_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038600" cy="40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26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4941168"/>
            <a:ext cx="8604448" cy="3013795"/>
          </a:xfrm>
        </p:spPr>
        <p:txBody>
          <a:bodyPr/>
          <a:lstStyle/>
          <a:p>
            <a:r>
              <a:rPr lang="en-US" b="1" dirty="0"/>
              <a:t>(B)</a:t>
            </a:r>
            <a:r>
              <a:rPr lang="en-US" dirty="0"/>
              <a:t> Three routes of ion transport at the nuclear periphery (bidirectional black arrows): through the NPC (1), across the ONM (2), and across the INM (3).</a:t>
            </a:r>
            <a:endParaRPr lang="tr-TR" dirty="0"/>
          </a:p>
        </p:txBody>
      </p:sp>
      <p:pic>
        <p:nvPicPr>
          <p:cNvPr id="5" name="Picture 2" descr="An external file that holds a picture, illustration, etc.&#10;Object name is mplantssq013f01_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038600" cy="40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8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4077072"/>
            <a:ext cx="8363272" cy="24482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(C)</a:t>
            </a:r>
            <a:r>
              <a:rPr lang="en-US" dirty="0"/>
              <a:t> Reported ion channel activities in the NE of mammalian cells. IP</a:t>
            </a:r>
            <a:r>
              <a:rPr lang="en-US" baseline="-25000" dirty="0"/>
              <a:t>3</a:t>
            </a:r>
            <a:r>
              <a:rPr lang="en-US" dirty="0"/>
              <a:t>-regulated Ca</a:t>
            </a:r>
            <a:r>
              <a:rPr lang="en-US" baseline="30000" dirty="0"/>
              <a:t>2+</a:t>
            </a:r>
            <a:r>
              <a:rPr lang="en-US" dirty="0"/>
              <a:t> channels in the INM (including the NR) and ONM are presumed to release Ca</a:t>
            </a:r>
            <a:r>
              <a:rPr lang="en-US" baseline="30000" dirty="0"/>
              <a:t>2+</a:t>
            </a:r>
            <a:r>
              <a:rPr lang="en-US" dirty="0"/>
              <a:t> from the perinuclear space into the nucleoplasm and cytoplasm, respectively. A Ca</a:t>
            </a:r>
            <a:r>
              <a:rPr lang="en-US" baseline="30000" dirty="0"/>
              <a:t>2+</a:t>
            </a:r>
            <a:r>
              <a:rPr lang="en-US" dirty="0"/>
              <a:t>-ATPase has been identified in the ONM. The direction of ion flow is unknown for K</a:t>
            </a:r>
            <a:r>
              <a:rPr lang="en-US" baseline="30000" dirty="0"/>
              <a:t>+</a:t>
            </a:r>
            <a:r>
              <a:rPr lang="en-US" dirty="0"/>
              <a:t> and Cl</a:t>
            </a:r>
            <a:r>
              <a:rPr lang="en-US" baseline="30000" dirty="0"/>
              <a:t>–</a:t>
            </a:r>
            <a:r>
              <a:rPr lang="en-US" dirty="0"/>
              <a:t> channels.</a:t>
            </a:r>
            <a:endParaRPr lang="tr-TR" dirty="0"/>
          </a:p>
        </p:txBody>
      </p:sp>
      <p:pic>
        <p:nvPicPr>
          <p:cNvPr id="5" name="Picture 2" descr="An external file that holds a picture, illustration, etc.&#10;Object name is mplantssq013f01_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038600" cy="40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57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4293096"/>
            <a:ext cx="9144000" cy="25649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(D)</a:t>
            </a:r>
            <a:r>
              <a:rPr lang="en-US" dirty="0"/>
              <a:t> Nuclear membrane ion channels, transporters, NUPs These proteins are needed for Ca</a:t>
            </a:r>
            <a:r>
              <a:rPr lang="en-US" baseline="30000" dirty="0"/>
              <a:t>2+</a:t>
            </a:r>
            <a:r>
              <a:rPr lang="en-US" dirty="0"/>
              <a:t> oscillations (zig-zag line) that occur on both sides of the NE during </a:t>
            </a:r>
            <a:r>
              <a:rPr lang="tr-TR" dirty="0" err="1"/>
              <a:t>cellular</a:t>
            </a:r>
            <a:r>
              <a:rPr lang="tr-TR" dirty="0"/>
              <a:t> </a:t>
            </a:r>
            <a:r>
              <a:rPr lang="en-US" dirty="0"/>
              <a:t>signaling. CASTOR and POLLUX (blue ovals) may be </a:t>
            </a:r>
            <a:r>
              <a:rPr lang="en-US" dirty="0" err="1"/>
              <a:t>K</a:t>
            </a:r>
            <a:r>
              <a:rPr lang="en-US" baseline="30000" dirty="0" err="1"/>
              <a:t>+</a:t>
            </a:r>
            <a:r>
              <a:rPr lang="en-US" dirty="0" err="1"/>
              <a:t>channels</a:t>
            </a:r>
            <a:r>
              <a:rPr lang="en-US" dirty="0"/>
              <a:t> that regulate the membrane potential of the INM and/or ONM to trigger release of Ca</a:t>
            </a:r>
            <a:r>
              <a:rPr lang="en-US" baseline="30000" dirty="0"/>
              <a:t>2+</a:t>
            </a:r>
            <a:r>
              <a:rPr lang="en-US" dirty="0"/>
              <a:t> from the perinuclear space through as yet unidentified voltage-sensitive Ca</a:t>
            </a:r>
            <a:r>
              <a:rPr lang="en-US" baseline="30000" dirty="0"/>
              <a:t>2+</a:t>
            </a:r>
            <a:r>
              <a:rPr lang="en-US" dirty="0"/>
              <a:t> channels (red ovals). An (unknown) Ca</a:t>
            </a:r>
            <a:r>
              <a:rPr lang="en-US" baseline="30000" dirty="0"/>
              <a:t>2+</a:t>
            </a:r>
            <a:r>
              <a:rPr lang="en-US" dirty="0"/>
              <a:t>-ATPase (orange spheres) presumably pumps Ca</a:t>
            </a:r>
            <a:r>
              <a:rPr lang="en-US" baseline="30000" dirty="0"/>
              <a:t>2+</a:t>
            </a:r>
            <a:r>
              <a:rPr lang="en-US" dirty="0"/>
              <a:t> back into the perinuclear space. A hypothetical function of NUP85 and NUP133 in perinuclear Ca</a:t>
            </a:r>
            <a:r>
              <a:rPr lang="en-US" baseline="30000" dirty="0"/>
              <a:t>2+</a:t>
            </a:r>
            <a:r>
              <a:rPr lang="en-US" dirty="0"/>
              <a:t> oscillations is regulation of the Ca</a:t>
            </a:r>
            <a:r>
              <a:rPr lang="en-US" baseline="30000" dirty="0"/>
              <a:t>2+</a:t>
            </a:r>
            <a:r>
              <a:rPr lang="en-US" dirty="0"/>
              <a:t> permeability of</a:t>
            </a:r>
            <a:endParaRPr lang="tr-TR" dirty="0"/>
          </a:p>
        </p:txBody>
      </p:sp>
      <p:pic>
        <p:nvPicPr>
          <p:cNvPr id="5" name="Picture 2" descr="An external file that holds a picture, illustration, etc.&#10;Object name is mplantssq013f01_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038600" cy="40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3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Mitokondrium</a:t>
            </a:r>
            <a:endParaRPr lang="tr-T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951" y="1600200"/>
            <a:ext cx="55080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51520" y="3789040"/>
            <a:ext cx="8363272" cy="269716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İki koruyucu kanalın, </a:t>
            </a:r>
            <a:r>
              <a:rPr lang="en-US" dirty="0"/>
              <a:t>mitochondrial </a:t>
            </a:r>
            <a:r>
              <a:rPr lang="en-US" dirty="0" err="1"/>
              <a:t>K</a:t>
            </a:r>
            <a:r>
              <a:rPr lang="en-US" baseline="30000" dirty="0" err="1"/>
              <a:t>+</a:t>
            </a:r>
            <a:r>
              <a:rPr lang="en-US" dirty="0" err="1"/>
              <a:t>channels</a:t>
            </a:r>
            <a:r>
              <a:rPr lang="en-US" dirty="0"/>
              <a:t> (</a:t>
            </a:r>
            <a:r>
              <a:rPr lang="en-US" dirty="0" err="1"/>
              <a:t>mitoK</a:t>
            </a:r>
            <a:r>
              <a:rPr lang="en-US" baseline="-25000" dirty="0" err="1"/>
              <a:t>ATP</a:t>
            </a:r>
            <a:r>
              <a:rPr lang="en-US" dirty="0"/>
              <a:t> and </a:t>
            </a:r>
            <a:r>
              <a:rPr lang="en-US" dirty="0" err="1"/>
              <a:t>mitoK</a:t>
            </a:r>
            <a:r>
              <a:rPr lang="en-US" baseline="-25000" dirty="0" err="1"/>
              <a:t>Ca</a:t>
            </a:r>
            <a:r>
              <a:rPr lang="en-US" dirty="0"/>
              <a:t>)</a:t>
            </a:r>
            <a:r>
              <a:rPr lang="tr-TR" dirty="0"/>
              <a:t>, kalbi </a:t>
            </a:r>
            <a:r>
              <a:rPr lang="tr-TR" dirty="0" err="1"/>
              <a:t>iskemi</a:t>
            </a:r>
            <a:r>
              <a:rPr lang="tr-TR" dirty="0"/>
              <a:t> hasarına karşı koruduğu gösterilmiştir. </a:t>
            </a:r>
          </a:p>
          <a:p>
            <a:r>
              <a:rPr lang="en-US" dirty="0"/>
              <a:t>PTP </a:t>
            </a:r>
            <a:r>
              <a:rPr lang="tr-TR" dirty="0"/>
              <a:t>veya </a:t>
            </a:r>
            <a:r>
              <a:rPr lang="en-US" dirty="0"/>
              <a:t>IMAC</a:t>
            </a:r>
            <a:r>
              <a:rPr lang="tr-TR" dirty="0"/>
              <a:t>’</a:t>
            </a:r>
            <a:r>
              <a:rPr lang="tr-TR" dirty="0" err="1"/>
              <a:t>ın</a:t>
            </a:r>
            <a:r>
              <a:rPr lang="tr-TR" dirty="0"/>
              <a:t> açılması ise </a:t>
            </a:r>
            <a:r>
              <a:rPr lang="tr-TR" dirty="0" err="1"/>
              <a:t>Mitochondrial</a:t>
            </a:r>
            <a:r>
              <a:rPr lang="tr-TR" dirty="0"/>
              <a:t> </a:t>
            </a:r>
            <a:r>
              <a:rPr lang="tr-TR" dirty="0" err="1"/>
              <a:t>membrane</a:t>
            </a:r>
            <a:r>
              <a:rPr lang="tr-TR" dirty="0"/>
              <a:t> </a:t>
            </a:r>
            <a:r>
              <a:rPr lang="tr-TR" dirty="0" err="1"/>
              <a:t>potentialın</a:t>
            </a:r>
            <a:r>
              <a:rPr lang="tr-TR" dirty="0"/>
              <a:t> (</a:t>
            </a:r>
            <a:r>
              <a:rPr lang="en-US" dirty="0" err="1"/>
              <a:t>Δψ</a:t>
            </a:r>
            <a:r>
              <a:rPr lang="en-US" baseline="-25000" dirty="0" err="1"/>
              <a:t>m</a:t>
            </a:r>
            <a:r>
              <a:rPr lang="tr-TR" dirty="0"/>
              <a:t> )çökmesine neden olur</a:t>
            </a:r>
            <a:r>
              <a:rPr lang="en-US" dirty="0"/>
              <a:t>. </a:t>
            </a:r>
            <a:r>
              <a:rPr lang="en-US" dirty="0" err="1"/>
              <a:t>Δψ</a:t>
            </a:r>
            <a:r>
              <a:rPr lang="en-US" baseline="-25000" dirty="0" err="1"/>
              <a:t>m</a:t>
            </a:r>
            <a:r>
              <a:rPr lang="en-US" baseline="-25000" dirty="0"/>
              <a:t> </a:t>
            </a:r>
            <a:r>
              <a:rPr lang="tr-TR" dirty="0"/>
              <a:t> ATP oluşturma amacıyla fonksiyonel ETS için gereklidir. </a:t>
            </a:r>
          </a:p>
          <a:p>
            <a:r>
              <a:rPr lang="tr-TR" dirty="0"/>
              <a:t>Koruyucu kanallar PTP açılmasını </a:t>
            </a:r>
            <a:r>
              <a:rPr lang="tr-TR" dirty="0" err="1"/>
              <a:t>inhibe</a:t>
            </a:r>
            <a:r>
              <a:rPr lang="tr-TR" dirty="0"/>
              <a:t> ederler. ROS ve </a:t>
            </a: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tr-TR" baseline="30000" dirty="0"/>
              <a:t>     </a:t>
            </a:r>
            <a:r>
              <a:rPr lang="tr-TR" dirty="0"/>
              <a:t>üzerinden veya PTP protein kompleksi ile direkt etkileşimle bunu gerçekleştirirler. </a:t>
            </a:r>
          </a:p>
        </p:txBody>
      </p:sp>
      <p:pic>
        <p:nvPicPr>
          <p:cNvPr id="8194" name="Picture 2" descr="An external file that holds a picture, illustration, etc.&#10;Object name is nihms111952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680520" cy="35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2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PERMEABILITY TRANSITION PORE</a:t>
            </a:r>
            <a:br>
              <a:rPr lang="en-US" b="1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92080" cy="4997152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Bu kanal </a:t>
            </a:r>
            <a:r>
              <a:rPr lang="tr-TR" dirty="0" err="1"/>
              <a:t>non</a:t>
            </a:r>
            <a:r>
              <a:rPr lang="tr-TR" dirty="0"/>
              <a:t>-</a:t>
            </a:r>
            <a:r>
              <a:rPr lang="tr-TR" dirty="0" err="1"/>
              <a:t>selektif</a:t>
            </a:r>
            <a:r>
              <a:rPr lang="tr-TR" dirty="0"/>
              <a:t> olarak 1500 Da ‘</a:t>
            </a:r>
            <a:r>
              <a:rPr lang="tr-TR" dirty="0" err="1"/>
              <a:t>na</a:t>
            </a:r>
            <a:r>
              <a:rPr lang="tr-TR" dirty="0"/>
              <a:t> kadar büyüklükteki molekülleri mitokondriye aktarır. </a:t>
            </a:r>
          </a:p>
          <a:p>
            <a:r>
              <a:rPr lang="tr-TR" dirty="0"/>
              <a:t>O</a:t>
            </a:r>
            <a:r>
              <a:rPr lang="en-US" dirty="0" err="1"/>
              <a:t>xidative</a:t>
            </a:r>
            <a:r>
              <a:rPr lang="en-US" dirty="0"/>
              <a:t> stress, Ca</a:t>
            </a:r>
            <a:r>
              <a:rPr lang="en-US" baseline="30000" dirty="0"/>
              <a:t>2+</a:t>
            </a:r>
            <a:r>
              <a:rPr lang="en-US" dirty="0"/>
              <a:t>,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en-US" dirty="0" err="1"/>
              <a:t>depolariza</a:t>
            </a:r>
            <a:r>
              <a:rPr lang="tr-TR" dirty="0" err="1"/>
              <a:t>syon</a:t>
            </a:r>
            <a:r>
              <a:rPr lang="tr-TR" dirty="0"/>
              <a:t> ile aktive olur ve </a:t>
            </a:r>
            <a:r>
              <a:rPr lang="en-US" dirty="0" err="1"/>
              <a:t>cyclosporin</a:t>
            </a:r>
            <a:r>
              <a:rPr lang="en-US" dirty="0"/>
              <a:t> A (</a:t>
            </a:r>
            <a:r>
              <a:rPr lang="en-US" dirty="0" err="1"/>
              <a:t>CsA</a:t>
            </a:r>
            <a:r>
              <a:rPr lang="en-US" dirty="0"/>
              <a:t>)</a:t>
            </a:r>
            <a:r>
              <a:rPr lang="tr-TR" dirty="0"/>
              <a:t> ile </a:t>
            </a:r>
            <a:r>
              <a:rPr lang="tr-TR" dirty="0" err="1"/>
              <a:t>inhibe</a:t>
            </a:r>
            <a:r>
              <a:rPr lang="tr-TR" dirty="0"/>
              <a:t> olur. 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PTP </a:t>
            </a:r>
            <a:r>
              <a:rPr lang="en-US" dirty="0" err="1"/>
              <a:t>multiprotein</a:t>
            </a:r>
            <a:r>
              <a:rPr lang="en-US" dirty="0"/>
              <a:t> </a:t>
            </a:r>
            <a:r>
              <a:rPr lang="tr-TR" dirty="0"/>
              <a:t>kompleksinden oluşmuştur. </a:t>
            </a:r>
          </a:p>
          <a:p>
            <a:pPr lvl="1"/>
            <a:r>
              <a:rPr lang="en-US" dirty="0"/>
              <a:t>mitochondrial ANT,</a:t>
            </a:r>
            <a:endParaRPr lang="tr-TR" dirty="0"/>
          </a:p>
          <a:p>
            <a:pPr lvl="1"/>
            <a:r>
              <a:rPr lang="en-US" dirty="0"/>
              <a:t> voltage-dependent anion channel of the outer membrane (VDAC), </a:t>
            </a:r>
            <a:endParaRPr lang="tr-TR" dirty="0"/>
          </a:p>
          <a:p>
            <a:pPr lvl="1"/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 </a:t>
            </a:r>
            <a:r>
              <a:rPr lang="en-US" dirty="0" err="1"/>
              <a:t>ATPase</a:t>
            </a:r>
            <a:r>
              <a:rPr lang="en-US" dirty="0"/>
              <a:t>,</a:t>
            </a:r>
            <a:endParaRPr lang="tr-TR" dirty="0"/>
          </a:p>
          <a:p>
            <a:pPr lvl="1"/>
            <a:r>
              <a:rPr lang="en-US" dirty="0"/>
              <a:t> </a:t>
            </a:r>
            <a:r>
              <a:rPr lang="en-US" dirty="0" err="1"/>
              <a:t>cyclophilin</a:t>
            </a:r>
            <a:r>
              <a:rPr lang="en-US" dirty="0"/>
              <a:t> D, the receptor for </a:t>
            </a:r>
            <a:r>
              <a:rPr lang="en-US" dirty="0" err="1"/>
              <a:t>CsA</a:t>
            </a:r>
            <a:endParaRPr lang="tr-TR" dirty="0"/>
          </a:p>
          <a:p>
            <a:r>
              <a:rPr lang="en-US" dirty="0"/>
              <a:t>PTP </a:t>
            </a:r>
            <a:r>
              <a:rPr lang="tr-TR" dirty="0"/>
              <a:t>açılması </a:t>
            </a:r>
            <a:r>
              <a:rPr lang="tr-TR" dirty="0" err="1"/>
              <a:t>cytpchrome</a:t>
            </a:r>
            <a:r>
              <a:rPr lang="tr-TR" dirty="0"/>
              <a:t> c </a:t>
            </a:r>
            <a:r>
              <a:rPr lang="tr-TR" dirty="0" err="1"/>
              <a:t>salınımı</a:t>
            </a:r>
            <a:r>
              <a:rPr lang="tr-TR" dirty="0"/>
              <a:t> ve </a:t>
            </a:r>
            <a:r>
              <a:rPr lang="tr-TR" dirty="0" err="1"/>
              <a:t>apoptoza</a:t>
            </a:r>
            <a:r>
              <a:rPr lang="tr-TR" dirty="0"/>
              <a:t> neden olur.</a:t>
            </a:r>
          </a:p>
        </p:txBody>
      </p:sp>
      <p:pic>
        <p:nvPicPr>
          <p:cNvPr id="7" name="Picture 2" descr="mitochondrial permeability transition p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233" y="2647130"/>
            <a:ext cx="3608534" cy="2432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71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/>
              <a:t>Nukleusa</a:t>
            </a:r>
            <a:r>
              <a:rPr lang="tr-TR" dirty="0"/>
              <a:t> spesifik iyon kanalları </a:t>
            </a:r>
          </a:p>
          <a:p>
            <a:pPr lvl="0"/>
            <a:r>
              <a:rPr lang="tr-TR" dirty="0" err="1"/>
              <a:t>Mitokondriuma</a:t>
            </a:r>
            <a:r>
              <a:rPr lang="tr-TR" dirty="0"/>
              <a:t> spesifik iyon kanalları</a:t>
            </a:r>
          </a:p>
          <a:p>
            <a:pPr lvl="0"/>
            <a:r>
              <a:rPr lang="tr-TR" dirty="0"/>
              <a:t>ER spesifik iyon kanalları</a:t>
            </a:r>
          </a:p>
          <a:p>
            <a:pPr lvl="0"/>
            <a:r>
              <a:rPr lang="tr-TR" dirty="0" err="1"/>
              <a:t>Lizozom</a:t>
            </a:r>
            <a:r>
              <a:rPr lang="tr-TR" dirty="0"/>
              <a:t> spesifik iyon kanalları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congenia.it/images/img_MPTP_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827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physrev.physiology.org/content/physrev/87/1/99/F7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 r="44105"/>
          <a:stretch>
            <a:fillRect/>
          </a:stretch>
        </p:blipFill>
        <p:spPr bwMode="auto">
          <a:xfrm>
            <a:off x="1475656" y="260648"/>
            <a:ext cx="529208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Endoplazmik</a:t>
            </a:r>
            <a:r>
              <a:rPr lang="tr-TR" dirty="0"/>
              <a:t> </a:t>
            </a:r>
            <a:r>
              <a:rPr lang="tr-TR" dirty="0" err="1"/>
              <a:t>retikülüm</a:t>
            </a: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81155" cy="513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</a:t>
            </a:r>
            <a:r>
              <a:rPr lang="en-US" dirty="0" err="1"/>
              <a:t>rimeric</a:t>
            </a:r>
            <a:r>
              <a:rPr lang="en-US" dirty="0"/>
              <a:t> intracellular </a:t>
            </a:r>
            <a:r>
              <a:rPr lang="en-US" dirty="0" err="1"/>
              <a:t>cation</a:t>
            </a:r>
            <a:r>
              <a:rPr lang="en-US" dirty="0"/>
              <a:t> channels (TRIC)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/>
              <a:t>A, TRIC-A </a:t>
            </a:r>
            <a:r>
              <a:rPr lang="tr-TR" sz="3300" dirty="0"/>
              <a:t>ve</a:t>
            </a:r>
            <a:r>
              <a:rPr lang="en-US" sz="3300" dirty="0"/>
              <a:t> TRIC-B 2 </a:t>
            </a:r>
            <a:r>
              <a:rPr lang="en-US" sz="3300" dirty="0" err="1"/>
              <a:t>trimeric</a:t>
            </a:r>
            <a:r>
              <a:rPr lang="en-US" sz="3300" dirty="0"/>
              <a:t> intracellular </a:t>
            </a:r>
            <a:r>
              <a:rPr lang="en-US" sz="3300" dirty="0" err="1"/>
              <a:t>cation</a:t>
            </a:r>
            <a:r>
              <a:rPr lang="en-US" sz="3300" dirty="0"/>
              <a:t> </a:t>
            </a:r>
            <a:r>
              <a:rPr lang="tr-TR" sz="3300" dirty="0"/>
              <a:t>kanalının iki </a:t>
            </a:r>
            <a:r>
              <a:rPr lang="tr-TR" sz="3300" dirty="0" err="1"/>
              <a:t>isoformudur</a:t>
            </a:r>
            <a:r>
              <a:rPr lang="en-US" sz="3300" dirty="0"/>
              <a:t>. </a:t>
            </a:r>
            <a:r>
              <a:rPr lang="tr-TR" sz="3300" dirty="0"/>
              <a:t>Her </a:t>
            </a:r>
            <a:r>
              <a:rPr lang="tr-TR" sz="3300" dirty="0" err="1"/>
              <a:t>ikiside</a:t>
            </a:r>
            <a:r>
              <a:rPr lang="tr-TR" sz="3300" dirty="0"/>
              <a:t> kalsiyum regülasyonundan sorumludur</a:t>
            </a:r>
            <a:r>
              <a:rPr lang="en-US" sz="3300" dirty="0"/>
              <a:t>.</a:t>
            </a:r>
            <a:endParaRPr lang="tr-TR" sz="3300" dirty="0"/>
          </a:p>
          <a:p>
            <a:r>
              <a:rPr lang="en-US" sz="3300" dirty="0"/>
              <a:t> TRIC-A modulates ryanodine receptor (</a:t>
            </a:r>
            <a:r>
              <a:rPr lang="en-US" sz="3300" dirty="0" err="1"/>
              <a:t>RyR</a:t>
            </a:r>
            <a:r>
              <a:rPr lang="en-US" sz="3300" dirty="0"/>
              <a:t>)–mediated Ca2+ release from the sarcoplasmic reticulum (SR), and TRIC-B facilitates IP3 receptor (IP3R)–mediated Ca2+ release from the endoplasmic reticulum (ER). </a:t>
            </a:r>
            <a:endParaRPr lang="tr-TR" sz="3300" dirty="0"/>
          </a:p>
          <a:p>
            <a:r>
              <a:rPr lang="en-US" sz="3300" dirty="0"/>
              <a:t>B, TRIC </a:t>
            </a:r>
            <a:r>
              <a:rPr lang="tr-TR" sz="3300" dirty="0"/>
              <a:t>kanallarının</a:t>
            </a:r>
            <a:r>
              <a:rPr lang="en-US" sz="3300" dirty="0"/>
              <a:t> SR/ER </a:t>
            </a:r>
            <a:r>
              <a:rPr lang="en-US" sz="3300" dirty="0" err="1"/>
              <a:t>membran</a:t>
            </a:r>
            <a:r>
              <a:rPr lang="tr-TR" sz="3300" dirty="0"/>
              <a:t> üzerinde topolojik modeli</a:t>
            </a:r>
            <a:r>
              <a:rPr lang="en-US" sz="3300" dirty="0"/>
              <a:t>. SERCA indicates </a:t>
            </a:r>
            <a:r>
              <a:rPr lang="en-US" sz="3300" dirty="0" err="1"/>
              <a:t>sarco</a:t>
            </a:r>
            <a:r>
              <a:rPr lang="en-US" sz="3300" dirty="0"/>
              <a:t>/endoplasmic reticulum ATPase.</a:t>
            </a:r>
            <a:endParaRPr lang="tr-TR" sz="3300" dirty="0"/>
          </a:p>
        </p:txBody>
      </p:sp>
      <p:pic>
        <p:nvPicPr>
          <p:cNvPr id="12290" name="Picture 2" descr="http://circres.ahajournals.org/content/circresaha/114/4/706/F1.large.jpg?width=800&amp;height=600&amp;carousel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780" y="2400141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İyon kanalları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tr-TR" sz="2400" dirty="0"/>
              <a:t>İyon kanalları  tüm hücrelerin hücre zarında bulunan, gözenek oluşturan, fonksiyonları istirahat </a:t>
            </a:r>
            <a:r>
              <a:rPr lang="tr-TR" sz="2400" dirty="0" err="1"/>
              <a:t>membran</a:t>
            </a:r>
            <a:r>
              <a:rPr lang="tr-TR" sz="2400" dirty="0"/>
              <a:t> potansiyeli oluşturmak, aksiyon potansiyelini şekillendirme ve diğer elektriksel sinyalleri iletmek olan </a:t>
            </a:r>
            <a:r>
              <a:rPr lang="tr-TR" sz="2400" dirty="0" err="1"/>
              <a:t>membran</a:t>
            </a:r>
            <a:r>
              <a:rPr lang="tr-TR" sz="2400" dirty="0"/>
              <a:t> proteinleridir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80431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203848" y="573325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</a:t>
            </a:r>
            <a:r>
              <a:rPr lang="tr-TR" dirty="0"/>
              <a:t> kanal alanı, </a:t>
            </a:r>
            <a:r>
              <a:rPr lang="tr-TR" b="1" dirty="0"/>
              <a:t>2</a:t>
            </a:r>
            <a:r>
              <a:rPr lang="tr-TR" dirty="0"/>
              <a:t> - dış açıklık, </a:t>
            </a:r>
            <a:r>
              <a:rPr lang="tr-TR" b="1" dirty="0"/>
              <a:t>3</a:t>
            </a:r>
            <a:r>
              <a:rPr lang="tr-TR" dirty="0"/>
              <a:t> - seçici filtre, </a:t>
            </a:r>
            <a:r>
              <a:rPr lang="tr-TR" b="1" dirty="0"/>
              <a:t>4</a:t>
            </a:r>
            <a:r>
              <a:rPr lang="tr-TR" dirty="0"/>
              <a:t> - seçici filtre çapı, </a:t>
            </a:r>
            <a:r>
              <a:rPr lang="tr-TR" b="1" dirty="0"/>
              <a:t>5</a:t>
            </a:r>
            <a:r>
              <a:rPr lang="tr-TR" dirty="0"/>
              <a:t> - </a:t>
            </a:r>
            <a:r>
              <a:rPr lang="tr-TR" dirty="0" err="1"/>
              <a:t>fosforilasyon</a:t>
            </a:r>
            <a:r>
              <a:rPr lang="tr-TR" dirty="0"/>
              <a:t> bölgesi, </a:t>
            </a:r>
            <a:r>
              <a:rPr lang="tr-TR" b="1" dirty="0"/>
              <a:t>6</a:t>
            </a:r>
            <a:r>
              <a:rPr lang="tr-TR" dirty="0"/>
              <a:t> - hücre zarı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u="sng" dirty="0">
                <a:solidFill>
                  <a:schemeClr val="tx2"/>
                </a:solidFill>
              </a:rPr>
              <a:t>Membrane Protein</a:t>
            </a:r>
            <a:r>
              <a:rPr lang="tr-TR" sz="4400" b="1" u="sng" dirty="0" err="1">
                <a:solidFill>
                  <a:schemeClr val="tx2"/>
                </a:solidFill>
              </a:rPr>
              <a:t>leri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620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3200" b="1" dirty="0" err="1"/>
              <a:t>Fosfolipid</a:t>
            </a:r>
            <a:r>
              <a:rPr lang="tr-TR" sz="3200" b="1" dirty="0"/>
              <a:t> tabakasından  geçemeyecek moleküllerin geçişini sağlamak.</a:t>
            </a:r>
            <a:endParaRPr lang="en-US" sz="32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3200" b="1" dirty="0"/>
              <a:t>Hücre içi sinyal iletiminde yer almak</a:t>
            </a:r>
            <a:endParaRPr lang="en-US" sz="32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3200" b="1" dirty="0"/>
              <a:t>Enzim olarak fonksiyon göstermek</a:t>
            </a:r>
            <a:endParaRPr lang="en-US" sz="32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Integral membrane proteins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Peripheral membrane proteins</a:t>
            </a:r>
          </a:p>
          <a:p>
            <a:pPr marL="1143000" lvl="2" indent="-228600">
              <a:spcBef>
                <a:spcPct val="20000"/>
              </a:spcBef>
            </a:pP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/>
                <a:cs typeface="Times New Roman"/>
              </a:rPr>
              <a:t>Zardan Akım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/>
                <a:cs typeface="Times New Roman"/>
              </a:rPr>
              <a:t>Zardan geçiş iki yolla olur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Times New Roman"/>
                <a:cs typeface="Times New Roman"/>
              </a:rPr>
              <a:t>Fosfolipid</a:t>
            </a:r>
            <a:r>
              <a:rPr lang="tr-TR" dirty="0">
                <a:latin typeface="Times New Roman"/>
                <a:cs typeface="Times New Roman"/>
              </a:rPr>
              <a:t> tabakası arasından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latin typeface="Times New Roman"/>
                <a:cs typeface="Times New Roman"/>
              </a:rPr>
              <a:t>Protein kanalları ile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tr-TR" dirty="0">
                <a:latin typeface="Times New Roman"/>
                <a:cs typeface="Times New Roman"/>
              </a:rPr>
              <a:t> Protein kanalları içi suda çözünür madde geçişi için optimizedir.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05800" cy="838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2800" dirty="0"/>
              <a:t>İyon kanalları iyonların zardan </a:t>
            </a:r>
            <a:r>
              <a:rPr lang="tr-TR" sz="2800" dirty="0" err="1"/>
              <a:t>diffüzyonu</a:t>
            </a:r>
            <a:r>
              <a:rPr lang="tr-TR" sz="2800" dirty="0"/>
              <a:t> için polar bir çevre hazırlar</a:t>
            </a:r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19263"/>
            <a:ext cx="7913688" cy="513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 err="1">
                <a:solidFill>
                  <a:schemeClr val="tx2"/>
                </a:solidFill>
              </a:rPr>
              <a:t>Transmembrane</a:t>
            </a:r>
            <a:r>
              <a:rPr lang="en-US" sz="3600" b="1" u="sng" dirty="0">
                <a:solidFill>
                  <a:schemeClr val="tx2"/>
                </a:solidFill>
              </a:rPr>
              <a:t> Protein</a:t>
            </a:r>
            <a:endParaRPr lang="tr-TR" sz="3600" b="1" u="sng" dirty="0">
              <a:solidFill>
                <a:schemeClr val="tx2"/>
              </a:solidFill>
            </a:endParaRPr>
          </a:p>
        </p:txBody>
      </p:sp>
      <p:pic>
        <p:nvPicPr>
          <p:cNvPr id="20483" name="Picture 5" descr="ch10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96975"/>
            <a:ext cx="379888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484438" y="6553200"/>
            <a:ext cx="438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From: Molecular Biology of the Cell; Alberts; 1994</a:t>
            </a:r>
            <a:endParaRPr lang="tr-TR" sz="1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582</Words>
  <Application>Microsoft Macintosh PowerPoint</Application>
  <PresentationFormat>Ekran Gösterisi (4:3)</PresentationFormat>
  <Paragraphs>103</Paragraphs>
  <Slides>33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Huvetical</vt:lpstr>
      <vt:lpstr>Tahoma</vt:lpstr>
      <vt:lpstr>Times New Roman</vt:lpstr>
      <vt:lpstr>Wingdings</vt:lpstr>
      <vt:lpstr>Ofis Teması</vt:lpstr>
      <vt:lpstr>Hücre organellerinde spesifik iyon kanalları </vt:lpstr>
      <vt:lpstr>Ders kazanımları</vt:lpstr>
      <vt:lpstr>İçerik</vt:lpstr>
      <vt:lpstr>PowerPoint Sunusu</vt:lpstr>
      <vt:lpstr>İyon kanalları</vt:lpstr>
      <vt:lpstr>PowerPoint Sunusu</vt:lpstr>
      <vt:lpstr>Zardan Akım</vt:lpstr>
      <vt:lpstr>İyon kanalları iyonların zardan diffüzyonu için polar bir çevre hazırlar</vt:lpstr>
      <vt:lpstr>PowerPoint Sunusu</vt:lpstr>
      <vt:lpstr>Tek geçişli TM Protein</vt:lpstr>
      <vt:lpstr>Çok geçişli TM Protein</vt:lpstr>
      <vt:lpstr>İyon kanalları</vt:lpstr>
      <vt:lpstr>PowerPoint Sunusu</vt:lpstr>
      <vt:lpstr>Neden organellere gereksinim duyulur ?</vt:lpstr>
      <vt:lpstr>PowerPoint Sunusu</vt:lpstr>
      <vt:lpstr>Nükleer Kanallar</vt:lpstr>
      <vt:lpstr>NPC</vt:lpstr>
      <vt:lpstr>PowerPoint Sunusu</vt:lpstr>
      <vt:lpstr>Nukleoporinler</vt:lpstr>
      <vt:lpstr>Nucleoporinler</vt:lpstr>
      <vt:lpstr>Nucleoporinler</vt:lpstr>
      <vt:lpstr>Nükleoporinlerin önemi</vt:lpstr>
      <vt:lpstr>PowerPoint Sunusu</vt:lpstr>
      <vt:lpstr>PowerPoint Sunusu</vt:lpstr>
      <vt:lpstr>PowerPoint Sunusu</vt:lpstr>
      <vt:lpstr>PowerPoint Sunusu</vt:lpstr>
      <vt:lpstr>Mitokondrium</vt:lpstr>
      <vt:lpstr>PowerPoint Sunusu</vt:lpstr>
      <vt:lpstr>PERMEABILITY TRANSITION PORE </vt:lpstr>
      <vt:lpstr>PowerPoint Sunusu</vt:lpstr>
      <vt:lpstr>PowerPoint Sunusu</vt:lpstr>
      <vt:lpstr>Endoplazmik retikülüm</vt:lpstr>
      <vt:lpstr>Trimeric intracellular cation channels (TRIC)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organellerinde spesifik iyon kanalları</dc:title>
  <dc:creator>can</dc:creator>
  <cp:lastModifiedBy>Can Akcali</cp:lastModifiedBy>
  <cp:revision>67</cp:revision>
  <dcterms:created xsi:type="dcterms:W3CDTF">2016-11-02T09:32:40Z</dcterms:created>
  <dcterms:modified xsi:type="dcterms:W3CDTF">2018-02-23T11:02:39Z</dcterms:modified>
</cp:coreProperties>
</file>