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5"/>
  </p:notesMasterIdLst>
  <p:sldIdLst>
    <p:sldId id="280" r:id="rId2"/>
    <p:sldId id="419" r:id="rId3"/>
    <p:sldId id="429" r:id="rId4"/>
    <p:sldId id="412" r:id="rId5"/>
    <p:sldId id="410" r:id="rId6"/>
    <p:sldId id="413" r:id="rId7"/>
    <p:sldId id="414" r:id="rId8"/>
    <p:sldId id="435" r:id="rId9"/>
    <p:sldId id="415" r:id="rId10"/>
    <p:sldId id="416" r:id="rId11"/>
    <p:sldId id="411" r:id="rId12"/>
    <p:sldId id="418" r:id="rId13"/>
    <p:sldId id="441" r:id="rId14"/>
    <p:sldId id="420" r:id="rId15"/>
    <p:sldId id="436" r:id="rId16"/>
    <p:sldId id="417" r:id="rId17"/>
    <p:sldId id="421" r:id="rId18"/>
    <p:sldId id="423" r:id="rId19"/>
    <p:sldId id="430" r:id="rId20"/>
    <p:sldId id="424" r:id="rId21"/>
    <p:sldId id="437" r:id="rId22"/>
    <p:sldId id="425" r:id="rId23"/>
    <p:sldId id="426" r:id="rId24"/>
    <p:sldId id="427" r:id="rId25"/>
    <p:sldId id="428" r:id="rId26"/>
    <p:sldId id="422" r:id="rId27"/>
    <p:sldId id="431" r:id="rId28"/>
    <p:sldId id="432" r:id="rId29"/>
    <p:sldId id="433" r:id="rId30"/>
    <p:sldId id="438" r:id="rId31"/>
    <p:sldId id="434" r:id="rId32"/>
    <p:sldId id="439" r:id="rId33"/>
    <p:sldId id="440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76BA"/>
    <a:srgbClr val="1C86C0"/>
    <a:srgbClr val="FFFF00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3" autoAdjust="0"/>
    <p:restoredTop sz="83079" autoAdjust="0"/>
  </p:normalViewPr>
  <p:slideViewPr>
    <p:cSldViewPr>
      <p:cViewPr varScale="1">
        <p:scale>
          <a:sx n="93" d="100"/>
          <a:sy n="93" d="100"/>
        </p:scale>
        <p:origin x="2368" y="4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i="0" baseline="0">
                <a:latin typeface="Comic Sans MS Regular" panose="030F0702030302020204" pitchFamily="66" charset="0"/>
              </a:defRPr>
            </a:lvl1pPr>
          </a:lstStyle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78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Comic Sans MS Regular" panose="030F07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algn="ctr" eaLnBrk="0" hangingPunct="0">
              <a:defRPr sz="2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D6D3A8B-9D7C-401C-A65C-D4D6C877AFEA}" type="slidenum">
              <a:rPr lang="en-US" sz="1200" baseline="0" smtClean="0">
                <a:latin typeface="Comic Sans MS Regular" panose="030F0702030302020204" pitchFamily="66" charset="0"/>
              </a:rPr>
              <a:pPr algn="r" eaLnBrk="1" hangingPunct="1"/>
              <a:t>1</a:t>
            </a:fld>
            <a:endParaRPr lang="en-US" sz="1200" baseline="0" dirty="0">
              <a:latin typeface="Comic Sans MS Regular" panose="030F0702030302020204" pitchFamily="66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Gen </a:t>
            </a:r>
            <a:r>
              <a:rPr lang="tr-TR" dirty="0" err="1"/>
              <a:t>dublikasyonları</a:t>
            </a:r>
            <a:r>
              <a:rPr lang="tr-TR" dirty="0"/>
              <a:t> evrimsel olarak önemlidir? </a:t>
            </a:r>
            <a:r>
              <a:rPr lang="tr-TR"/>
              <a:t>Neden?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268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84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Mendel’in</a:t>
            </a:r>
            <a:r>
              <a:rPr lang="tr-TR" dirty="0"/>
              <a:t> bulduğu bu gerçekler tartışılırken aynı zamanda ilerleyen mikroskop teknolojisi ile araştırmalar sürüyor. Bilim adamları mikroskobik incelemeler sonucunda bu davranış </a:t>
            </a:r>
            <a:r>
              <a:rPr lang="tr-TR" dirty="0" err="1"/>
              <a:t>patternini</a:t>
            </a:r>
            <a:r>
              <a:rPr lang="tr-TR" dirty="0"/>
              <a:t> kromozomların gösterdiklerini buldular. Bu durumda kromozomların kalıtım ile bir ilgisi olmalıydı.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17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Kromozomlar incelenirken de protein ve nükleik asitlerden oluştukları bulundu. Kalıtımdan hangisinin sorumlu olduğu tartışıldı. 1944de DNA ‘</a:t>
            </a:r>
            <a:r>
              <a:rPr lang="tr-TR" dirty="0" err="1"/>
              <a:t>nın</a:t>
            </a:r>
            <a:r>
              <a:rPr lang="tr-TR" dirty="0"/>
              <a:t> kalıtım molekülü olduğu bulundu. 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294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DNA’nın çift sarmal yapısını ortaya koyan ekipten Watson Santral DOGMA kavramını da ortaya atan bilim adamıdır. Hatta daha sonra kendisini bu konuda eleştirmiştir.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90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Sentez daima 5’—3’ yönünde olduğundan bir zincir kesintisiz sentezlenirken, diğeri sentezlenemez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04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8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327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Bir DNA parçasının boyu ile ilgili yorumu kaç baz çiftinden oluştuğuna göre yapıyoruz. Örneğin ; 100 </a:t>
            </a:r>
            <a:r>
              <a:rPr lang="tr-TR" dirty="0" err="1"/>
              <a:t>bp</a:t>
            </a:r>
            <a:r>
              <a:rPr lang="tr-TR" dirty="0"/>
              <a:t> uzunluğunda </a:t>
            </a:r>
            <a:r>
              <a:rPr lang="tr-TR" dirty="0" err="1"/>
              <a:t>fragment</a:t>
            </a:r>
            <a:r>
              <a:rPr lang="tr-TR" dirty="0"/>
              <a:t> ..</a:t>
            </a:r>
          </a:p>
          <a:p>
            <a:endParaRPr lang="tr-TR" dirty="0"/>
          </a:p>
          <a:p>
            <a:r>
              <a:rPr lang="tr-TR" dirty="0"/>
              <a:t>Bir </a:t>
            </a:r>
            <a:r>
              <a:rPr lang="tr-TR" dirty="0" err="1"/>
              <a:t>mRNA</a:t>
            </a:r>
            <a:r>
              <a:rPr lang="tr-TR" dirty="0"/>
              <a:t> sentezlendikten sonra olgunlaşma sürecinden geçer..</a:t>
            </a:r>
          </a:p>
          <a:p>
            <a:endParaRPr lang="tr-TR" dirty="0"/>
          </a:p>
          <a:p>
            <a:r>
              <a:rPr lang="tr-TR" dirty="0" err="1"/>
              <a:t>Cap</a:t>
            </a:r>
            <a:r>
              <a:rPr lang="tr-TR" dirty="0"/>
              <a:t>, </a:t>
            </a:r>
            <a:r>
              <a:rPr lang="tr-TR" dirty="0" err="1"/>
              <a:t>poly</a:t>
            </a:r>
            <a:r>
              <a:rPr lang="tr-TR" dirty="0"/>
              <a:t> A, </a:t>
            </a:r>
            <a:r>
              <a:rPr lang="tr-TR" dirty="0" err="1"/>
              <a:t>splicing</a:t>
            </a:r>
            <a:r>
              <a:rPr lang="tr-TR" dirty="0"/>
              <a:t>,  çekirdekten sitoplazmaya aktarım gibi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94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85A3BB-490F-426C-9D5E-4D447B26A7C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66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F3453-5EE2-1347-AF93-20D25DD76A67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446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0F38-A4E2-664D-B666-7A5D3FC2D2C7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958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1A269-0709-3445-AAD6-010E2A85585C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Comic Sans MS Regular" panose="030F0702030302020204" pitchFamily="66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3EEA9-7C31-E747-9A5F-658105078161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343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b="0" i="0" dirty="0">
                <a:latin typeface="Comic Sans MS Regular" panose="030F0702030302020204" pitchFamily="66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25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873D-C334-F441-8C5C-133D562C40D3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22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0CBE-C9A7-7D4F-B0BA-AEA878684FC5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0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AFF9-4750-E644-B6B0-56ECE4F87D72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12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2BCA2-CF6D-C443-AE5B-4E0D189BF19D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3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F5AA2-4AB9-FF45-8F83-3216A8641866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21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9BBBB-5A85-054B-98C2-84EA033B29D5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53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9E4D4-835A-1A4A-9CD9-BFC135F04BEC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24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F2D50-3439-6C4F-B9C9-26E027FEEEDB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88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87EB9-58AF-574D-9D2D-4178B7F627F9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662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FE553-2A02-2E46-B238-1180CA039629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146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EAB2-768C-4F42-99FC-BAEFB5F0241A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9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1F96-DEA6-EB4D-8D72-A96D339D4975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75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65E11-15FA-684A-AA4A-E337F00D3AF2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086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978AA9AE-4830-CE40-8C0B-CBC82D865BDB}" type="datetime1">
              <a:rPr lang="tr-TR" smtClean="0"/>
              <a:t>23.03.2020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  <a:latin typeface="Comic Sans MS Regular" panose="030F0702030302020204" pitchFamily="66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953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omic Sans MS Regular" panose="030F0702030302020204" pitchFamily="66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omic Sans MS Regular" panose="030F0702030302020204" pitchFamily="66" charset="0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G7uCskUOr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NKWgcFPHqw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31640" y="1628800"/>
            <a:ext cx="7056784" cy="1857375"/>
          </a:xfrm>
        </p:spPr>
        <p:txBody>
          <a:bodyPr/>
          <a:lstStyle/>
          <a:p>
            <a:pPr algn="r"/>
            <a:br>
              <a:rPr lang="tr-TR" sz="4000" b="1" i="1" dirty="0"/>
            </a:br>
            <a:br>
              <a:rPr lang="tr-TR" sz="4000" i="1" dirty="0"/>
            </a:br>
            <a: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4. Ders:</a:t>
            </a:r>
            <a:br>
              <a:rPr lang="tr-TR" sz="4400" b="1" i="1" dirty="0">
                <a:solidFill>
                  <a:srgbClr val="FFFF00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</a:br>
            <a:r>
              <a:rPr lang="tr-TR" sz="4400" b="1" i="1" dirty="0">
                <a:solidFill>
                  <a:schemeClr val="tx1"/>
                </a:solidFill>
                <a:latin typeface="Comic Sans MS" panose="030F0902030302020204" pitchFamily="66" charset="0"/>
                <a:cs typeface="ITF Devanagari Marathi Book" panose="02000000000000000000" pitchFamily="2" charset="0"/>
              </a:rPr>
              <a:t>Gen nedir? Ne yapar? Nasıl yapar? </a:t>
            </a:r>
            <a:endParaRPr lang="en-US" sz="3200" b="1" i="1" dirty="0">
              <a:solidFill>
                <a:schemeClr val="tx1"/>
              </a:solidFill>
              <a:latin typeface="Comic Sans MS" panose="030F0902030302020204" pitchFamily="66" charset="0"/>
              <a:cs typeface="ITF Devanagari Marathi Book" panose="02000000000000000000" pitchFamily="2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4149080"/>
            <a:ext cx="6871692" cy="1503040"/>
          </a:xfrm>
        </p:spPr>
        <p:txBody>
          <a:bodyPr>
            <a:normAutofit fontScale="40000" lnSpcReduction="20000"/>
          </a:bodyPr>
          <a:lstStyle/>
          <a:p>
            <a:endParaRPr lang="tr-TR" sz="2000" i="1" dirty="0">
              <a:solidFill>
                <a:srgbClr val="FF0000"/>
              </a:solidFill>
            </a:endParaRPr>
          </a:p>
          <a:p>
            <a:pPr algn="r"/>
            <a:r>
              <a:rPr lang="tr-TR" sz="5900" i="1" dirty="0">
                <a:solidFill>
                  <a:srgbClr val="FFFF00"/>
                </a:solidFill>
              </a:rPr>
              <a:t>Doç. Dr. Yeşim Doğan</a:t>
            </a:r>
          </a:p>
          <a:p>
            <a:pPr algn="r"/>
            <a:r>
              <a:rPr lang="tr-TR" sz="5900" i="1" dirty="0"/>
              <a:t>Ankara Üniversitesi DTCF</a:t>
            </a:r>
          </a:p>
          <a:p>
            <a:pPr algn="r"/>
            <a:r>
              <a:rPr lang="tr-TR" sz="5900" i="1" dirty="0"/>
              <a:t>Antropoloji Bölümü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9BB703-0494-2149-B12E-2267EEFE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5D139-CD9B-6C45-8B02-E36705D5B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5709F-55C7-9745-9520-4A4785AF6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88" y="2276872"/>
            <a:ext cx="5775666" cy="3971534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4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transkripsiyon ve translasyon </a:t>
            </a:r>
            <a:endParaRPr lang="tr-TR" sz="2400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AE8B6-BEF4-6A44-86A5-3FF00BC0E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626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9C3C-A027-494D-8B57-5A108F333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B1335A-2360-F046-A3D9-4669941A8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47" t="26419" r="5118" b="6094"/>
          <a:stretch/>
        </p:blipFill>
        <p:spPr>
          <a:xfrm>
            <a:off x="0" y="1340768"/>
            <a:ext cx="9014292" cy="388843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A8480C-8AC0-E848-BA80-3F519D88B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051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9C600-77A3-E543-B878-D62659316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2E79D-3A6C-2C47-96A9-F9E9D1D55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tr-TR" sz="2800" dirty="0"/>
          </a:p>
          <a:p>
            <a:r>
              <a:rPr lang="tr-TR" sz="2800" dirty="0"/>
              <a:t>Bu süreçte yer alan çok sayıda RNA ve protein ? </a:t>
            </a:r>
          </a:p>
          <a:p>
            <a:endParaRPr lang="tr-TR" sz="2800" dirty="0"/>
          </a:p>
          <a:p>
            <a:r>
              <a:rPr lang="tr-TR" sz="2800" dirty="0"/>
              <a:t>Çok aşamalı karmaşık süreç ? Neden?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C5C0C-AA9F-0549-94B2-50B7BC63D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74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A34F-5F73-244D-9CF1-890F485E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063423"/>
            <a:ext cx="8407770" cy="5184984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Düşünün ki ekonomi ile ilgili bir derste size zımbırtı adında özel bir ürün tasarlamanız istendi. Hocanıza aşağıdaki gibi bir planla geri dönüş yaptınız: </a:t>
            </a:r>
          </a:p>
          <a:p>
            <a:pPr lvl="0"/>
            <a:r>
              <a:rPr lang="tr-TR" dirty="0"/>
              <a:t>Zımbırtı yapmak için hazırladığınız komutlar İngilizce. Ancak anlaşılır komutlar öncesinde, sonrasında ve aralarda anlaşılmayan kelimelerle dolu. Bu anlaşılmaz kısımlar zımbırtının yapımı ile ilgili hiçbir bilgi içermiyor.  </a:t>
            </a:r>
          </a:p>
          <a:p>
            <a:pPr lvl="0"/>
            <a:r>
              <a:rPr lang="tr-TR" dirty="0"/>
              <a:t>Sekreterler bu İngilizce komutları kopyalasın ancak bunu yaparken aynı zamanda da Almancaya çevirsinler. Bu aşamada zımbırtı yapımı ile ilgili bilgi içermeyen tüm kısımları kesilip çıkartılsın </a:t>
            </a:r>
          </a:p>
          <a:p>
            <a:pPr lvl="0"/>
            <a:r>
              <a:rPr lang="tr-TR" dirty="0"/>
              <a:t>Almanca komutlar fabrikaya iletilsin. Ancak fabrikanın farklı bir bölgede olması gereksin. Fabrika işçileri Almanca komutları takip ederek zımbırtıyı bir araya getirmeye çalışsın.</a:t>
            </a:r>
          </a:p>
          <a:p>
            <a:pPr lvl="0"/>
            <a:r>
              <a:rPr lang="tr-TR" dirty="0"/>
              <a:t>Bu arada kısa süre içinde Almanca komutların yazılı olduğu kağıtlar parçalanmaya başlasın ve bu nedenle 2 ve 3’deki aşamalar her defasında tekrarlansın.</a:t>
            </a:r>
          </a:p>
          <a:p>
            <a:pPr lvl="0"/>
            <a:r>
              <a:rPr lang="tr-TR" dirty="0"/>
              <a:t>Ayrıca tüm bu yapım süreci fabrikada kullanılan işçilerin üretimi için de geçerli olsun.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D5992-D957-6E4E-9E79-AB480246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E939B-3BCF-054F-8C54-8E76CCB80789}"/>
              </a:ext>
            </a:extLst>
          </p:cNvPr>
          <p:cNvSpPr/>
          <p:nvPr/>
        </p:nvSpPr>
        <p:spPr>
          <a:xfrm>
            <a:off x="395536" y="116632"/>
            <a:ext cx="17701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600" dirty="0"/>
              <a:t>🤪🤪</a:t>
            </a:r>
          </a:p>
        </p:txBody>
      </p:sp>
    </p:spTree>
    <p:extLst>
      <p:ext uri="{BB962C8B-B14F-4D97-AF65-F5344CB8AC3E}">
        <p14:creationId xmlns:p14="http://schemas.microsoft.com/office/powerpoint/2010/main" val="3706893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7C67-E94E-0D48-9943-1D291A6D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473E7-34BD-2245-8C7E-466422EED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908721"/>
            <a:ext cx="6711654" cy="5339686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Aynı genler farklı sonuçlar </a:t>
            </a:r>
          </a:p>
          <a:p>
            <a:r>
              <a:rPr lang="tr-TR" sz="2800" dirty="0"/>
              <a:t>Gen sayısı ⌿ organizmanın karmaşıklığı </a:t>
            </a:r>
          </a:p>
          <a:p>
            <a:endParaRPr lang="tr-TR" sz="2800" dirty="0"/>
          </a:p>
          <a:p>
            <a:endParaRPr lang="tr-TR" sz="2800" dirty="0"/>
          </a:p>
          <a:p>
            <a:r>
              <a:rPr lang="tr-TR" sz="2800" dirty="0"/>
              <a:t>GEN İFADESİ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43B508-F9F2-3941-8673-7CFF4D53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588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FA8A7-FB9C-7346-BF69-C72D757DC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3E8B6-0F03-0F40-B865-6D7A9EF4F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3" r="25709"/>
          <a:stretch/>
        </p:blipFill>
        <p:spPr>
          <a:xfrm rot="16200000">
            <a:off x="3283964" y="-1373206"/>
            <a:ext cx="2655871" cy="91087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D612D-D990-8B4A-9EFF-928A87BF1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896E26E5-5A1B-5547-A599-7064226A18CA}"/>
              </a:ext>
            </a:extLst>
          </p:cNvPr>
          <p:cNvSpPr/>
          <p:nvPr/>
        </p:nvSpPr>
        <p:spPr>
          <a:xfrm>
            <a:off x="1619672" y="436510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4AECD5-5186-2E46-B0C3-45616093E8AE}"/>
              </a:ext>
            </a:extLst>
          </p:cNvPr>
          <p:cNvSpPr txBox="1"/>
          <p:nvPr/>
        </p:nvSpPr>
        <p:spPr>
          <a:xfrm>
            <a:off x="827584" y="5157192"/>
            <a:ext cx="21735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tr-TR" sz="3200" dirty="0" err="1">
                <a:latin typeface="Papyrus Regular" panose="020B0602040200020303" pitchFamily="34" charset="77"/>
              </a:rPr>
              <a:t>Promotor</a:t>
            </a:r>
            <a:r>
              <a:rPr lang="tr-TR" sz="3200" dirty="0">
                <a:latin typeface="Papyrus Regular" panose="020B0602040200020303" pitchFamily="34" charset="77"/>
              </a:rPr>
              <a:t> Bölge </a:t>
            </a:r>
          </a:p>
        </p:txBody>
      </p:sp>
    </p:spTree>
    <p:extLst>
      <p:ext uri="{BB962C8B-B14F-4D97-AF65-F5344CB8AC3E}">
        <p14:creationId xmlns:p14="http://schemas.microsoft.com/office/powerpoint/2010/main" val="3630322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4302F-4624-2047-9889-E07F63E8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CAAA80-986A-0C4F-8F41-7CF665E3A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08" t="27655"/>
          <a:stretch/>
        </p:blipFill>
        <p:spPr>
          <a:xfrm>
            <a:off x="395536" y="452718"/>
            <a:ext cx="8351225" cy="48621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4A9E8-FD99-6546-8E32-1CE285598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9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554BE-04E5-CB45-93BF-3B67C40C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588310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/>
              <a:t>Alternatif </a:t>
            </a:r>
            <a:r>
              <a:rPr lang="tr-TR" sz="3200" i="1" dirty="0" err="1"/>
              <a:t>splicing</a:t>
            </a:r>
            <a:r>
              <a:rPr lang="tr-TR" sz="3200" i="1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8CBB9-C147-1340-A402-25AA5380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739CD4-5A55-EA41-9AB8-2F3B2D1CC5E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r="3803" b="37306"/>
          <a:stretch/>
        </p:blipFill>
        <p:spPr bwMode="auto">
          <a:xfrm>
            <a:off x="1154266" y="1988840"/>
            <a:ext cx="6578807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26599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D435C-328F-FF40-A074-49B8187A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710" y="452718"/>
            <a:ext cx="8263754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i="1" dirty="0">
                <a:solidFill>
                  <a:srgbClr val="FFFF00"/>
                </a:solidFill>
              </a:rPr>
              <a:t>Genetik KOD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AE968-4E72-F641-B4A5-09F572463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704740" cy="4195481"/>
          </a:xfrm>
        </p:spPr>
        <p:txBody>
          <a:bodyPr/>
          <a:lstStyle/>
          <a:p>
            <a:endParaRPr lang="tr-TR" dirty="0"/>
          </a:p>
          <a:p>
            <a:r>
              <a:rPr lang="tr-TR" sz="2800" dirty="0"/>
              <a:t>Her baz = 1 amino asit (</a:t>
            </a:r>
            <a:r>
              <a:rPr lang="tr-TR" sz="2800" dirty="0" err="1"/>
              <a:t>aa</a:t>
            </a:r>
            <a:r>
              <a:rPr lang="tr-TR" sz="2800" dirty="0"/>
              <a:t>)  ? 	4</a:t>
            </a:r>
            <a:r>
              <a:rPr lang="tr-TR" sz="2800" baseline="30000" dirty="0"/>
              <a:t>1</a:t>
            </a:r>
            <a:r>
              <a:rPr lang="tr-TR" sz="2800" dirty="0"/>
              <a:t> = 4</a:t>
            </a:r>
          </a:p>
          <a:p>
            <a:r>
              <a:rPr lang="tr-TR" sz="2800" dirty="0"/>
              <a:t>2 baz = 1 amino asit 				4</a:t>
            </a:r>
            <a:r>
              <a:rPr lang="tr-TR" sz="2800" baseline="30000" dirty="0"/>
              <a:t>2</a:t>
            </a:r>
            <a:r>
              <a:rPr lang="tr-TR" sz="2800" dirty="0"/>
              <a:t> = 16</a:t>
            </a:r>
          </a:p>
          <a:p>
            <a:endParaRPr lang="tr-TR" sz="2800" dirty="0"/>
          </a:p>
          <a:p>
            <a:r>
              <a:rPr lang="tr-TR" sz="2800" dirty="0"/>
              <a:t>3 baz = 1 </a:t>
            </a:r>
            <a:r>
              <a:rPr lang="tr-TR" sz="2800" dirty="0" err="1"/>
              <a:t>aa</a:t>
            </a:r>
            <a:r>
              <a:rPr lang="tr-TR" sz="2800" dirty="0"/>
              <a:t>						4</a:t>
            </a:r>
            <a:r>
              <a:rPr lang="tr-TR" sz="2800" baseline="30000" dirty="0"/>
              <a:t>3</a:t>
            </a:r>
            <a:r>
              <a:rPr lang="tr-TR" sz="2800" dirty="0"/>
              <a:t> = 64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B054D-48C6-1747-935B-C443D98AA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924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EB89-DD3A-2340-84AA-2F4E3A50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5851877" y="1340768"/>
            <a:ext cx="2680561" cy="5040560"/>
          </a:xfrm>
        </p:spPr>
        <p:txBody>
          <a:bodyPr/>
          <a:lstStyle/>
          <a:p>
            <a:br>
              <a:rPr lang="tr-TR" dirty="0"/>
            </a:br>
            <a:r>
              <a:rPr lang="tr-TR" sz="2800" dirty="0"/>
              <a:t>Evrensel </a:t>
            </a:r>
            <a:br>
              <a:rPr lang="tr-TR" sz="2800" dirty="0"/>
            </a:br>
            <a:r>
              <a:rPr lang="tr-TR" sz="2800" dirty="0"/>
              <a:t>AUG başlama </a:t>
            </a:r>
            <a:br>
              <a:rPr lang="tr-TR" sz="2800" dirty="0"/>
            </a:br>
            <a:br>
              <a:rPr lang="tr-TR" sz="2800" dirty="0"/>
            </a:br>
            <a:r>
              <a:rPr lang="tr-TR" sz="2800" dirty="0"/>
              <a:t>UAA</a:t>
            </a:r>
            <a:br>
              <a:rPr lang="tr-TR" sz="2800" dirty="0"/>
            </a:br>
            <a:r>
              <a:rPr lang="tr-TR" sz="2800" dirty="0"/>
              <a:t>UAG		Dur</a:t>
            </a:r>
            <a:br>
              <a:rPr lang="tr-TR" sz="2800" dirty="0"/>
            </a:br>
            <a:r>
              <a:rPr lang="tr-TR" sz="2800" dirty="0"/>
              <a:t>UGA 	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D6F0D1-D050-DE4A-92D0-1D80CD671E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7" t="6826" r="44960" b="8835"/>
          <a:stretch/>
        </p:blipFill>
        <p:spPr>
          <a:xfrm>
            <a:off x="233395" y="295736"/>
            <a:ext cx="5112568" cy="624869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036CD-4B9F-1B49-A652-5B266FCEE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2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A34F-5F73-244D-9CF1-890F485E4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1063423"/>
            <a:ext cx="8407770" cy="5184984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Düşünün ki ekonomi ile ilgili bir derste size zımbırtı adında özel bir ürün tasarlamanız istendi. Hocanıza aşağıdaki gibi bir planla geri dönüş yaptınız: </a:t>
            </a:r>
          </a:p>
          <a:p>
            <a:pPr lvl="0"/>
            <a:r>
              <a:rPr lang="tr-TR" dirty="0"/>
              <a:t>Zımbırtı yapmak için hazırladığınız komutlar İngilizce. Ancak anlaşılır komutlar öncesinde, sonrasında ve aralarda anlaşılmayan kelimelerle dolu. Bu anlaşılmaz kısımlar zımbırtının yapımı ile ilgili hiçbir bilgi içermiyor.  </a:t>
            </a:r>
          </a:p>
          <a:p>
            <a:pPr lvl="0"/>
            <a:r>
              <a:rPr lang="tr-TR" dirty="0"/>
              <a:t>Sekreterler bu İngilizce komutları kopyalasın ancak bunu yaparken aynı zamanda da Almancaya çevirsinler. Bu aşamada zımbırtı yapımı ile ilgili bilgi içermeyen tüm kısımları kesilip çıkartılsın </a:t>
            </a:r>
          </a:p>
          <a:p>
            <a:pPr lvl="0"/>
            <a:r>
              <a:rPr lang="tr-TR" dirty="0"/>
              <a:t>Almanca komutlar fabrikaya iletilsin. Ancak fabrikanın farklı bir bölgede olması gereksin. Fabrika işçileri Almanca komutları takip ederek zımbırtıyı bir araya getirmeye çalışsın.</a:t>
            </a:r>
          </a:p>
          <a:p>
            <a:pPr lvl="0"/>
            <a:r>
              <a:rPr lang="tr-TR" dirty="0"/>
              <a:t>Bu arada kısa süre içinde Almanca komutların yazılı olduğu kağıtlar parçalanmaya başlasın ve bu nedenle 2 ve 3’deki aşamalar her defasında tekrarlansın.</a:t>
            </a:r>
          </a:p>
          <a:p>
            <a:pPr lvl="0"/>
            <a:r>
              <a:rPr lang="tr-TR" dirty="0"/>
              <a:t>Ayrıca tüm bu yapım süreci fabrikada kullanılan işçilerin üretimi için de geçerli olsun.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D5992-D957-6E4E-9E79-AB480246A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E939B-3BCF-054F-8C54-8E76CCB80789}"/>
              </a:ext>
            </a:extLst>
          </p:cNvPr>
          <p:cNvSpPr/>
          <p:nvPr/>
        </p:nvSpPr>
        <p:spPr>
          <a:xfrm>
            <a:off x="395536" y="116632"/>
            <a:ext cx="17701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600" dirty="0"/>
              <a:t>🤪🤪</a:t>
            </a:r>
          </a:p>
        </p:txBody>
      </p:sp>
    </p:spTree>
    <p:extLst>
      <p:ext uri="{BB962C8B-B14F-4D97-AF65-F5344CB8AC3E}">
        <p14:creationId xmlns:p14="http://schemas.microsoft.com/office/powerpoint/2010/main" val="59496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C9DB-C4EB-D747-B7FD-8CF16D20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1063423"/>
            <a:ext cx="7055380" cy="1400530"/>
          </a:xfrm>
        </p:spPr>
        <p:txBody>
          <a:bodyPr/>
          <a:lstStyle/>
          <a:p>
            <a:pPr algn="r"/>
            <a:r>
              <a:rPr lang="tr-TR" sz="3200" i="1" dirty="0">
                <a:solidFill>
                  <a:srgbClr val="FFFF00"/>
                </a:solidFill>
              </a:rPr>
              <a:t>MUTASYON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F5888-4BF3-6A43-AF1B-C4BDFC171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659" y="2132856"/>
            <a:ext cx="6711654" cy="4195481"/>
          </a:xfrm>
        </p:spPr>
        <p:txBody>
          <a:bodyPr/>
          <a:lstStyle/>
          <a:p>
            <a:endParaRPr lang="tr-TR" dirty="0"/>
          </a:p>
          <a:p>
            <a:pPr marL="0" indent="0">
              <a:buNone/>
            </a:pPr>
            <a:r>
              <a:rPr lang="tr-TR" sz="2800" dirty="0"/>
              <a:t>Etkilenen baz sayısına göre ; </a:t>
            </a:r>
          </a:p>
          <a:p>
            <a:endParaRPr lang="tr-TR" dirty="0"/>
          </a:p>
          <a:p>
            <a:pPr lvl="1"/>
            <a:r>
              <a:rPr lang="tr-TR" sz="2600" dirty="0"/>
              <a:t>Nokta mutasyon (SNP-TNP)</a:t>
            </a:r>
          </a:p>
          <a:p>
            <a:endParaRPr lang="tr-TR" sz="2800" dirty="0"/>
          </a:p>
          <a:p>
            <a:pPr lvl="1"/>
            <a:r>
              <a:rPr lang="tr-TR" sz="2600" dirty="0"/>
              <a:t>Çoklu </a:t>
            </a:r>
            <a:r>
              <a:rPr lang="tr-TR" sz="2600" dirty="0" err="1"/>
              <a:t>nükleotit</a:t>
            </a:r>
            <a:r>
              <a:rPr lang="tr-TR" sz="2600" dirty="0"/>
              <a:t> </a:t>
            </a:r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CFABD-EF85-204F-BAB7-E6AFADC6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37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FC5-CFAA-0E4A-8C11-E67C364CC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6A8372-9125-E149-8DA3-2C9986D55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1" t="11267" r="28894" b="5633"/>
          <a:stretch/>
        </p:blipFill>
        <p:spPr>
          <a:xfrm rot="16200000">
            <a:off x="3040167" y="-1180711"/>
            <a:ext cx="3033959" cy="91018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5F7781-9F5D-CB4C-B277-70E13A19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443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2D888B-CF29-484B-AC1E-6F4C0CD4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607" y="319966"/>
            <a:ext cx="6711654" cy="6061362"/>
          </a:xfrm>
        </p:spPr>
        <p:txBody>
          <a:bodyPr/>
          <a:lstStyle/>
          <a:p>
            <a:pPr marL="0" indent="0">
              <a:buNone/>
            </a:pPr>
            <a:endParaRPr lang="tr-TR" dirty="0"/>
          </a:p>
          <a:p>
            <a:r>
              <a:rPr lang="tr-TR" dirty="0"/>
              <a:t>DNA: …		ACG ∙ AGG ∙ CTC ∙ AAT ∙ CGG…</a:t>
            </a:r>
          </a:p>
          <a:p>
            <a:r>
              <a:rPr lang="tr-TR" dirty="0"/>
              <a:t>RNA: …		UGC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	</a:t>
            </a:r>
            <a:r>
              <a:rPr lang="tr-TR" dirty="0" err="1"/>
              <a:t>cys</a:t>
            </a:r>
            <a:r>
              <a:rPr lang="tr-TR" dirty="0"/>
              <a:t> 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  <a:p>
            <a:r>
              <a:rPr lang="tr-TR" dirty="0"/>
              <a:t>DNA: …		AC</a:t>
            </a:r>
            <a:r>
              <a:rPr lang="tr-TR" dirty="0">
                <a:solidFill>
                  <a:srgbClr val="FFFF00"/>
                </a:solidFill>
              </a:rPr>
              <a:t>A</a:t>
            </a:r>
            <a:r>
              <a:rPr lang="tr-TR" dirty="0"/>
              <a:t> ∙ AGG ∙ CTC ∙ AAT ∙ CGG…</a:t>
            </a:r>
          </a:p>
          <a:p>
            <a:r>
              <a:rPr lang="tr-TR" dirty="0"/>
              <a:t>RNA: …		UGU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	</a:t>
            </a:r>
            <a:r>
              <a:rPr lang="tr-TR" dirty="0">
                <a:solidFill>
                  <a:srgbClr val="FF0000"/>
                </a:solidFill>
              </a:rPr>
              <a:t>?</a:t>
            </a:r>
            <a:r>
              <a:rPr lang="tr-TR" dirty="0"/>
              <a:t> 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  <a:p>
            <a:endParaRPr lang="tr-TR" dirty="0"/>
          </a:p>
          <a:p>
            <a:r>
              <a:rPr lang="tr-TR" dirty="0"/>
              <a:t>DNA: …		AC</a:t>
            </a:r>
            <a:r>
              <a:rPr lang="tr-TR" dirty="0">
                <a:solidFill>
                  <a:srgbClr val="FFFF00"/>
                </a:solidFill>
              </a:rPr>
              <a:t>C</a:t>
            </a:r>
            <a:r>
              <a:rPr lang="tr-TR" dirty="0"/>
              <a:t> ∙ AGG ∙ CTC ∙ AAT ∙ CGG…</a:t>
            </a:r>
          </a:p>
          <a:p>
            <a:r>
              <a:rPr lang="tr-TR" dirty="0"/>
              <a:t>RNA: …		UGG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</a:t>
            </a:r>
            <a:r>
              <a:rPr lang="tr-TR" dirty="0">
                <a:solidFill>
                  <a:srgbClr val="FF0000"/>
                </a:solidFill>
              </a:rPr>
              <a:t>	? </a:t>
            </a:r>
            <a:r>
              <a:rPr lang="tr-TR" dirty="0"/>
              <a:t>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61B53-2826-7043-9F2C-60BC49103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F6147BB-8A54-8943-9BEF-A82D5C081163}"/>
              </a:ext>
            </a:extLst>
          </p:cNvPr>
          <p:cNvSpPr/>
          <p:nvPr/>
        </p:nvSpPr>
        <p:spPr>
          <a:xfrm>
            <a:off x="6731438" y="2831557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016CDDC-D67B-424A-8AEF-D7FFA37F0EF0}"/>
              </a:ext>
            </a:extLst>
          </p:cNvPr>
          <p:cNvSpPr/>
          <p:nvPr/>
        </p:nvSpPr>
        <p:spPr>
          <a:xfrm>
            <a:off x="6694098" y="5229200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6DB58-BC6B-1F45-9F36-36F1A924D992}"/>
              </a:ext>
            </a:extLst>
          </p:cNvPr>
          <p:cNvSpPr txBox="1"/>
          <p:nvPr/>
        </p:nvSpPr>
        <p:spPr>
          <a:xfrm>
            <a:off x="7324513" y="2657870"/>
            <a:ext cx="11047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>
                <a:latin typeface="Papyrus Regular" panose="020B0602040200020303" pitchFamily="34" charset="77"/>
              </a:rPr>
              <a:t>Sessiz 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Mutasyon</a:t>
            </a:r>
          </a:p>
          <a:p>
            <a:pPr algn="l"/>
            <a:endParaRPr lang="tr-TR" dirty="0">
              <a:latin typeface="Papyrus Regular" panose="020B06020402000203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1C9CEB-C11D-2945-BFFC-AB9ED0B4B4EC}"/>
              </a:ext>
            </a:extLst>
          </p:cNvPr>
          <p:cNvSpPr txBox="1"/>
          <p:nvPr/>
        </p:nvSpPr>
        <p:spPr>
          <a:xfrm>
            <a:off x="7324513" y="4883885"/>
            <a:ext cx="1587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 err="1">
                <a:latin typeface="Papyrus Regular" panose="020B0602040200020303" pitchFamily="34" charset="77"/>
              </a:rPr>
              <a:t>Missense</a:t>
            </a:r>
            <a:endParaRPr lang="tr-TR" dirty="0">
              <a:latin typeface="Papyrus Regular" panose="020B0602040200020303" pitchFamily="34" charset="77"/>
            </a:endParaRP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(yanlış anlamlı )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Mutasyon</a:t>
            </a:r>
          </a:p>
        </p:txBody>
      </p:sp>
    </p:spTree>
    <p:extLst>
      <p:ext uri="{BB962C8B-B14F-4D97-AF65-F5344CB8AC3E}">
        <p14:creationId xmlns:p14="http://schemas.microsoft.com/office/powerpoint/2010/main" val="41194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2F98-3877-4444-AE72-50C2E45BF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F6E6F-93E1-4F42-BD08-5BC37110D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94" y="2132856"/>
            <a:ext cx="6848850" cy="3816424"/>
          </a:xfrm>
        </p:spPr>
        <p:txBody>
          <a:bodyPr/>
          <a:lstStyle/>
          <a:p>
            <a:r>
              <a:rPr lang="tr-TR" dirty="0"/>
              <a:t>DNA: …		ACT ∙ AGG ∙ CTC ∙ AAT ∙ CGG…</a:t>
            </a:r>
          </a:p>
          <a:p>
            <a:r>
              <a:rPr lang="tr-TR" dirty="0"/>
              <a:t>RNA: …		UGA ∙ UCC ∙ GAG ∙ UUA ∙ GCC…</a:t>
            </a:r>
          </a:p>
          <a:p>
            <a:r>
              <a:rPr lang="tr-TR" dirty="0"/>
              <a:t>Amino </a:t>
            </a:r>
            <a:r>
              <a:rPr lang="tr-TR" dirty="0" err="1"/>
              <a:t>acids</a:t>
            </a:r>
            <a:r>
              <a:rPr lang="tr-TR" dirty="0"/>
              <a:t>: …	? ∙ ser ∙ </a:t>
            </a:r>
            <a:r>
              <a:rPr lang="tr-TR" dirty="0" err="1"/>
              <a:t>glu</a:t>
            </a:r>
            <a:r>
              <a:rPr lang="tr-TR" dirty="0"/>
              <a:t> ∙ </a:t>
            </a:r>
            <a:r>
              <a:rPr lang="tr-TR" dirty="0" err="1"/>
              <a:t>leu</a:t>
            </a:r>
            <a:r>
              <a:rPr lang="tr-TR" dirty="0"/>
              <a:t> ∙ ala…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245FE-6404-1743-914E-2CC6C56C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45AAB64-07D1-B448-9395-2B7F054CFAD8}"/>
              </a:ext>
            </a:extLst>
          </p:cNvPr>
          <p:cNvSpPr/>
          <p:nvPr/>
        </p:nvSpPr>
        <p:spPr>
          <a:xfrm>
            <a:off x="6588224" y="2636912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D7F7F6-726F-9A42-963C-12CEAD292754}"/>
              </a:ext>
            </a:extLst>
          </p:cNvPr>
          <p:cNvSpPr txBox="1"/>
          <p:nvPr/>
        </p:nvSpPr>
        <p:spPr>
          <a:xfrm>
            <a:off x="7290454" y="2458816"/>
            <a:ext cx="111921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 err="1">
                <a:latin typeface="Papyrus Regular" panose="020B0602040200020303" pitchFamily="34" charset="77"/>
              </a:rPr>
              <a:t>Nonsense</a:t>
            </a:r>
            <a:endParaRPr lang="tr-TR" dirty="0">
              <a:latin typeface="Papyrus Regular" panose="020B0602040200020303" pitchFamily="34" charset="77"/>
            </a:endParaRP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(anlamsız)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Mutasyon</a:t>
            </a:r>
          </a:p>
          <a:p>
            <a:pPr algn="l"/>
            <a:endParaRPr lang="tr-TR" dirty="0">
              <a:latin typeface="Papyrus Regular" panose="020B0602040200020303" pitchFamily="34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B0F73-EF93-CA41-A184-C8A30BEADEB6}"/>
              </a:ext>
            </a:extLst>
          </p:cNvPr>
          <p:cNvSpPr/>
          <p:nvPr/>
        </p:nvSpPr>
        <p:spPr>
          <a:xfrm>
            <a:off x="683568" y="3625723"/>
            <a:ext cx="7848872" cy="221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Orijinal dizi 		AC</a:t>
            </a:r>
            <a:r>
              <a:rPr lang="tr-TR" sz="2800" dirty="0">
                <a:solidFill>
                  <a:srgbClr val="FFFF00"/>
                </a:solidFill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AGG ∙ CTC ∙ AAT ∙ CGG…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Mutant dizi 		ACA ∙ GGC ∙ TCA ∙ ATC ∙ GG…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Mutant RNA		UGU ∙ CCG ∙ AGU ∙ UAG ∙ CC…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Mutant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polipeptit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cys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pro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ser ∙ STOP</a:t>
            </a:r>
            <a:endParaRPr lang="tr-T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Orijinal 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polipeptit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: 	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cys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ser ∙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glu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</a:t>
            </a:r>
            <a:r>
              <a:rPr lang="tr-TR" sz="2800" dirty="0" err="1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leu</a:t>
            </a:r>
            <a:r>
              <a:rPr lang="tr-TR" sz="2800" dirty="0">
                <a:latin typeface="Papyrus" panose="020B06020402000203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 ∙ ala…</a:t>
            </a:r>
            <a:endParaRPr lang="tr-TR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9FA2E048-46C9-3244-90E3-8F04CA231C76}"/>
              </a:ext>
            </a:extLst>
          </p:cNvPr>
          <p:cNvCxnSpPr>
            <a:cxnSpLocks/>
          </p:cNvCxnSpPr>
          <p:nvPr/>
        </p:nvCxnSpPr>
        <p:spPr>
          <a:xfrm flipV="1">
            <a:off x="3995936" y="3536034"/>
            <a:ext cx="360040" cy="279608"/>
          </a:xfrm>
          <a:prstGeom prst="curvedConnector3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D4D6456-F382-8C44-AF4A-A183320817AF}"/>
              </a:ext>
            </a:extLst>
          </p:cNvPr>
          <p:cNvSpPr/>
          <p:nvPr/>
        </p:nvSpPr>
        <p:spPr>
          <a:xfrm>
            <a:off x="7093082" y="4731154"/>
            <a:ext cx="504858" cy="2374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4A8FD8-EDEA-3346-BA7B-38D24CC78B57}"/>
              </a:ext>
            </a:extLst>
          </p:cNvPr>
          <p:cNvSpPr txBox="1"/>
          <p:nvPr/>
        </p:nvSpPr>
        <p:spPr>
          <a:xfrm>
            <a:off x="7597940" y="4378298"/>
            <a:ext cx="12059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tr-TR" dirty="0" err="1">
                <a:latin typeface="Papyrus Regular" panose="020B0602040200020303" pitchFamily="34" charset="77"/>
              </a:rPr>
              <a:t>Frame</a:t>
            </a:r>
            <a:r>
              <a:rPr lang="tr-TR" dirty="0">
                <a:latin typeface="Papyrus Regular" panose="020B0602040200020303" pitchFamily="34" charset="77"/>
              </a:rPr>
              <a:t> </a:t>
            </a:r>
            <a:r>
              <a:rPr lang="tr-TR" dirty="0" err="1">
                <a:latin typeface="Papyrus Regular" panose="020B0602040200020303" pitchFamily="34" charset="77"/>
              </a:rPr>
              <a:t>shift</a:t>
            </a:r>
            <a:endParaRPr lang="tr-TR" dirty="0">
              <a:latin typeface="Papyrus Regular" panose="020B0602040200020303" pitchFamily="34" charset="77"/>
            </a:endParaRP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(çerçeve </a:t>
            </a:r>
          </a:p>
          <a:p>
            <a:pPr algn="l"/>
            <a:r>
              <a:rPr lang="tr-TR" dirty="0">
                <a:latin typeface="Papyrus Regular" panose="020B0602040200020303" pitchFamily="34" charset="77"/>
              </a:rPr>
              <a:t>kayması)</a:t>
            </a:r>
          </a:p>
          <a:p>
            <a:pPr algn="l"/>
            <a:endParaRPr lang="tr-TR" dirty="0">
              <a:latin typeface="Papyrus Regular" panose="020B0602040200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00156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D3D60-F7CE-E341-860A-F93424524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699051"/>
            <a:ext cx="7055380" cy="1400530"/>
          </a:xfrm>
        </p:spPr>
        <p:txBody>
          <a:bodyPr/>
          <a:lstStyle/>
          <a:p>
            <a:pPr algn="r"/>
            <a:br>
              <a:rPr lang="tr-TR" dirty="0"/>
            </a:br>
            <a:r>
              <a:rPr lang="tr-TR" i="1" dirty="0">
                <a:solidFill>
                  <a:srgbClr val="FFFF00"/>
                </a:solidFill>
              </a:rPr>
              <a:t>DİKKAT!</a:t>
            </a:r>
            <a:br>
              <a:rPr lang="tr-TR" i="1" dirty="0"/>
            </a:br>
            <a:endParaRPr lang="tr-TR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C1700-A676-BD4B-8E9A-382798B42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704740" cy="4195481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Tek baz mutasyonlar ; sessiz, </a:t>
            </a:r>
            <a:r>
              <a:rPr lang="tr-TR" dirty="0" err="1"/>
              <a:t>Missense</a:t>
            </a:r>
            <a:r>
              <a:rPr lang="tr-TR" dirty="0"/>
              <a:t>, </a:t>
            </a:r>
            <a:r>
              <a:rPr lang="tr-TR" dirty="0" err="1"/>
              <a:t>Nonsense</a:t>
            </a:r>
            <a:r>
              <a:rPr lang="tr-TR" dirty="0"/>
              <a:t> ve çerçeve kayması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Proteinin fonksiyonunda en az değişikliğe neden olacak mutasyon hangisidir? </a:t>
            </a:r>
          </a:p>
          <a:p>
            <a:pPr marL="0" indent="0">
              <a:buNone/>
            </a:pPr>
            <a:r>
              <a:rPr lang="tr-TR" dirty="0"/>
              <a:t>Hangisi en büyük değişime neden olan mutasyon olacaktır?</a:t>
            </a:r>
          </a:p>
          <a:p>
            <a:endParaRPr lang="tr-T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9D2A3-9AA8-6542-82E9-F076FEEB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7DBAA4-F72F-BD4D-AD3D-DD7DA390F6A8}"/>
              </a:ext>
            </a:extLst>
          </p:cNvPr>
          <p:cNvSpPr/>
          <p:nvPr/>
        </p:nvSpPr>
        <p:spPr>
          <a:xfrm>
            <a:off x="5796136" y="1204231"/>
            <a:ext cx="1282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6000" dirty="0"/>
              <a:t>😱</a:t>
            </a:r>
          </a:p>
        </p:txBody>
      </p:sp>
    </p:spTree>
    <p:extLst>
      <p:ext uri="{BB962C8B-B14F-4D97-AF65-F5344CB8AC3E}">
        <p14:creationId xmlns:p14="http://schemas.microsoft.com/office/powerpoint/2010/main" val="73699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5866C-D8B5-FF48-A221-ED5747911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DFC03-E5EF-7340-95E0-A775DC13A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tr-TR" dirty="0"/>
          </a:p>
          <a:p>
            <a:r>
              <a:rPr lang="tr-TR" sz="3600" dirty="0"/>
              <a:t>Mutasyon kaynağı ? </a:t>
            </a:r>
          </a:p>
          <a:p>
            <a:endParaRPr lang="tr-TR" sz="3600" dirty="0"/>
          </a:p>
          <a:p>
            <a:pPr lvl="1"/>
            <a:r>
              <a:rPr lang="tr-TR" sz="3600" dirty="0"/>
              <a:t>1. </a:t>
            </a:r>
            <a:r>
              <a:rPr lang="tr-TR" sz="3600" dirty="0" err="1"/>
              <a:t>Replikasyon</a:t>
            </a:r>
            <a:r>
              <a:rPr lang="tr-TR" sz="3600" dirty="0"/>
              <a:t>  (milyon bazda 1 hata)</a:t>
            </a:r>
          </a:p>
          <a:p>
            <a:pPr lvl="1"/>
            <a:r>
              <a:rPr lang="tr-TR" sz="3600" dirty="0"/>
              <a:t>2. DNA hasarı (dış faktörler – kimyasallar, radyasyon ..</a:t>
            </a:r>
            <a:r>
              <a:rPr lang="tr-TR" sz="3600" dirty="0" err="1"/>
              <a:t>vs</a:t>
            </a:r>
            <a:r>
              <a:rPr lang="tr-TR" sz="36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557DC-1C3F-6D40-B5C9-C0E6F62D6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2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4C6E-92DC-A64A-A709-B59D7BE15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679579"/>
            <a:ext cx="7055380" cy="1400530"/>
          </a:xfrm>
        </p:spPr>
        <p:txBody>
          <a:bodyPr/>
          <a:lstStyle/>
          <a:p>
            <a:pPr algn="r"/>
            <a:br>
              <a:rPr lang="tr-TR" sz="3200" i="1" dirty="0"/>
            </a:br>
            <a:r>
              <a:rPr lang="tr-TR" sz="3200" i="1" dirty="0"/>
              <a:t>Mutasyonlar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A6FAA-8A18-4B43-AD09-6CAB1417D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r>
              <a:rPr lang="tr-TR" sz="2800" dirty="0"/>
              <a:t> Meydana geldikleri hücre tipine göre </a:t>
            </a:r>
          </a:p>
          <a:p>
            <a:endParaRPr lang="tr-TR" sz="2800" dirty="0"/>
          </a:p>
          <a:p>
            <a:pPr lvl="1"/>
            <a:r>
              <a:rPr lang="tr-TR" sz="2800" dirty="0"/>
              <a:t>SOMATİK</a:t>
            </a:r>
          </a:p>
          <a:p>
            <a:pPr lvl="1"/>
            <a:r>
              <a:rPr lang="tr-TR" sz="2800" dirty="0"/>
              <a:t>GERMLİNE</a:t>
            </a:r>
          </a:p>
          <a:p>
            <a:pPr lvl="1"/>
            <a:endParaRPr lang="tr-TR" sz="2800" dirty="0"/>
          </a:p>
          <a:p>
            <a:pPr lvl="1"/>
            <a:r>
              <a:rPr lang="tr-TR" sz="2800" dirty="0"/>
              <a:t>Evrimi ilgilendiren hangisi?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97D2E-1176-1743-9693-46CEF77F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381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2F7D9-8CEB-1443-8069-198B2367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038596"/>
            <a:ext cx="7759698" cy="1400530"/>
          </a:xfrm>
        </p:spPr>
        <p:txBody>
          <a:bodyPr/>
          <a:lstStyle/>
          <a:p>
            <a:pPr algn="r"/>
            <a:r>
              <a:rPr lang="tr-TR" sz="3200" dirty="0"/>
              <a:t>Mutasyonlar </a:t>
            </a:r>
            <a:br>
              <a:rPr lang="tr-TR" sz="3200" dirty="0"/>
            </a:br>
            <a:endParaRPr lang="tr-T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E2B44B-B20F-6243-BD5F-552A1464A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31" y="2435647"/>
            <a:ext cx="6711654" cy="4195481"/>
          </a:xfrm>
        </p:spPr>
        <p:txBody>
          <a:bodyPr/>
          <a:lstStyle/>
          <a:p>
            <a:pPr marL="0" indent="0">
              <a:buNone/>
            </a:pPr>
            <a:r>
              <a:rPr lang="tr-TR" sz="2800" dirty="0"/>
              <a:t>meydana geliş şekline göre</a:t>
            </a:r>
          </a:p>
          <a:p>
            <a:pPr lvl="1"/>
            <a:r>
              <a:rPr lang="tr-TR" sz="2600" dirty="0"/>
              <a:t>1. Yer değiştirme (</a:t>
            </a:r>
            <a:r>
              <a:rPr lang="tr-TR" sz="2600" dirty="0" err="1"/>
              <a:t>transition</a:t>
            </a:r>
            <a:r>
              <a:rPr lang="tr-TR" sz="2600" dirty="0"/>
              <a:t> – </a:t>
            </a:r>
            <a:r>
              <a:rPr lang="tr-TR" sz="2600" dirty="0" err="1"/>
              <a:t>transversion</a:t>
            </a:r>
            <a:r>
              <a:rPr lang="tr-TR" sz="2600" dirty="0"/>
              <a:t>) </a:t>
            </a:r>
          </a:p>
          <a:p>
            <a:pPr lvl="1"/>
            <a:r>
              <a:rPr lang="tr-TR" sz="2600" dirty="0" err="1"/>
              <a:t>Rekombinasyon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Delesyon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İnsersiyon</a:t>
            </a:r>
            <a:r>
              <a:rPr lang="tr-TR" sz="2600" dirty="0"/>
              <a:t> </a:t>
            </a:r>
          </a:p>
          <a:p>
            <a:pPr lvl="1"/>
            <a:r>
              <a:rPr lang="tr-TR" sz="2600" dirty="0" err="1"/>
              <a:t>İnversiyon</a:t>
            </a:r>
            <a:r>
              <a:rPr lang="tr-TR" sz="2600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83553-0CD4-944D-8858-E2CBA434C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27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7A047-8A22-524D-903A-9FD177F4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39C23-6B91-EB4F-9E57-B2EDF42E7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dirty="0"/>
          </a:p>
          <a:p>
            <a:pPr algn="ctr"/>
            <a:r>
              <a:rPr lang="tr-TR" dirty="0"/>
              <a:t>Amino asit değişimine neden olmayan mutasyon = sessiz </a:t>
            </a:r>
          </a:p>
          <a:p>
            <a:pPr algn="ctr"/>
            <a:endParaRPr lang="tr-TR" dirty="0"/>
          </a:p>
          <a:p>
            <a:pPr algn="ctr"/>
            <a:endParaRPr lang="tr-TR" dirty="0"/>
          </a:p>
          <a:p>
            <a:pPr marL="457207" lvl="1" indent="0" algn="ctr">
              <a:buNone/>
            </a:pPr>
            <a:r>
              <a:rPr lang="tr-TR" dirty="0">
                <a:solidFill>
                  <a:srgbClr val="FFFF00"/>
                </a:solidFill>
              </a:rPr>
              <a:t>HER ZAMAN DOĞRU MU?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7EBB0-92CF-0041-8884-B80F37A4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81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C6818-E89A-144A-BBCA-BE258A9C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96732-113C-F34C-8780-641BAE9C7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700" y="2052925"/>
            <a:ext cx="7416708" cy="4195481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REKOMBİNASYON </a:t>
            </a:r>
          </a:p>
          <a:p>
            <a:endParaRPr lang="tr-TR" dirty="0"/>
          </a:p>
          <a:p>
            <a:pPr lvl="1"/>
            <a:r>
              <a:rPr lang="tr-TR" dirty="0"/>
              <a:t>KROSSOVER  HOMOLOGLAR ARASINDA AMA EŞİT DEĞİL </a:t>
            </a:r>
          </a:p>
          <a:p>
            <a:pPr lvl="1"/>
            <a:endParaRPr lang="tr-TR" dirty="0"/>
          </a:p>
          <a:p>
            <a:pPr lvl="1"/>
            <a:r>
              <a:rPr lang="tr-TR" dirty="0"/>
              <a:t>HOMOLOG OLMAYAN KROMOZOMLAR ARASINDA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235A9-D8EA-FF46-B232-063CBB8F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6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EAA93-D9B2-3944-877B-C33CCC743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2560262"/>
            <a:ext cx="6856522" cy="3600399"/>
          </a:xfrm>
        </p:spPr>
        <p:txBody>
          <a:bodyPr/>
          <a:lstStyle/>
          <a:p>
            <a:endParaRPr lang="tr-TR" dirty="0"/>
          </a:p>
          <a:p>
            <a:endParaRPr lang="tr-TR" dirty="0"/>
          </a:p>
          <a:p>
            <a:endParaRPr lang="tr-TR" dirty="0"/>
          </a:p>
          <a:p>
            <a:endParaRPr lang="tr-TR" sz="2400" dirty="0"/>
          </a:p>
          <a:p>
            <a:r>
              <a:rPr lang="tr-TR" sz="2400" dirty="0"/>
              <a:t>Genler çiftler halinde </a:t>
            </a:r>
          </a:p>
          <a:p>
            <a:r>
              <a:rPr lang="tr-TR" sz="2400" dirty="0"/>
              <a:t>Eşey hücreleri oluşurken birbirlerinden ayrılıyorlar</a:t>
            </a:r>
          </a:p>
          <a:p>
            <a:r>
              <a:rPr lang="tr-TR" sz="2400" dirty="0"/>
              <a:t>Döllenme sonucu tekrar bir araya geliyorlar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7B20A-693D-2148-BA74-37343977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4777DF-B9D7-F648-AE33-1FE92F4C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770437"/>
            <a:ext cx="3774133" cy="256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7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756F3-A633-DC40-802A-21B637F29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47B5C8-472D-7142-B868-D4A4D7350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95" r="155" b="23175"/>
          <a:stretch/>
        </p:blipFill>
        <p:spPr>
          <a:xfrm>
            <a:off x="117858" y="1700808"/>
            <a:ext cx="8728175" cy="26642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3C6C7A-028A-3D42-BF74-EC0A940F1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728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A51D-499B-D949-83AD-7B134291B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6A2BA-24E9-7647-B902-21D2A03E2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r>
              <a:rPr lang="tr-TR" dirty="0"/>
              <a:t>DELESYON – INSERSİYON </a:t>
            </a:r>
          </a:p>
          <a:p>
            <a:endParaRPr lang="tr-TR" dirty="0"/>
          </a:p>
          <a:p>
            <a:pPr lvl="1"/>
            <a:r>
              <a:rPr lang="tr-TR" dirty="0"/>
              <a:t>Eşit olmayan </a:t>
            </a:r>
            <a:r>
              <a:rPr lang="tr-TR" dirty="0" err="1"/>
              <a:t>krossover</a:t>
            </a:r>
            <a:r>
              <a:rPr lang="tr-TR" dirty="0"/>
              <a:t> </a:t>
            </a:r>
          </a:p>
          <a:p>
            <a:pPr lvl="1"/>
            <a:r>
              <a:rPr lang="tr-TR" dirty="0"/>
              <a:t>Tekrar dizilerinin olduğu yerler</a:t>
            </a:r>
          </a:p>
          <a:p>
            <a:pPr lvl="1"/>
            <a:r>
              <a:rPr lang="tr-TR" dirty="0"/>
              <a:t>Ya da benzer </a:t>
            </a:r>
            <a:r>
              <a:rPr lang="tr-TR" dirty="0" err="1"/>
              <a:t>diziler’de</a:t>
            </a:r>
            <a:r>
              <a:rPr lang="tr-TR" dirty="0"/>
              <a:t> </a:t>
            </a:r>
          </a:p>
          <a:p>
            <a:pPr lvl="1"/>
            <a:endParaRPr lang="tr-TR" dirty="0"/>
          </a:p>
          <a:p>
            <a:pPr lvl="1"/>
            <a:endParaRPr lang="tr-TR" dirty="0"/>
          </a:p>
          <a:p>
            <a:pPr lvl="1"/>
            <a:r>
              <a:rPr lang="tr-TR" dirty="0"/>
              <a:t>DNA’nın </a:t>
            </a:r>
            <a:r>
              <a:rPr lang="tr-TR" dirty="0" err="1"/>
              <a:t>denatürasyon</a:t>
            </a:r>
            <a:r>
              <a:rPr lang="tr-TR" dirty="0"/>
              <a:t> – </a:t>
            </a:r>
            <a:r>
              <a:rPr lang="tr-TR" dirty="0" err="1"/>
              <a:t>renaturasyon</a:t>
            </a:r>
            <a:r>
              <a:rPr lang="tr-TR" dirty="0"/>
              <a:t> doğası ile ilgili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9345A-9578-B440-A396-41ED773D2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872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CA7A-6332-D242-8174-78A83F04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324D21-D8B6-4245-A56B-DD3E816FC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7" t="-1580" r="14166" b="3256"/>
          <a:stretch/>
        </p:blipFill>
        <p:spPr>
          <a:xfrm>
            <a:off x="505282" y="79866"/>
            <a:ext cx="7889962" cy="61574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D8462-724D-6C43-B59A-95E03CE3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6569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DB4B-EA99-3849-BF9E-50883A166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664D61-506C-1647-B068-F68019165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6057" r="13094" b="6133"/>
          <a:stretch/>
        </p:blipFill>
        <p:spPr>
          <a:xfrm>
            <a:off x="484710" y="836712"/>
            <a:ext cx="8140035" cy="46805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743AF-7BCE-A54C-88C8-0D1805204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3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A2C6-24C8-9549-97AA-9E9D95BE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tr-TR" i="1" dirty="0"/>
              <a:t>Kromozom yapısı ;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AE67F-A701-174C-A90F-BABFC5C6C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  <a:p>
            <a:endParaRPr lang="tr-TR" sz="3200" dirty="0"/>
          </a:p>
          <a:p>
            <a:endParaRPr lang="tr-TR" sz="3200" dirty="0"/>
          </a:p>
          <a:p>
            <a:r>
              <a:rPr lang="tr-TR" sz="3200" dirty="0"/>
              <a:t>Protein + Nükleik asit </a:t>
            </a:r>
          </a:p>
          <a:p>
            <a:r>
              <a:rPr lang="tr-TR" sz="3200" dirty="0"/>
              <a:t>Bunlardan biri kalıtımdan sorumlu olmalı !!!!!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449DF-087B-B343-A824-D2ACA4B33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516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0938D-A956-9742-9C3B-B7ACB23F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502DF-ADDF-6B4B-9B45-294F0E5EF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27" y="1458973"/>
            <a:ext cx="8356600" cy="361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9C8409-B94C-394A-A75E-FB252E1D6EBE}"/>
              </a:ext>
            </a:extLst>
          </p:cNvPr>
          <p:cNvSpPr txBox="1"/>
          <p:nvPr/>
        </p:nvSpPr>
        <p:spPr>
          <a:xfrm>
            <a:off x="5076056" y="874198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tr-TR" sz="3200" b="1" i="1" dirty="0">
                <a:solidFill>
                  <a:srgbClr val="FFFF00"/>
                </a:solidFill>
                <a:latin typeface="Papyrus Regular" panose="020B0602040200020303" pitchFamily="34" charset="77"/>
              </a:rPr>
              <a:t>Santral DOGMA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D59BB-6A3D-CE45-AECA-BC77188893B8}"/>
              </a:ext>
            </a:extLst>
          </p:cNvPr>
          <p:cNvSpPr txBox="1"/>
          <p:nvPr/>
        </p:nvSpPr>
        <p:spPr>
          <a:xfrm>
            <a:off x="323528" y="5078473"/>
            <a:ext cx="86764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dirty="0">
                <a:latin typeface="Papyrus" panose="020B0602040200020303" pitchFamily="34" charset="77"/>
              </a:rPr>
              <a:t>Dogma : Belli bir konuda ileri sürülen bir görüşün sorgulanamaz, tartışılamaz gerçek </a:t>
            </a:r>
          </a:p>
          <a:p>
            <a:pPr>
              <a:lnSpc>
                <a:spcPct val="150000"/>
              </a:lnSpc>
            </a:pPr>
            <a:r>
              <a:rPr lang="tr-TR" dirty="0">
                <a:latin typeface="Papyrus" panose="020B0602040200020303" pitchFamily="34" charset="77"/>
              </a:rPr>
              <a:t>olarak kabul edilmesi. 2. </a:t>
            </a:r>
            <a:r>
              <a:rPr lang="tr-TR" i="1" dirty="0">
                <a:latin typeface="Papyrus" panose="020B0602040200020303" pitchFamily="34" charset="77"/>
              </a:rPr>
              <a:t>fel. </a:t>
            </a:r>
            <a:r>
              <a:rPr lang="tr-TR" dirty="0">
                <a:latin typeface="Papyrus" panose="020B0602040200020303" pitchFamily="34" charset="77"/>
              </a:rPr>
              <a:t>Doğruluğu sınanmadan benimsenen, bir öğretinin veya ideolojinin temeli yapılan sav, nas, inak</a:t>
            </a:r>
          </a:p>
        </p:txBody>
      </p:sp>
    </p:spTree>
    <p:extLst>
      <p:ext uri="{BB962C8B-B14F-4D97-AF65-F5344CB8AC3E}">
        <p14:creationId xmlns:p14="http://schemas.microsoft.com/office/powerpoint/2010/main" val="3254852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8905-0BD1-7247-8F72-861B06B7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A8AC0-02E0-F24C-A906-4868DAA1F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10" y="2060848"/>
            <a:ext cx="7054644" cy="4187558"/>
          </a:xfrm>
        </p:spPr>
        <p:txBody>
          <a:bodyPr/>
          <a:lstStyle/>
          <a:p>
            <a:endParaRPr lang="tr-TR" dirty="0"/>
          </a:p>
          <a:p>
            <a:r>
              <a:rPr lang="tr-TR" dirty="0"/>
              <a:t>DNA ----- DNA = </a:t>
            </a:r>
            <a:r>
              <a:rPr lang="tr-TR" dirty="0" err="1"/>
              <a:t>Replikasyon</a:t>
            </a:r>
            <a:r>
              <a:rPr lang="tr-TR" dirty="0"/>
              <a:t> </a:t>
            </a:r>
          </a:p>
          <a:p>
            <a:endParaRPr lang="tr-TR" dirty="0"/>
          </a:p>
          <a:p>
            <a:r>
              <a:rPr lang="tr-TR" dirty="0"/>
              <a:t>DNA-----RNA = Transkripsiyon </a:t>
            </a:r>
          </a:p>
          <a:p>
            <a:endParaRPr lang="tr-TR" dirty="0"/>
          </a:p>
          <a:p>
            <a:r>
              <a:rPr lang="tr-TR" dirty="0"/>
              <a:t>RNA ---- Protein = </a:t>
            </a:r>
            <a:r>
              <a:rPr lang="tr-TR" dirty="0" err="1"/>
              <a:t>Translasyon</a:t>
            </a:r>
            <a:endParaRPr lang="tr-TR" dirty="0"/>
          </a:p>
          <a:p>
            <a:endParaRPr lang="tr-TR" dirty="0"/>
          </a:p>
          <a:p>
            <a:r>
              <a:rPr lang="tr-TR" dirty="0"/>
              <a:t>Ama RNA ---- DNA = </a:t>
            </a:r>
            <a:r>
              <a:rPr lang="tr-TR" dirty="0" err="1"/>
              <a:t>Reverse</a:t>
            </a:r>
            <a:r>
              <a:rPr lang="tr-TR" dirty="0"/>
              <a:t> transkripsiyon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8551B-3E46-8046-BAD0-F1EBF6190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300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95DAB-E6C2-774E-B230-AA8698802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0CE95-116E-064F-9B64-E6F995743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707" y="3068960"/>
            <a:ext cx="3255386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800" i="1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Replikasyon </a:t>
            </a:r>
            <a:endParaRPr lang="tr-TR" sz="2800" i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11966-051F-6D4E-BC56-D647366C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111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087ED-540F-3C42-8DC3-E2FC25406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23CB89-CAE2-DD4B-8768-8493CBFBB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0" t="10581" r="8367" b="5617"/>
          <a:stretch/>
        </p:blipFill>
        <p:spPr>
          <a:xfrm rot="16200000">
            <a:off x="2747795" y="-1155507"/>
            <a:ext cx="3168352" cy="84489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6F324-1C61-3B4C-AA77-234D0A74C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29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462DA2-4E2B-1C49-B907-2E4ED261F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5736"/>
            <a:ext cx="5748610" cy="64471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B310D-BD10-8D41-AE6A-B1D3F86F2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23F00-35B6-D841-89A3-AD40AC401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386249"/>
            <a:ext cx="2829865" cy="226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42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342900" indent="-342900" algn="l">
          <a:lnSpc>
            <a:spcPct val="150000"/>
          </a:lnSpc>
          <a:buFont typeface="Wingdings" pitchFamily="2" charset="2"/>
          <a:buChar char="ü"/>
          <a:defRPr sz="3200" dirty="0" smtClean="0">
            <a:latin typeface="Papyrus Regular" panose="020B0602040200020303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{4B5D667F-FB77-8A4C-B4D4-697089A294AF}tf10001062</Template>
  <TotalTime>2599</TotalTime>
  <Words>1112</Words>
  <Application>Microsoft Macintosh PowerPoint</Application>
  <PresentationFormat>On-screen Show (4:3)</PresentationFormat>
  <Paragraphs>216</Paragraphs>
  <Slides>33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Century Gothic</vt:lpstr>
      <vt:lpstr>Comic Sans MS</vt:lpstr>
      <vt:lpstr>Comic Sans MS Regular</vt:lpstr>
      <vt:lpstr>Papyrus</vt:lpstr>
      <vt:lpstr>Papyrus Regular</vt:lpstr>
      <vt:lpstr>Wingdings 3</vt:lpstr>
      <vt:lpstr>Ion</vt:lpstr>
      <vt:lpstr>  4. Ders: Gen nedir? Ne yapar? Nasıl yapar? </vt:lpstr>
      <vt:lpstr>PowerPoint Presentation</vt:lpstr>
      <vt:lpstr>PowerPoint Presentation</vt:lpstr>
      <vt:lpstr>Kromozom yapısı ;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Alternatif splicing </vt:lpstr>
      <vt:lpstr> Genetik KOD</vt:lpstr>
      <vt:lpstr> Evrensel  AUG başlama   UAA UAG  Dur UGA   </vt:lpstr>
      <vt:lpstr>MUTASYON </vt:lpstr>
      <vt:lpstr>PowerPoint Presentation</vt:lpstr>
      <vt:lpstr>PowerPoint Presentation</vt:lpstr>
      <vt:lpstr>PowerPoint Presentation</vt:lpstr>
      <vt:lpstr> DİKKAT! </vt:lpstr>
      <vt:lpstr>PowerPoint Presentation</vt:lpstr>
      <vt:lpstr> Mutasyonlar </vt:lpstr>
      <vt:lpstr>Mutasyonlar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Yeşim</dc:creator>
  <cp:lastModifiedBy>Microsoft Office User</cp:lastModifiedBy>
  <cp:revision>84</cp:revision>
  <dcterms:created xsi:type="dcterms:W3CDTF">2012-11-05T21:04:31Z</dcterms:created>
  <dcterms:modified xsi:type="dcterms:W3CDTF">2020-03-23T19:55:35Z</dcterms:modified>
</cp:coreProperties>
</file>