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8" r:id="rId4"/>
    <p:sldId id="270" r:id="rId5"/>
    <p:sldId id="273" r:id="rId6"/>
    <p:sldId id="275" r:id="rId7"/>
    <p:sldId id="276" r:id="rId8"/>
    <p:sldId id="280" r:id="rId9"/>
    <p:sldId id="288"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C7071-6B4D-E0BB-086F-DF009A048FE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CB73EC6-F348-5A4B-53C9-E1772EE5B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67DF56-A45F-E11F-D099-BDB451F8E5E9}"/>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26A50C00-CDF3-55E8-198B-057EE994C5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865002-736B-582F-CFE1-8B9E333AB29F}"/>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94323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0C3965-E7A4-72D4-F144-0FA1048EB83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7749104-EA66-15DC-83ED-5B8050A626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84B32C-154D-E1FF-9E86-53F67CA4C9BE}"/>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C7F47373-C847-6F11-6CB5-D705701CCE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D12AC3-9C39-6B9D-41D6-E7D1768DE1DE}"/>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246092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8BC89D0-3DA1-3B0A-5FFF-D6CE77B2075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AE0718F-8494-84AB-4FFD-08D858C32BB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02087B-CCE7-5888-F855-CCE7A0DBBA85}"/>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CB79C9E4-B1F1-5942-17A4-CFC581E186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2E89EF-5DCE-D2F6-BE8F-E78220357817}"/>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84289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EBFA43-FE6E-C689-C1F7-30B4754010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D0010D-73F9-8B46-D9B5-99862B2478C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8434E62-D5C3-C5AC-7460-208E22990C73}"/>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89080BB3-7F4A-AC1F-6194-0FB1F23F575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7821BC-8198-2A73-D2E7-C1BEEC4087F9}"/>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173689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FA98C1-E071-8074-44DC-0E198D193D3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627DC29-C19C-C5D0-8290-925BC39B7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E511A89-B165-6E37-17FE-20F0931A8ED7}"/>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FE7C30C2-ECD3-8242-469A-6FCF6BBB5B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82463F-F1D0-112A-F75C-150FA6E478B5}"/>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19668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AAA1C5-A668-C439-9CDB-74250F9CE23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04EC856-9D5A-261B-2DFD-627EFE98407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B65397-2694-DED4-0469-7F576DCB17E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B5F3C72-962B-F79D-EB9F-B00423C716A1}"/>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6" name="Alt Bilgi Yer Tutucusu 5">
            <a:extLst>
              <a:ext uri="{FF2B5EF4-FFF2-40B4-BE49-F238E27FC236}">
                <a16:creationId xmlns:a16="http://schemas.microsoft.com/office/drawing/2014/main" id="{67B85718-1779-CD4A-E5B1-E927E4C3A03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1582112-8B21-A59C-B913-6DA7977520E2}"/>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383990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84FA44-53D0-B8E2-2DD6-8116B9B593A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6D7BBA4-72A1-51F4-EDBD-62EE3E532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3EE295F-98AA-3C04-0500-62F8741A1E9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ABB50B-667E-92C1-CDBF-C750847A3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04C723B-3851-48A1-ED9A-50A8B14A39B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3E98772-B627-A917-1B7C-CC930D859629}"/>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8" name="Alt Bilgi Yer Tutucusu 7">
            <a:extLst>
              <a:ext uri="{FF2B5EF4-FFF2-40B4-BE49-F238E27FC236}">
                <a16:creationId xmlns:a16="http://schemas.microsoft.com/office/drawing/2014/main" id="{80FD25AA-1557-A2AE-6C0B-D4E8E1CE3D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2BF51E5-4289-AF03-0CD8-3A070308E7C9}"/>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282770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85C578-43E1-B2A7-991F-271905EDA98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07E550D-D4D8-D3BC-32A9-6B98CD2079DE}"/>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4" name="Alt Bilgi Yer Tutucusu 3">
            <a:extLst>
              <a:ext uri="{FF2B5EF4-FFF2-40B4-BE49-F238E27FC236}">
                <a16:creationId xmlns:a16="http://schemas.microsoft.com/office/drawing/2014/main" id="{9BC0E635-3828-C2BD-9FDE-0CC702DD52D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CC3C96A-7E88-F698-1F6C-86E3169A4D4E}"/>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269483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E025AD5-4944-8384-7B02-B3633372604B}"/>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3" name="Alt Bilgi Yer Tutucusu 2">
            <a:extLst>
              <a:ext uri="{FF2B5EF4-FFF2-40B4-BE49-F238E27FC236}">
                <a16:creationId xmlns:a16="http://schemas.microsoft.com/office/drawing/2014/main" id="{86450464-28AA-04C7-16ED-7174E79DE01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1D19E2C-A56E-61D2-057B-DCEAC9A0A0CC}"/>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198629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4EE2F1-8F2D-E059-1242-61CE30A6ED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5FD3D07-85EA-2B69-B581-5D9C62550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810302D-535D-0006-750D-E58FD6ED2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1F8F582-67B6-3672-AB11-1E434DA2AA99}"/>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6" name="Alt Bilgi Yer Tutucusu 5">
            <a:extLst>
              <a:ext uri="{FF2B5EF4-FFF2-40B4-BE49-F238E27FC236}">
                <a16:creationId xmlns:a16="http://schemas.microsoft.com/office/drawing/2014/main" id="{ADF769EE-C081-BFBE-AEEA-200A77F79D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96B2DC-8186-42B4-19CD-1A4CA8EB2F8C}"/>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76590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DDD077-9B5A-EDA3-A9A9-5072D06C8A3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D2212F-83F8-DD96-6B4C-B63BBBEC3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C8887F-E637-E261-82C7-E91555FC4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56AA87A-E0EF-65B6-2C40-F4E66F445359}"/>
              </a:ext>
            </a:extLst>
          </p:cNvPr>
          <p:cNvSpPr>
            <a:spLocks noGrp="1"/>
          </p:cNvSpPr>
          <p:nvPr>
            <p:ph type="dt" sz="half" idx="10"/>
          </p:nvPr>
        </p:nvSpPr>
        <p:spPr/>
        <p:txBody>
          <a:bodyPr/>
          <a:lstStyle/>
          <a:p>
            <a:fld id="{BE7BDE35-9749-471E-A510-BEF5162B4E6D}" type="datetimeFigureOut">
              <a:rPr lang="tr-TR" smtClean="0"/>
              <a:t>1.08.2024</a:t>
            </a:fld>
            <a:endParaRPr lang="tr-TR"/>
          </a:p>
        </p:txBody>
      </p:sp>
      <p:sp>
        <p:nvSpPr>
          <p:cNvPr id="6" name="Alt Bilgi Yer Tutucusu 5">
            <a:extLst>
              <a:ext uri="{FF2B5EF4-FFF2-40B4-BE49-F238E27FC236}">
                <a16:creationId xmlns:a16="http://schemas.microsoft.com/office/drawing/2014/main" id="{29529F62-1D79-902A-81D7-548F3CA8D2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0F7FB4-E55B-F889-92F7-E7AF669DA2D0}"/>
              </a:ext>
            </a:extLst>
          </p:cNvPr>
          <p:cNvSpPr>
            <a:spLocks noGrp="1"/>
          </p:cNvSpPr>
          <p:nvPr>
            <p:ph type="sldNum" sz="quarter" idx="12"/>
          </p:nvPr>
        </p:nvSpPr>
        <p:spPr/>
        <p:txBody>
          <a:bodyPr/>
          <a:lstStyle/>
          <a:p>
            <a:fld id="{84A5CC32-C2BC-45B9-8EE4-BA499B2B1CD0}" type="slidenum">
              <a:rPr lang="tr-TR" smtClean="0"/>
              <a:t>‹#›</a:t>
            </a:fld>
            <a:endParaRPr lang="tr-TR"/>
          </a:p>
        </p:txBody>
      </p:sp>
    </p:spTree>
    <p:extLst>
      <p:ext uri="{BB962C8B-B14F-4D97-AF65-F5344CB8AC3E}">
        <p14:creationId xmlns:p14="http://schemas.microsoft.com/office/powerpoint/2010/main" val="151198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28269F-7A81-CEFF-941F-520187C07C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4C2B796-4221-C148-A880-D32A157D0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CC06F0-9C31-D233-99EE-C02913A28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BDE35-9749-471E-A510-BEF5162B4E6D}" type="datetimeFigureOut">
              <a:rPr lang="tr-TR" smtClean="0"/>
              <a:t>1.08.2024</a:t>
            </a:fld>
            <a:endParaRPr lang="tr-TR"/>
          </a:p>
        </p:txBody>
      </p:sp>
      <p:sp>
        <p:nvSpPr>
          <p:cNvPr id="5" name="Alt Bilgi Yer Tutucusu 4">
            <a:extLst>
              <a:ext uri="{FF2B5EF4-FFF2-40B4-BE49-F238E27FC236}">
                <a16:creationId xmlns:a16="http://schemas.microsoft.com/office/drawing/2014/main" id="{E7400B57-3608-BA3B-0C03-8C7DD49B0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FF90BF7-7F14-E35C-561E-B00EE52F9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5CC32-C2BC-45B9-8EE4-BA499B2B1CD0}" type="slidenum">
              <a:rPr lang="tr-TR" smtClean="0"/>
              <a:t>‹#›</a:t>
            </a:fld>
            <a:endParaRPr lang="tr-TR"/>
          </a:p>
        </p:txBody>
      </p:sp>
    </p:spTree>
    <p:extLst>
      <p:ext uri="{BB962C8B-B14F-4D97-AF65-F5344CB8AC3E}">
        <p14:creationId xmlns:p14="http://schemas.microsoft.com/office/powerpoint/2010/main" val="257193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xperience.arcgis.com/experience/5f6596de6c4445a58aec956532b9813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48981"/>
            <a:ext cx="7886700" cy="689932"/>
          </a:xfrm>
          <a:prstGeom prst="rect">
            <a:avLst/>
          </a:prstGeom>
        </p:spPr>
        <p:txBody>
          <a:bodyPr vert="horz" wrap="square" lIns="0" tIns="12700" rIns="0" bIns="0" rtlCol="0" anchor="ctr">
            <a:spAutoFit/>
          </a:bodyPr>
          <a:lstStyle/>
          <a:p>
            <a:pPr marL="12700">
              <a:lnSpc>
                <a:spcPct val="100000"/>
              </a:lnSpc>
              <a:spcBef>
                <a:spcPts val="100"/>
              </a:spcBef>
            </a:pPr>
            <a:r>
              <a:rPr spc="-90" dirty="0"/>
              <a:t>Bitki</a:t>
            </a:r>
            <a:r>
              <a:rPr spc="-170" dirty="0"/>
              <a:t> </a:t>
            </a:r>
            <a:r>
              <a:rPr spc="-95" dirty="0"/>
              <a:t>Örtüsü</a:t>
            </a:r>
            <a:r>
              <a:rPr spc="-180" dirty="0"/>
              <a:t> </a:t>
            </a:r>
            <a:r>
              <a:rPr spc="-85" dirty="0"/>
              <a:t>Özellikleri</a:t>
            </a:r>
          </a:p>
        </p:txBody>
      </p:sp>
      <p:sp>
        <p:nvSpPr>
          <p:cNvPr id="4" name="object 4"/>
          <p:cNvSpPr txBox="1">
            <a:spLocks noGrp="1"/>
          </p:cNvSpPr>
          <p:nvPr>
            <p:ph type="ftr" sz="quarter" idx="11"/>
          </p:nvPr>
        </p:nvSpPr>
        <p:spPr>
          <a:xfrm>
            <a:off x="5562600" y="6259670"/>
            <a:ext cx="4114800" cy="558486"/>
          </a:xfrm>
          <a:prstGeom prst="rect">
            <a:avLst/>
          </a:prstGeom>
        </p:spPr>
        <p:txBody>
          <a:bodyPr vert="horz" wrap="square" lIns="0" tIns="4445" rIns="0" bIns="0" rtlCol="0" anchor="ctr">
            <a:spAutoFit/>
          </a:bodyPr>
          <a:lstStyle/>
          <a:p>
            <a:pPr marL="12700">
              <a:spcBef>
                <a:spcPts val="35"/>
              </a:spcBef>
            </a:pPr>
            <a:r>
              <a:rPr b="1" spc="-114" dirty="0">
                <a:latin typeface="Cambria"/>
                <a:cs typeface="Cambria"/>
              </a:rPr>
              <a:t>Yararlanılan</a:t>
            </a:r>
            <a:r>
              <a:rPr b="1" spc="-95" dirty="0">
                <a:latin typeface="Cambria"/>
                <a:cs typeface="Cambria"/>
              </a:rPr>
              <a:t> </a:t>
            </a:r>
            <a:r>
              <a:rPr b="1" spc="-105" dirty="0">
                <a:latin typeface="Cambria"/>
                <a:cs typeface="Cambria"/>
              </a:rPr>
              <a:t>Kaynak:</a:t>
            </a:r>
            <a:r>
              <a:rPr b="1" spc="-95" dirty="0">
                <a:latin typeface="Cambria"/>
                <a:cs typeface="Cambria"/>
              </a:rPr>
              <a:t> </a:t>
            </a:r>
            <a:r>
              <a:rPr spc="-95" dirty="0"/>
              <a:t>Gümüş,</a:t>
            </a:r>
            <a:r>
              <a:rPr spc="-100" dirty="0"/>
              <a:t> </a:t>
            </a:r>
            <a:r>
              <a:rPr spc="-50" dirty="0"/>
              <a:t>E.</a:t>
            </a:r>
            <a:r>
              <a:rPr spc="-95" dirty="0"/>
              <a:t> </a:t>
            </a:r>
            <a:r>
              <a:rPr spc="-80" dirty="0"/>
              <a:t>2005.</a:t>
            </a:r>
            <a:r>
              <a:rPr spc="-100" dirty="0"/>
              <a:t> </a:t>
            </a:r>
            <a:r>
              <a:rPr i="1" spc="-105" dirty="0">
                <a:latin typeface="Cambria"/>
                <a:cs typeface="Cambria"/>
              </a:rPr>
              <a:t>Avrupa</a:t>
            </a:r>
            <a:r>
              <a:rPr i="1" spc="-90" dirty="0">
                <a:latin typeface="Cambria"/>
                <a:cs typeface="Cambria"/>
              </a:rPr>
              <a:t> </a:t>
            </a:r>
            <a:r>
              <a:rPr i="1" spc="-100" dirty="0">
                <a:latin typeface="Cambria"/>
                <a:cs typeface="Cambria"/>
              </a:rPr>
              <a:t>Kıtası.</a:t>
            </a:r>
            <a:r>
              <a:rPr i="1" spc="-105" dirty="0">
                <a:latin typeface="Cambria"/>
                <a:cs typeface="Cambria"/>
              </a:rPr>
              <a:t> </a:t>
            </a:r>
            <a:r>
              <a:rPr spc="-95" dirty="0"/>
              <a:t>Gümüş, </a:t>
            </a:r>
            <a:r>
              <a:rPr spc="-50" dirty="0"/>
              <a:t>E.</a:t>
            </a:r>
            <a:r>
              <a:rPr spc="-95" dirty="0"/>
              <a:t> </a:t>
            </a:r>
            <a:r>
              <a:rPr spc="-75" dirty="0"/>
              <a:t>ve</a:t>
            </a:r>
            <a:r>
              <a:rPr spc="-90" dirty="0"/>
              <a:t> </a:t>
            </a:r>
            <a:r>
              <a:rPr spc="-95" dirty="0"/>
              <a:t>Güçlü, </a:t>
            </a:r>
            <a:r>
              <a:rPr spc="-120" dirty="0"/>
              <a:t>Y.</a:t>
            </a:r>
            <a:r>
              <a:rPr spc="-100" dirty="0"/>
              <a:t> </a:t>
            </a:r>
            <a:r>
              <a:rPr spc="-95" dirty="0"/>
              <a:t>(Ed). </a:t>
            </a:r>
            <a:r>
              <a:rPr spc="-90" dirty="0"/>
              <a:t>Kıtalar</a:t>
            </a:r>
            <a:r>
              <a:rPr spc="-105" dirty="0"/>
              <a:t> </a:t>
            </a:r>
            <a:r>
              <a:rPr spc="-60" dirty="0"/>
              <a:t>ve</a:t>
            </a:r>
            <a:r>
              <a:rPr spc="-85" dirty="0"/>
              <a:t> </a:t>
            </a:r>
            <a:r>
              <a:rPr spc="-105" dirty="0"/>
              <a:t>Ülkeler</a:t>
            </a:r>
            <a:r>
              <a:rPr spc="-90" dirty="0"/>
              <a:t> </a:t>
            </a:r>
            <a:r>
              <a:rPr spc="-65" dirty="0"/>
              <a:t>Coğrafyası.</a:t>
            </a:r>
          </a:p>
          <a:p>
            <a:pPr marL="12700"/>
            <a:r>
              <a:rPr spc="-95" dirty="0"/>
              <a:t>95-</a:t>
            </a:r>
            <a:r>
              <a:rPr spc="-45" dirty="0"/>
              <a:t>150,LisansYayıncılık</a:t>
            </a:r>
          </a:p>
        </p:txBody>
      </p:sp>
      <p:sp>
        <p:nvSpPr>
          <p:cNvPr id="3" name="object 3"/>
          <p:cNvSpPr txBox="1"/>
          <p:nvPr/>
        </p:nvSpPr>
        <p:spPr>
          <a:xfrm>
            <a:off x="316523" y="1184201"/>
            <a:ext cx="11447585" cy="4095993"/>
          </a:xfrm>
          <a:prstGeom prst="rect">
            <a:avLst/>
          </a:prstGeom>
        </p:spPr>
        <p:txBody>
          <a:bodyPr vert="horz" wrap="square" lIns="0" tIns="12700" rIns="0" bIns="0" rtlCol="0">
            <a:spAutoFit/>
          </a:bodyPr>
          <a:lstStyle/>
          <a:p>
            <a:pPr marL="241300" marR="5080" indent="-228600">
              <a:spcBef>
                <a:spcPts val="100"/>
              </a:spcBef>
              <a:buClr>
                <a:srgbClr val="A9A47B"/>
              </a:buClr>
              <a:buFont typeface="Arial MT"/>
              <a:buChar char="•"/>
              <a:tabLst>
                <a:tab pos="241300" algn="l"/>
              </a:tabLst>
            </a:pPr>
            <a:r>
              <a:rPr lang="tr-TR" dirty="0">
                <a:solidFill>
                  <a:srgbClr val="2E2B1F"/>
                </a:solidFill>
                <a:latin typeface="Calibri"/>
                <a:cs typeface="Calibri"/>
              </a:rPr>
              <a:t>Avrupa Kıtası’nda bitki örtüsü, jeomorfolojik özellikleri, iklim ve toprak  özelliklerine  göre  yakın  bir  devrede  özelliklerini kazanmıştır. Üçüncü Zamanda kıta üzerinde hakim durumda olan sıcak kuşak florası, dördüncü Zamanda baş gösteren buzul istilasıyla güneye doğru çekilmiş ve böylece kıtada buzulların etkisi altında oluşmuş bir flora hakim duruma geçmiştir.</a:t>
            </a:r>
          </a:p>
          <a:p>
            <a:pPr marL="241300" marR="5080" indent="-228600">
              <a:spcBef>
                <a:spcPts val="100"/>
              </a:spcBef>
              <a:buClr>
                <a:srgbClr val="A9A47B"/>
              </a:buClr>
              <a:buFont typeface="Arial MT"/>
              <a:buChar char="•"/>
              <a:tabLst>
                <a:tab pos="241300" algn="l"/>
              </a:tabLst>
            </a:pPr>
            <a:endParaRPr lang="tr-TR" dirty="0">
              <a:solidFill>
                <a:srgbClr val="2E2B1F"/>
              </a:solidFill>
              <a:latin typeface="Calibri"/>
              <a:cs typeface="Calibri"/>
            </a:endParaRPr>
          </a:p>
          <a:p>
            <a:pPr marL="241300" marR="5080" indent="-228600">
              <a:spcBef>
                <a:spcPts val="100"/>
              </a:spcBef>
              <a:buClr>
                <a:srgbClr val="A9A47B"/>
              </a:buClr>
              <a:buFont typeface="Arial MT"/>
              <a:buChar char="•"/>
              <a:tabLst>
                <a:tab pos="241300" algn="l"/>
              </a:tabLst>
            </a:pPr>
            <a:r>
              <a:rPr lang="tr-TR" dirty="0">
                <a:solidFill>
                  <a:srgbClr val="2E2B1F"/>
                </a:solidFill>
                <a:latin typeface="Calibri"/>
                <a:cs typeface="Calibri"/>
              </a:rPr>
              <a:t>İklim, sertliğini kaybedip buzullar geriledikçe Atlas okyanusu ve Akdeniz kıyıları ile Güneydoğu bölgesindeki bitkiler yavaş yavaş  yaşama sahalarını  genişletmişler;  tundranın  ve buzulların bıraktığı ıssız yerleri kaplamışlar; böylece araziye göçmenlerin yerleşmesi gibi Orta ve Kuzey Avrupa’yı istila etmişlerdir.</a:t>
            </a:r>
          </a:p>
          <a:p>
            <a:pPr marL="241300" marR="5080" indent="-228600">
              <a:spcBef>
                <a:spcPts val="100"/>
              </a:spcBef>
              <a:buClr>
                <a:srgbClr val="A9A47B"/>
              </a:buClr>
              <a:buFont typeface="Arial MT"/>
              <a:buChar char="•"/>
              <a:tabLst>
                <a:tab pos="241300" algn="l"/>
              </a:tabLst>
            </a:pPr>
            <a:endParaRPr lang="tr-TR" dirty="0">
              <a:solidFill>
                <a:srgbClr val="2E2B1F"/>
              </a:solidFill>
              <a:latin typeface="Calibri"/>
              <a:cs typeface="Calibri"/>
            </a:endParaRPr>
          </a:p>
          <a:p>
            <a:pPr marL="241300" marR="5080" indent="-228600">
              <a:spcBef>
                <a:spcPts val="100"/>
              </a:spcBef>
              <a:buClr>
                <a:srgbClr val="A9A47B"/>
              </a:buClr>
              <a:buFont typeface="Arial MT"/>
              <a:buChar char="•"/>
              <a:tabLst>
                <a:tab pos="241300" algn="l"/>
              </a:tabLst>
            </a:pPr>
            <a:r>
              <a:rPr dirty="0" err="1">
                <a:solidFill>
                  <a:srgbClr val="2E2B1F"/>
                </a:solidFill>
                <a:latin typeface="Calibri"/>
                <a:cs typeface="Calibri"/>
              </a:rPr>
              <a:t>Avrupa’yı</a:t>
            </a:r>
            <a:r>
              <a:rPr spc="110" dirty="0">
                <a:solidFill>
                  <a:srgbClr val="2E2B1F"/>
                </a:solidFill>
                <a:latin typeface="Calibri"/>
                <a:cs typeface="Calibri"/>
              </a:rPr>
              <a:t> </a:t>
            </a:r>
            <a:r>
              <a:rPr dirty="0">
                <a:solidFill>
                  <a:srgbClr val="2E2B1F"/>
                </a:solidFill>
                <a:latin typeface="Calibri"/>
                <a:cs typeface="Calibri"/>
              </a:rPr>
              <a:t>kuzeyden</a:t>
            </a:r>
            <a:r>
              <a:rPr spc="114" dirty="0">
                <a:solidFill>
                  <a:srgbClr val="2E2B1F"/>
                </a:solidFill>
                <a:latin typeface="Calibri"/>
                <a:cs typeface="Calibri"/>
              </a:rPr>
              <a:t> </a:t>
            </a:r>
            <a:r>
              <a:rPr dirty="0">
                <a:solidFill>
                  <a:srgbClr val="2E2B1F"/>
                </a:solidFill>
                <a:latin typeface="Calibri"/>
                <a:cs typeface="Calibri"/>
              </a:rPr>
              <a:t>güneye</a:t>
            </a:r>
            <a:r>
              <a:rPr spc="130" dirty="0">
                <a:solidFill>
                  <a:srgbClr val="2E2B1F"/>
                </a:solidFill>
                <a:latin typeface="Calibri"/>
                <a:cs typeface="Calibri"/>
              </a:rPr>
              <a:t> </a:t>
            </a:r>
            <a:r>
              <a:rPr dirty="0">
                <a:solidFill>
                  <a:srgbClr val="2E2B1F"/>
                </a:solidFill>
                <a:latin typeface="Calibri"/>
                <a:cs typeface="Calibri"/>
              </a:rPr>
              <a:t>doğru</a:t>
            </a:r>
            <a:r>
              <a:rPr spc="114" dirty="0">
                <a:solidFill>
                  <a:srgbClr val="2E2B1F"/>
                </a:solidFill>
                <a:latin typeface="Calibri"/>
                <a:cs typeface="Calibri"/>
              </a:rPr>
              <a:t> </a:t>
            </a:r>
            <a:r>
              <a:rPr dirty="0">
                <a:solidFill>
                  <a:srgbClr val="2E2B1F"/>
                </a:solidFill>
                <a:latin typeface="Calibri"/>
                <a:cs typeface="Calibri"/>
              </a:rPr>
              <a:t>birbirinden</a:t>
            </a:r>
            <a:r>
              <a:rPr spc="135" dirty="0">
                <a:solidFill>
                  <a:srgbClr val="2E2B1F"/>
                </a:solidFill>
                <a:latin typeface="Calibri"/>
                <a:cs typeface="Calibri"/>
              </a:rPr>
              <a:t> </a:t>
            </a:r>
            <a:r>
              <a:rPr dirty="0">
                <a:solidFill>
                  <a:srgbClr val="2E2B1F"/>
                </a:solidFill>
                <a:latin typeface="Calibri"/>
                <a:cs typeface="Calibri"/>
              </a:rPr>
              <a:t>farklı</a:t>
            </a:r>
            <a:r>
              <a:rPr spc="110" dirty="0">
                <a:solidFill>
                  <a:srgbClr val="2E2B1F"/>
                </a:solidFill>
                <a:latin typeface="Calibri"/>
                <a:cs typeface="Calibri"/>
              </a:rPr>
              <a:t> </a:t>
            </a:r>
            <a:r>
              <a:rPr dirty="0">
                <a:solidFill>
                  <a:srgbClr val="2E2B1F"/>
                </a:solidFill>
                <a:latin typeface="Calibri"/>
                <a:cs typeface="Calibri"/>
              </a:rPr>
              <a:t>dört</a:t>
            </a:r>
            <a:r>
              <a:rPr spc="120" dirty="0">
                <a:solidFill>
                  <a:srgbClr val="2E2B1F"/>
                </a:solidFill>
                <a:latin typeface="Calibri"/>
                <a:cs typeface="Calibri"/>
              </a:rPr>
              <a:t> </a:t>
            </a:r>
            <a:r>
              <a:rPr dirty="0">
                <a:solidFill>
                  <a:srgbClr val="2E2B1F"/>
                </a:solidFill>
                <a:latin typeface="Calibri"/>
                <a:cs typeface="Calibri"/>
              </a:rPr>
              <a:t>bitki</a:t>
            </a:r>
            <a:r>
              <a:rPr spc="110" dirty="0">
                <a:solidFill>
                  <a:srgbClr val="2E2B1F"/>
                </a:solidFill>
                <a:latin typeface="Calibri"/>
                <a:cs typeface="Calibri"/>
              </a:rPr>
              <a:t> </a:t>
            </a:r>
            <a:r>
              <a:rPr spc="-10" dirty="0">
                <a:solidFill>
                  <a:srgbClr val="2E2B1F"/>
                </a:solidFill>
                <a:latin typeface="Calibri"/>
                <a:cs typeface="Calibri"/>
              </a:rPr>
              <a:t>kuşağına </a:t>
            </a:r>
            <a:r>
              <a:rPr dirty="0">
                <a:solidFill>
                  <a:srgbClr val="2E2B1F"/>
                </a:solidFill>
                <a:latin typeface="Calibri"/>
                <a:cs typeface="Calibri"/>
              </a:rPr>
              <a:t>ayırmak</a:t>
            </a:r>
            <a:r>
              <a:rPr spc="-45" dirty="0">
                <a:solidFill>
                  <a:srgbClr val="2E2B1F"/>
                </a:solidFill>
                <a:latin typeface="Calibri"/>
                <a:cs typeface="Calibri"/>
              </a:rPr>
              <a:t> </a:t>
            </a:r>
            <a:r>
              <a:rPr spc="-25" dirty="0">
                <a:solidFill>
                  <a:srgbClr val="2E2B1F"/>
                </a:solidFill>
                <a:latin typeface="Calibri"/>
                <a:cs typeface="Calibri"/>
              </a:rPr>
              <a:t>mümkündür.</a:t>
            </a:r>
            <a:r>
              <a:rPr spc="-35" dirty="0">
                <a:solidFill>
                  <a:srgbClr val="2E2B1F"/>
                </a:solidFill>
                <a:latin typeface="Calibri"/>
                <a:cs typeface="Calibri"/>
              </a:rPr>
              <a:t> </a:t>
            </a:r>
            <a:r>
              <a:rPr spc="-10" dirty="0" err="1">
                <a:solidFill>
                  <a:srgbClr val="2E2B1F"/>
                </a:solidFill>
                <a:latin typeface="Calibri"/>
                <a:cs typeface="Calibri"/>
              </a:rPr>
              <a:t>Bunlar</a:t>
            </a:r>
            <a:r>
              <a:rPr spc="-10" dirty="0">
                <a:solidFill>
                  <a:srgbClr val="2E2B1F"/>
                </a:solidFill>
                <a:latin typeface="Calibri"/>
                <a:cs typeface="Calibri"/>
              </a:rPr>
              <a:t>:</a:t>
            </a:r>
            <a:endParaRPr dirty="0">
              <a:latin typeface="Calibri"/>
              <a:cs typeface="Calibri"/>
            </a:endParaRPr>
          </a:p>
          <a:p>
            <a:pPr marL="241300" indent="-228600">
              <a:spcBef>
                <a:spcPts val="5"/>
              </a:spcBef>
              <a:buClr>
                <a:srgbClr val="A9A47B"/>
              </a:buClr>
              <a:buFont typeface="Wingdings"/>
              <a:buChar char=""/>
              <a:tabLst>
                <a:tab pos="241300" algn="l"/>
              </a:tabLst>
            </a:pPr>
            <a:r>
              <a:rPr spc="-10" dirty="0">
                <a:solidFill>
                  <a:srgbClr val="2E2B1F"/>
                </a:solidFill>
                <a:latin typeface="Calibri"/>
                <a:cs typeface="Calibri"/>
              </a:rPr>
              <a:t>Tundalar</a:t>
            </a:r>
            <a:endParaRPr dirty="0">
              <a:latin typeface="Calibri"/>
              <a:cs typeface="Calibri"/>
            </a:endParaRPr>
          </a:p>
          <a:p>
            <a:pPr marL="241300" indent="-228600">
              <a:spcBef>
                <a:spcPts val="430"/>
              </a:spcBef>
              <a:buClr>
                <a:srgbClr val="A9A47B"/>
              </a:buClr>
              <a:buFont typeface="Wingdings"/>
              <a:buChar char=""/>
              <a:tabLst>
                <a:tab pos="241300" algn="l"/>
              </a:tabLst>
            </a:pPr>
            <a:r>
              <a:rPr dirty="0">
                <a:solidFill>
                  <a:srgbClr val="2E2B1F"/>
                </a:solidFill>
                <a:latin typeface="Calibri"/>
                <a:cs typeface="Calibri"/>
              </a:rPr>
              <a:t>Orman</a:t>
            </a:r>
            <a:r>
              <a:rPr spc="-50" dirty="0">
                <a:solidFill>
                  <a:srgbClr val="2E2B1F"/>
                </a:solidFill>
                <a:latin typeface="Calibri"/>
                <a:cs typeface="Calibri"/>
              </a:rPr>
              <a:t> </a:t>
            </a:r>
            <a:r>
              <a:rPr spc="-10" dirty="0">
                <a:solidFill>
                  <a:srgbClr val="2E2B1F"/>
                </a:solidFill>
                <a:latin typeface="Calibri"/>
                <a:cs typeface="Calibri"/>
              </a:rPr>
              <a:t>Kuşağı</a:t>
            </a:r>
            <a:endParaRPr dirty="0">
              <a:latin typeface="Calibri"/>
              <a:cs typeface="Calibri"/>
            </a:endParaRPr>
          </a:p>
          <a:p>
            <a:pPr marL="241300" indent="-228600">
              <a:spcBef>
                <a:spcPts val="434"/>
              </a:spcBef>
              <a:buClr>
                <a:srgbClr val="A9A47B"/>
              </a:buClr>
              <a:buFont typeface="Wingdings"/>
              <a:buChar char=""/>
              <a:tabLst>
                <a:tab pos="241300" algn="l"/>
              </a:tabLst>
            </a:pPr>
            <a:r>
              <a:rPr dirty="0">
                <a:solidFill>
                  <a:srgbClr val="2E2B1F"/>
                </a:solidFill>
                <a:latin typeface="Calibri"/>
                <a:cs typeface="Calibri"/>
              </a:rPr>
              <a:t>Step</a:t>
            </a:r>
            <a:r>
              <a:rPr spc="-35" dirty="0">
                <a:solidFill>
                  <a:srgbClr val="2E2B1F"/>
                </a:solidFill>
                <a:latin typeface="Calibri"/>
                <a:cs typeface="Calibri"/>
              </a:rPr>
              <a:t> </a:t>
            </a:r>
            <a:r>
              <a:rPr spc="-10" dirty="0">
                <a:solidFill>
                  <a:srgbClr val="2E2B1F"/>
                </a:solidFill>
                <a:latin typeface="Calibri"/>
                <a:cs typeface="Calibri"/>
              </a:rPr>
              <a:t>Kuşağı</a:t>
            </a:r>
            <a:endParaRPr dirty="0">
              <a:latin typeface="Calibri"/>
              <a:cs typeface="Calibri"/>
            </a:endParaRPr>
          </a:p>
          <a:p>
            <a:pPr marL="241300" indent="-228600">
              <a:spcBef>
                <a:spcPts val="430"/>
              </a:spcBef>
              <a:buClr>
                <a:srgbClr val="A9A47B"/>
              </a:buClr>
              <a:buFont typeface="Wingdings"/>
              <a:buChar char=""/>
              <a:tabLst>
                <a:tab pos="241300" algn="l"/>
              </a:tabLst>
            </a:pPr>
            <a:r>
              <a:rPr dirty="0">
                <a:solidFill>
                  <a:srgbClr val="2E2B1F"/>
                </a:solidFill>
                <a:latin typeface="Calibri"/>
                <a:cs typeface="Calibri"/>
              </a:rPr>
              <a:t>Akdeniz</a:t>
            </a:r>
            <a:r>
              <a:rPr spc="-80" dirty="0">
                <a:solidFill>
                  <a:srgbClr val="2E2B1F"/>
                </a:solidFill>
                <a:latin typeface="Calibri"/>
                <a:cs typeface="Calibri"/>
              </a:rPr>
              <a:t> </a:t>
            </a:r>
            <a:r>
              <a:rPr spc="-10" dirty="0">
                <a:solidFill>
                  <a:srgbClr val="2E2B1F"/>
                </a:solidFill>
                <a:latin typeface="Calibri"/>
                <a:cs typeface="Calibri"/>
              </a:rPr>
              <a:t>Vejetasyonu’dur.</a:t>
            </a:r>
            <a:endParaRPr dirty="0">
              <a:latin typeface="Calibri"/>
              <a:cs typeface="Calibri"/>
            </a:endParaRPr>
          </a:p>
        </p:txBody>
      </p:sp>
    </p:spTree>
    <p:extLst>
      <p:ext uri="{BB962C8B-B14F-4D97-AF65-F5344CB8AC3E}">
        <p14:creationId xmlns:p14="http://schemas.microsoft.com/office/powerpoint/2010/main" val="110822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283676" y="501161"/>
            <a:ext cx="8634037" cy="1351811"/>
          </a:xfrm>
          <a:prstGeom prst="rect">
            <a:avLst/>
          </a:prstGeom>
        </p:spPr>
        <p:txBody>
          <a:bodyPr vert="horz" wrap="square" lIns="0" tIns="10317" rIns="0" bIns="0" rtlCol="0">
            <a:spAutoFit/>
          </a:bodyPr>
          <a:lstStyle/>
          <a:p>
            <a:pPr marL="338825" marR="4344" indent="-328508">
              <a:spcBef>
                <a:spcPts val="81"/>
              </a:spcBef>
              <a:buClr>
                <a:srgbClr val="98C723"/>
              </a:buClr>
              <a:buSzPct val="80000"/>
              <a:buFont typeface="Cambria"/>
              <a:buChar char="⦿"/>
              <a:tabLst>
                <a:tab pos="338825" algn="l"/>
              </a:tabLst>
            </a:pPr>
            <a:r>
              <a:rPr sz="1710" b="1" spc="-26" dirty="0">
                <a:solidFill>
                  <a:prstClr val="black">
                    <a:lumMod val="95000"/>
                    <a:lumOff val="5000"/>
                  </a:prstClr>
                </a:solidFill>
                <a:latin typeface="Verdana"/>
                <a:cs typeface="Verdana"/>
              </a:rPr>
              <a:t>Tundrada</a:t>
            </a:r>
            <a:r>
              <a:rPr sz="1710" spc="-81"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görülen</a:t>
            </a:r>
            <a:r>
              <a:rPr sz="1710" spc="-81" dirty="0">
                <a:solidFill>
                  <a:prstClr val="black">
                    <a:lumMod val="95000"/>
                    <a:lumOff val="5000"/>
                  </a:prstClr>
                </a:solidFill>
                <a:latin typeface="Verdana"/>
                <a:cs typeface="Verdana"/>
              </a:rPr>
              <a:t> </a:t>
            </a:r>
            <a:r>
              <a:rPr sz="1710" spc="-73" dirty="0">
                <a:solidFill>
                  <a:prstClr val="black">
                    <a:lumMod val="95000"/>
                    <a:lumOff val="5000"/>
                  </a:prstClr>
                </a:solidFill>
                <a:latin typeface="Verdana"/>
                <a:cs typeface="Verdana"/>
              </a:rPr>
              <a:t>kutupsal</a:t>
            </a:r>
            <a:r>
              <a:rPr sz="1710" spc="-107" dirty="0">
                <a:solidFill>
                  <a:prstClr val="black">
                    <a:lumMod val="95000"/>
                    <a:lumOff val="5000"/>
                  </a:prstClr>
                </a:solidFill>
                <a:latin typeface="Verdana"/>
                <a:cs typeface="Verdana"/>
              </a:rPr>
              <a:t> </a:t>
            </a:r>
            <a:r>
              <a:rPr sz="1710" spc="-97" dirty="0">
                <a:solidFill>
                  <a:prstClr val="black">
                    <a:lumMod val="95000"/>
                    <a:lumOff val="5000"/>
                  </a:prstClr>
                </a:solidFill>
                <a:latin typeface="Verdana"/>
                <a:cs typeface="Verdana"/>
              </a:rPr>
              <a:t>bitki</a:t>
            </a:r>
            <a:r>
              <a:rPr sz="1710" spc="-107" dirty="0">
                <a:solidFill>
                  <a:prstClr val="black">
                    <a:lumMod val="95000"/>
                    <a:lumOff val="5000"/>
                  </a:prstClr>
                </a:solidFill>
                <a:latin typeface="Verdana"/>
                <a:cs typeface="Verdana"/>
              </a:rPr>
              <a:t> </a:t>
            </a:r>
            <a:r>
              <a:rPr sz="1710" spc="-73" dirty="0">
                <a:solidFill>
                  <a:prstClr val="black">
                    <a:lumMod val="95000"/>
                    <a:lumOff val="5000"/>
                  </a:prstClr>
                </a:solidFill>
                <a:latin typeface="Verdana"/>
                <a:cs typeface="Verdana"/>
              </a:rPr>
              <a:t>toplulukları</a:t>
            </a:r>
            <a:r>
              <a:rPr sz="1710" spc="-103"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İskandinavya </a:t>
            </a:r>
            <a:r>
              <a:rPr sz="1710" spc="-30" dirty="0">
                <a:solidFill>
                  <a:prstClr val="black">
                    <a:lumMod val="95000"/>
                    <a:lumOff val="5000"/>
                  </a:prstClr>
                </a:solidFill>
                <a:latin typeface="Verdana"/>
                <a:cs typeface="Verdana"/>
              </a:rPr>
              <a:t>Dağları</a:t>
            </a:r>
            <a:r>
              <a:rPr sz="1710" spc="-97" dirty="0">
                <a:solidFill>
                  <a:prstClr val="black">
                    <a:lumMod val="95000"/>
                    <a:lumOff val="5000"/>
                  </a:prstClr>
                </a:solidFill>
                <a:latin typeface="Verdana"/>
                <a:cs typeface="Verdana"/>
              </a:rPr>
              <a:t> </a:t>
            </a:r>
            <a:r>
              <a:rPr sz="1710" spc="-81" dirty="0" err="1">
                <a:solidFill>
                  <a:prstClr val="black">
                    <a:lumMod val="95000"/>
                    <a:lumOff val="5000"/>
                  </a:prstClr>
                </a:solidFill>
                <a:latin typeface="Verdana"/>
                <a:cs typeface="Verdana"/>
              </a:rPr>
              <a:t>sırtlarında</a:t>
            </a:r>
            <a:r>
              <a:rPr sz="1710" spc="-97"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ve</a:t>
            </a:r>
            <a:r>
              <a:rPr sz="1710" spc="-94" dirty="0">
                <a:solidFill>
                  <a:prstClr val="black">
                    <a:lumMod val="95000"/>
                    <a:lumOff val="5000"/>
                  </a:prstClr>
                </a:solidFill>
                <a:latin typeface="Verdana"/>
                <a:cs typeface="Verdana"/>
              </a:rPr>
              <a:t> </a:t>
            </a:r>
            <a:r>
              <a:rPr sz="1710" spc="-68" dirty="0">
                <a:solidFill>
                  <a:prstClr val="black">
                    <a:lumMod val="95000"/>
                    <a:lumOff val="5000"/>
                  </a:prstClr>
                </a:solidFill>
                <a:latin typeface="Verdana"/>
                <a:cs typeface="Verdana"/>
              </a:rPr>
              <a:t>İskoçya</a:t>
            </a:r>
            <a:r>
              <a:rPr sz="1710" spc="-86" dirty="0">
                <a:solidFill>
                  <a:prstClr val="black">
                    <a:lumMod val="95000"/>
                    <a:lumOff val="5000"/>
                  </a:prstClr>
                </a:solidFill>
                <a:latin typeface="Verdana"/>
                <a:cs typeface="Verdana"/>
              </a:rPr>
              <a:t> </a:t>
            </a:r>
            <a:r>
              <a:rPr sz="1710" spc="-107" dirty="0" err="1">
                <a:solidFill>
                  <a:prstClr val="black">
                    <a:lumMod val="95000"/>
                    <a:lumOff val="5000"/>
                  </a:prstClr>
                </a:solidFill>
                <a:latin typeface="Verdana"/>
                <a:cs typeface="Verdana"/>
              </a:rPr>
              <a:t>yüksek</a:t>
            </a:r>
            <a:r>
              <a:rPr sz="1710" spc="-97"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arazisinde</a:t>
            </a:r>
            <a:r>
              <a:rPr sz="1710" spc="-86" dirty="0">
                <a:solidFill>
                  <a:prstClr val="black">
                    <a:lumMod val="95000"/>
                    <a:lumOff val="5000"/>
                  </a:prstClr>
                </a:solidFill>
                <a:latin typeface="Verdana"/>
                <a:cs typeface="Verdana"/>
              </a:rPr>
              <a:t> </a:t>
            </a:r>
            <a:r>
              <a:rPr sz="1710" spc="-90" dirty="0" err="1">
                <a:solidFill>
                  <a:prstClr val="black">
                    <a:lumMod val="95000"/>
                    <a:lumOff val="5000"/>
                  </a:prstClr>
                </a:solidFill>
                <a:latin typeface="Verdana"/>
                <a:cs typeface="Verdana"/>
              </a:rPr>
              <a:t>görülür</a:t>
            </a:r>
            <a:r>
              <a:rPr sz="1710" spc="-90" dirty="0">
                <a:solidFill>
                  <a:prstClr val="black">
                    <a:lumMod val="95000"/>
                    <a:lumOff val="5000"/>
                  </a:prstClr>
                </a:solidFill>
                <a:latin typeface="Verdana"/>
                <a:cs typeface="Verdana"/>
              </a:rPr>
              <a:t>.</a:t>
            </a:r>
            <a:endParaRPr lang="tr-TR" sz="1710" spc="-97" dirty="0">
              <a:solidFill>
                <a:prstClr val="black">
                  <a:lumMod val="95000"/>
                  <a:lumOff val="5000"/>
                </a:prstClr>
              </a:solidFill>
              <a:latin typeface="Verdana"/>
              <a:cs typeface="Verdana"/>
            </a:endParaRPr>
          </a:p>
          <a:p>
            <a:pPr marL="338825" marR="4344" indent="-328508">
              <a:spcBef>
                <a:spcPts val="81"/>
              </a:spcBef>
              <a:buClr>
                <a:srgbClr val="98C723"/>
              </a:buClr>
              <a:buSzPct val="80000"/>
              <a:buFont typeface="Cambria"/>
              <a:buChar char="⦿"/>
              <a:tabLst>
                <a:tab pos="338825" algn="l"/>
              </a:tabLst>
            </a:pPr>
            <a:endParaRPr lang="tr-TR" sz="1710" spc="-97" dirty="0">
              <a:solidFill>
                <a:prstClr val="black">
                  <a:lumMod val="95000"/>
                  <a:lumOff val="5000"/>
                </a:prstClr>
              </a:solidFill>
              <a:latin typeface="Verdana"/>
              <a:cs typeface="Verdana"/>
            </a:endParaRPr>
          </a:p>
          <a:p>
            <a:pPr marL="338825" marR="4344" indent="-328508">
              <a:spcBef>
                <a:spcPts val="81"/>
              </a:spcBef>
              <a:buClr>
                <a:srgbClr val="98C723"/>
              </a:buClr>
              <a:buSzPct val="80000"/>
              <a:buFont typeface="Cambria"/>
              <a:buChar char="⦿"/>
              <a:tabLst>
                <a:tab pos="338825" algn="l"/>
              </a:tabLst>
            </a:pPr>
            <a:r>
              <a:rPr sz="1710" spc="-9" dirty="0" err="1">
                <a:solidFill>
                  <a:prstClr val="black">
                    <a:lumMod val="95000"/>
                    <a:lumOff val="5000"/>
                  </a:prstClr>
                </a:solidFill>
                <a:latin typeface="Verdana"/>
                <a:cs typeface="Verdana"/>
              </a:rPr>
              <a:t>Ayrıca</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Alp</a:t>
            </a:r>
            <a:r>
              <a:rPr sz="1710" spc="-111"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Dağları</a:t>
            </a:r>
            <a:r>
              <a:rPr sz="1710" spc="-97"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gibi</a:t>
            </a:r>
            <a:r>
              <a:rPr sz="1710" spc="-103" dirty="0">
                <a:solidFill>
                  <a:prstClr val="black">
                    <a:lumMod val="95000"/>
                    <a:lumOff val="5000"/>
                  </a:prstClr>
                </a:solidFill>
                <a:latin typeface="Verdana"/>
                <a:cs typeface="Verdana"/>
              </a:rPr>
              <a:t> </a:t>
            </a:r>
            <a:r>
              <a:rPr sz="1710" spc="-107" dirty="0">
                <a:solidFill>
                  <a:prstClr val="black">
                    <a:lumMod val="95000"/>
                    <a:lumOff val="5000"/>
                  </a:prstClr>
                </a:solidFill>
                <a:latin typeface="Verdana"/>
                <a:cs typeface="Verdana"/>
              </a:rPr>
              <a:t>yüksek</a:t>
            </a:r>
            <a:r>
              <a:rPr sz="1710" spc="-97"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dağlarda </a:t>
            </a:r>
            <a:r>
              <a:rPr sz="1710" dirty="0">
                <a:solidFill>
                  <a:prstClr val="black">
                    <a:lumMod val="95000"/>
                    <a:lumOff val="5000"/>
                  </a:prstClr>
                </a:solidFill>
                <a:latin typeface="Verdana"/>
                <a:cs typeface="Verdana"/>
              </a:rPr>
              <a:t>da,</a:t>
            </a:r>
            <a:r>
              <a:rPr sz="1710" spc="-107"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kalıcı</a:t>
            </a:r>
            <a:r>
              <a:rPr sz="1710" spc="-111" dirty="0">
                <a:solidFill>
                  <a:prstClr val="black">
                    <a:lumMod val="95000"/>
                    <a:lumOff val="5000"/>
                  </a:prstClr>
                </a:solidFill>
                <a:latin typeface="Verdana"/>
                <a:cs typeface="Verdana"/>
              </a:rPr>
              <a:t> </a:t>
            </a:r>
            <a:r>
              <a:rPr sz="1710" spc="-94" dirty="0">
                <a:solidFill>
                  <a:prstClr val="black">
                    <a:lumMod val="95000"/>
                    <a:lumOff val="5000"/>
                  </a:prstClr>
                </a:solidFill>
                <a:latin typeface="Verdana"/>
                <a:cs typeface="Verdana"/>
              </a:rPr>
              <a:t>kar</a:t>
            </a:r>
            <a:r>
              <a:rPr sz="1710" spc="-111" dirty="0">
                <a:solidFill>
                  <a:prstClr val="black">
                    <a:lumMod val="95000"/>
                    <a:lumOff val="5000"/>
                  </a:prstClr>
                </a:solidFill>
                <a:latin typeface="Verdana"/>
                <a:cs typeface="Verdana"/>
              </a:rPr>
              <a:t> </a:t>
            </a:r>
            <a:r>
              <a:rPr sz="1710" spc="-107" dirty="0">
                <a:solidFill>
                  <a:prstClr val="black">
                    <a:lumMod val="95000"/>
                    <a:lumOff val="5000"/>
                  </a:prstClr>
                </a:solidFill>
                <a:latin typeface="Verdana"/>
                <a:cs typeface="Verdana"/>
              </a:rPr>
              <a:t>sınırına</a:t>
            </a:r>
            <a:r>
              <a:rPr sz="1710" spc="-103"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yakın</a:t>
            </a:r>
            <a:r>
              <a:rPr sz="1710" spc="-107"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kesimlerde</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hemen</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hemen</a:t>
            </a:r>
            <a:r>
              <a:rPr sz="1710" spc="-86"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aynı </a:t>
            </a:r>
            <a:r>
              <a:rPr sz="1710" spc="43" dirty="0">
                <a:solidFill>
                  <a:prstClr val="black">
                    <a:lumMod val="95000"/>
                    <a:lumOff val="5000"/>
                  </a:prstClr>
                </a:solidFill>
                <a:latin typeface="Verdana"/>
                <a:cs typeface="Verdana"/>
              </a:rPr>
              <a:t>doğal</a:t>
            </a:r>
            <a:r>
              <a:rPr sz="1710" spc="-97"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şartlara</a:t>
            </a:r>
            <a:r>
              <a:rPr sz="1710" spc="-111" dirty="0">
                <a:solidFill>
                  <a:prstClr val="black">
                    <a:lumMod val="95000"/>
                    <a:lumOff val="5000"/>
                  </a:prstClr>
                </a:solidFill>
                <a:latin typeface="Verdana"/>
                <a:cs typeface="Verdana"/>
              </a:rPr>
              <a:t> uymuş</a:t>
            </a:r>
            <a:r>
              <a:rPr sz="1710" spc="-107"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tundra</a:t>
            </a:r>
            <a:r>
              <a:rPr sz="1710" spc="-97"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bitkilerine</a:t>
            </a:r>
            <a:r>
              <a:rPr sz="1710" spc="-11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rastlanır.</a:t>
            </a:r>
            <a:endParaRPr sz="1710" dirty="0">
              <a:solidFill>
                <a:prstClr val="black">
                  <a:lumMod val="95000"/>
                  <a:lumOff val="5000"/>
                </a:prstClr>
              </a:solidFill>
              <a:latin typeface="Verdana"/>
              <a:cs typeface="Verdana"/>
            </a:endParaRPr>
          </a:p>
        </p:txBody>
      </p:sp>
      <p:pic>
        <p:nvPicPr>
          <p:cNvPr id="6" name="object 6"/>
          <p:cNvPicPr/>
          <p:nvPr/>
        </p:nvPicPr>
        <p:blipFill>
          <a:blip r:embed="rId2" cstate="print"/>
          <a:stretch>
            <a:fillRect/>
          </a:stretch>
        </p:blipFill>
        <p:spPr>
          <a:xfrm>
            <a:off x="626727" y="2461848"/>
            <a:ext cx="5149819" cy="3402256"/>
          </a:xfrm>
          <a:prstGeom prst="rect">
            <a:avLst/>
          </a:prstGeom>
        </p:spPr>
      </p:pic>
      <p:pic>
        <p:nvPicPr>
          <p:cNvPr id="2" name="Picture 1"/>
          <p:cNvPicPr>
            <a:picLocks noChangeAspect="1"/>
          </p:cNvPicPr>
          <p:nvPr/>
        </p:nvPicPr>
        <p:blipFill>
          <a:blip r:embed="rId3"/>
          <a:stretch>
            <a:fillRect/>
          </a:stretch>
        </p:blipFill>
        <p:spPr>
          <a:xfrm>
            <a:off x="6686346" y="2461847"/>
            <a:ext cx="5099741" cy="3402256"/>
          </a:xfrm>
          <a:prstGeom prst="rect">
            <a:avLst/>
          </a:prstGeom>
        </p:spPr>
      </p:pic>
    </p:spTree>
    <p:extLst>
      <p:ext uri="{BB962C8B-B14F-4D97-AF65-F5344CB8AC3E}">
        <p14:creationId xmlns:p14="http://schemas.microsoft.com/office/powerpoint/2010/main" val="81992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5253" y="187285"/>
            <a:ext cx="6092327" cy="6068999"/>
          </a:xfrm>
          <a:prstGeom prst="rect">
            <a:avLst/>
          </a:prstGeom>
        </p:spPr>
        <p:txBody>
          <a:bodyPr vert="horz" wrap="square" lIns="0" tIns="10317" rIns="0" bIns="0" rtlCol="0">
            <a:spAutoFit/>
          </a:bodyPr>
          <a:lstStyle/>
          <a:p>
            <a:pPr marL="336653" marR="4344" indent="-326336" algn="just">
              <a:spcBef>
                <a:spcPts val="81"/>
              </a:spcBef>
              <a:buClr>
                <a:srgbClr val="98C723"/>
              </a:buClr>
              <a:buSzPct val="80000"/>
              <a:buFont typeface="Cambria"/>
              <a:buChar char="⦿"/>
              <a:tabLst>
                <a:tab pos="338825" algn="l"/>
              </a:tabLst>
            </a:pPr>
            <a:r>
              <a:rPr lang="tr-TR" sz="1710" b="1" spc="-34" dirty="0">
                <a:solidFill>
                  <a:prstClr val="black">
                    <a:lumMod val="95000"/>
                    <a:lumOff val="5000"/>
                  </a:prstClr>
                </a:solidFill>
                <a:latin typeface="Verdana"/>
                <a:cs typeface="Verdana"/>
              </a:rPr>
              <a:t>İğne yapraklı tayga ormanları</a:t>
            </a:r>
            <a:r>
              <a:rPr sz="1710" spc="-34" dirty="0">
                <a:solidFill>
                  <a:prstClr val="black">
                    <a:lumMod val="95000"/>
                    <a:lumOff val="5000"/>
                  </a:prstClr>
                </a:solidFill>
                <a:latin typeface="Verdana"/>
                <a:cs typeface="Verdana"/>
              </a:rPr>
              <a:t>,</a:t>
            </a:r>
            <a:r>
              <a:rPr sz="1710" spc="7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güneydoğu</a:t>
            </a:r>
            <a:r>
              <a:rPr sz="1710" spc="7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Norveç’ten</a:t>
            </a:r>
            <a:r>
              <a:rPr sz="1710" spc="68"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başlayarak, 	</a:t>
            </a:r>
            <a:r>
              <a:rPr sz="1710" dirty="0">
                <a:solidFill>
                  <a:prstClr val="black">
                    <a:lumMod val="95000"/>
                    <a:lumOff val="5000"/>
                  </a:prstClr>
                </a:solidFill>
                <a:latin typeface="Verdana"/>
                <a:cs typeface="Verdana"/>
              </a:rPr>
              <a:t>İsveç,</a:t>
            </a:r>
            <a:r>
              <a:rPr sz="1710" spc="32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Finlandiya</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32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Avrupa</a:t>
            </a:r>
            <a:r>
              <a:rPr sz="1710" spc="32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Rusya’sı</a:t>
            </a:r>
            <a:r>
              <a:rPr sz="1710" spc="32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üzerinden</a:t>
            </a:r>
            <a:r>
              <a:rPr sz="1710" spc="325"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Sibirya’ya 	</a:t>
            </a:r>
            <a:r>
              <a:rPr sz="1710" dirty="0">
                <a:solidFill>
                  <a:prstClr val="black">
                    <a:lumMod val="95000"/>
                    <a:lumOff val="5000"/>
                  </a:prstClr>
                </a:solidFill>
                <a:latin typeface="Verdana"/>
                <a:cs typeface="Verdana"/>
              </a:rPr>
              <a:t>kadar</a:t>
            </a:r>
            <a:r>
              <a:rPr sz="1710" spc="-120"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uzanan</a:t>
            </a:r>
            <a:r>
              <a:rPr sz="1710" spc="-107" dirty="0">
                <a:solidFill>
                  <a:prstClr val="black">
                    <a:lumMod val="95000"/>
                    <a:lumOff val="5000"/>
                  </a:prstClr>
                </a:solidFill>
                <a:latin typeface="Verdana"/>
                <a:cs typeface="Verdana"/>
              </a:rPr>
              <a:t> </a:t>
            </a:r>
            <a:r>
              <a:rPr sz="1710" spc="-86" dirty="0">
                <a:solidFill>
                  <a:prstClr val="black">
                    <a:lumMod val="95000"/>
                    <a:lumOff val="5000"/>
                  </a:prstClr>
                </a:solidFill>
                <a:latin typeface="Verdana"/>
                <a:cs typeface="Verdana"/>
              </a:rPr>
              <a:t>kuzey</a:t>
            </a:r>
            <a:r>
              <a:rPr sz="1710" spc="-115"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bölgelerinde</a:t>
            </a:r>
            <a:r>
              <a:rPr sz="1710" spc="-103"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görülür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336653" marR="4344" indent="-326336" algn="just">
              <a:spcBef>
                <a:spcPts val="81"/>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887"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En</a:t>
            </a:r>
            <a:r>
              <a:rPr sz="1710" spc="20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çok</a:t>
            </a:r>
            <a:r>
              <a:rPr sz="1710" spc="20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görülen</a:t>
            </a:r>
            <a:r>
              <a:rPr sz="1710" spc="201"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ağaçlar</a:t>
            </a:r>
            <a:r>
              <a:rPr sz="1710" spc="19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karaçam,</a:t>
            </a:r>
            <a:r>
              <a:rPr sz="1710" spc="20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sarıçam,</a:t>
            </a:r>
            <a:r>
              <a:rPr sz="1710" spc="19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melez</a:t>
            </a:r>
            <a:r>
              <a:rPr sz="1710" spc="201" dirty="0">
                <a:solidFill>
                  <a:prstClr val="black">
                    <a:lumMod val="95000"/>
                    <a:lumOff val="5000"/>
                  </a:prstClr>
                </a:solidFill>
                <a:latin typeface="Verdana"/>
                <a:cs typeface="Verdana"/>
              </a:rPr>
              <a:t> </a:t>
            </a:r>
            <a:r>
              <a:rPr sz="1710" spc="86" dirty="0">
                <a:solidFill>
                  <a:prstClr val="black">
                    <a:lumMod val="95000"/>
                    <a:lumOff val="5000"/>
                  </a:prstClr>
                </a:solidFill>
                <a:latin typeface="Verdana"/>
                <a:cs typeface="Verdana"/>
              </a:rPr>
              <a:t>çam</a:t>
            </a:r>
            <a:r>
              <a:rPr sz="1710" spc="196"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ve</a:t>
            </a:r>
            <a:r>
              <a:rPr sz="1710" spc="-21" dirty="0">
                <a:solidFill>
                  <a:prstClr val="black">
                    <a:lumMod val="95000"/>
                    <a:lumOff val="5000"/>
                  </a:prstClr>
                </a:solidFill>
                <a:latin typeface="Verdana"/>
                <a:cs typeface="Verdana"/>
              </a:rPr>
              <a:t> </a:t>
            </a:r>
            <a:r>
              <a:rPr sz="1710" spc="-43" dirty="0" err="1">
                <a:solidFill>
                  <a:prstClr val="black">
                    <a:lumMod val="95000"/>
                    <a:lumOff val="5000"/>
                  </a:prstClr>
                </a:solidFill>
                <a:latin typeface="Verdana"/>
                <a:cs typeface="Verdana"/>
              </a:rPr>
              <a:t>ladindir</a:t>
            </a:r>
            <a:r>
              <a:rPr sz="1710" spc="-43" dirty="0">
                <a:solidFill>
                  <a:prstClr val="black">
                    <a:lumMod val="95000"/>
                    <a:lumOff val="5000"/>
                  </a:prstClr>
                </a:solidFill>
                <a:latin typeface="Verdana"/>
                <a:cs typeface="Verdana"/>
              </a:rPr>
              <a:t>.</a:t>
            </a:r>
            <a:r>
              <a:rPr sz="1710" spc="-38" dirty="0">
                <a:solidFill>
                  <a:prstClr val="black">
                    <a:lumMod val="95000"/>
                    <a:lumOff val="5000"/>
                  </a:prstClr>
                </a:solidFill>
                <a:latin typeface="Verdana"/>
                <a:cs typeface="Verdana"/>
              </a:rPr>
              <a:t> </a:t>
            </a:r>
            <a:r>
              <a:rPr sz="1710" spc="-90" dirty="0">
                <a:solidFill>
                  <a:prstClr val="black">
                    <a:lumMod val="95000"/>
                    <a:lumOff val="5000"/>
                  </a:prstClr>
                </a:solidFill>
                <a:latin typeface="Verdana"/>
                <a:cs typeface="Verdana"/>
              </a:rPr>
              <a:t>Bu</a:t>
            </a:r>
            <a:r>
              <a:rPr sz="1710" spc="-43"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ağaçlar</a:t>
            </a:r>
            <a:r>
              <a:rPr sz="1710" spc="-38"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basit</a:t>
            </a:r>
            <a:r>
              <a:rPr sz="1710" spc="-38"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yapıları</a:t>
            </a:r>
            <a:r>
              <a:rPr sz="1710" spc="-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iğne</a:t>
            </a:r>
            <a:r>
              <a:rPr sz="1710" spc="-34"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yapraklarıyla</a:t>
            </a:r>
            <a:r>
              <a:rPr sz="1710" spc="-43"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soğuk</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ve</a:t>
            </a:r>
            <a:r>
              <a:rPr sz="1710" spc="3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sert</a:t>
            </a:r>
            <a:r>
              <a:rPr sz="1710" spc="35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rüzgarlar</a:t>
            </a:r>
            <a:r>
              <a:rPr sz="1710" spc="35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gibi</a:t>
            </a:r>
            <a:r>
              <a:rPr sz="1710" spc="35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olumsuz</a:t>
            </a:r>
            <a:r>
              <a:rPr sz="1710" spc="35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koşullara</a:t>
            </a:r>
            <a:r>
              <a:rPr sz="1710" spc="34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karşın</a:t>
            </a:r>
            <a:r>
              <a:rPr sz="1710" spc="359" dirty="0">
                <a:solidFill>
                  <a:prstClr val="black">
                    <a:lumMod val="95000"/>
                    <a:lumOff val="5000"/>
                  </a:prstClr>
                </a:solidFill>
                <a:latin typeface="Verdana"/>
                <a:cs typeface="Verdana"/>
              </a:rPr>
              <a:t> </a:t>
            </a:r>
            <a:r>
              <a:rPr sz="1710" spc="-68" dirty="0">
                <a:solidFill>
                  <a:prstClr val="black">
                    <a:lumMod val="95000"/>
                    <a:lumOff val="5000"/>
                  </a:prstClr>
                </a:solidFill>
                <a:latin typeface="Verdana"/>
                <a:cs typeface="Verdana"/>
              </a:rPr>
              <a:t>varlıklarını 	</a:t>
            </a:r>
            <a:r>
              <a:rPr sz="1710" spc="-51" dirty="0" err="1">
                <a:solidFill>
                  <a:prstClr val="black">
                    <a:lumMod val="95000"/>
                    <a:lumOff val="5000"/>
                  </a:prstClr>
                </a:solidFill>
                <a:latin typeface="Verdana"/>
                <a:cs typeface="Verdana"/>
              </a:rPr>
              <a:t>sürdürürler</a:t>
            </a:r>
            <a:r>
              <a:rPr sz="1710" spc="-51" dirty="0">
                <a:solidFill>
                  <a:prstClr val="black">
                    <a:lumMod val="95000"/>
                    <a:lumOff val="5000"/>
                  </a:prstClr>
                </a:solidFill>
                <a:latin typeface="Verdana"/>
                <a:cs typeface="Verdana"/>
              </a:rPr>
              <a:t>.</a:t>
            </a:r>
            <a:endParaRPr lang="tr-TR" sz="1710" spc="-51" dirty="0">
              <a:solidFill>
                <a:prstClr val="black">
                  <a:lumMod val="95000"/>
                  <a:lumOff val="5000"/>
                </a:prstClr>
              </a:solidFill>
              <a:latin typeface="Verdana"/>
              <a:cs typeface="Verdana"/>
            </a:endParaRPr>
          </a:p>
          <a:p>
            <a:pPr marL="336653" marR="4887" indent="-326336" algn="just">
              <a:spcBef>
                <a:spcPts val="410"/>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spc="-17" dirty="0">
                <a:solidFill>
                  <a:prstClr val="black">
                    <a:lumMod val="95000"/>
                    <a:lumOff val="5000"/>
                  </a:prstClr>
                </a:solidFill>
                <a:latin typeface="Verdana"/>
                <a:cs typeface="Verdana"/>
              </a:rPr>
              <a:t>Bunlar</a:t>
            </a:r>
            <a:r>
              <a:rPr sz="1710" spc="12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dışında</a:t>
            </a:r>
            <a:r>
              <a:rPr sz="1710" spc="120" dirty="0">
                <a:solidFill>
                  <a:prstClr val="black">
                    <a:lumMod val="95000"/>
                    <a:lumOff val="5000"/>
                  </a:prstClr>
                </a:solidFill>
                <a:latin typeface="Verdana"/>
                <a:cs typeface="Verdana"/>
              </a:rPr>
              <a:t> </a:t>
            </a:r>
            <a:r>
              <a:rPr sz="1710" spc="51" dirty="0">
                <a:solidFill>
                  <a:prstClr val="black">
                    <a:lumMod val="95000"/>
                    <a:lumOff val="5000"/>
                  </a:prstClr>
                </a:solidFill>
                <a:latin typeface="Verdana"/>
                <a:cs typeface="Verdana"/>
              </a:rPr>
              <a:t>bölgede</a:t>
            </a:r>
            <a:r>
              <a:rPr sz="1710" spc="12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huş</a:t>
            </a:r>
            <a:r>
              <a:rPr sz="1710" spc="12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ağacı,</a:t>
            </a:r>
            <a:r>
              <a:rPr sz="1710" spc="12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birkaç</a:t>
            </a:r>
            <a:r>
              <a:rPr sz="1710" spc="12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söğüt</a:t>
            </a:r>
            <a:r>
              <a:rPr sz="1710" spc="12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türü</a:t>
            </a:r>
            <a:r>
              <a:rPr sz="1710" spc="12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120"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ak</a:t>
            </a:r>
            <a:r>
              <a:rPr sz="1710" spc="-21"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kavak</a:t>
            </a:r>
            <a:r>
              <a:rPr sz="1710" spc="32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gibi</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yaprak</a:t>
            </a:r>
            <a:r>
              <a:rPr sz="1710" spc="32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döken</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dayanıklı</a:t>
            </a:r>
            <a:r>
              <a:rPr sz="1710" spc="333"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ağaçlar</a:t>
            </a:r>
            <a:r>
              <a:rPr sz="1710" spc="333" dirty="0">
                <a:solidFill>
                  <a:prstClr val="black">
                    <a:lumMod val="95000"/>
                    <a:lumOff val="5000"/>
                  </a:prstClr>
                </a:solidFill>
                <a:latin typeface="Verdana"/>
                <a:cs typeface="Verdana"/>
              </a:rPr>
              <a:t> </a:t>
            </a:r>
            <a:r>
              <a:rPr sz="1710" spc="111" dirty="0">
                <a:solidFill>
                  <a:prstClr val="black">
                    <a:lumMod val="95000"/>
                    <a:lumOff val="5000"/>
                  </a:prstClr>
                </a:solidFill>
                <a:latin typeface="Verdana"/>
                <a:cs typeface="Verdana"/>
              </a:rPr>
              <a:t>da</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vardır.</a:t>
            </a:r>
            <a:r>
              <a:rPr sz="1710" spc="329"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En </a:t>
            </a:r>
            <a:r>
              <a:rPr sz="1710" dirty="0" err="1">
                <a:solidFill>
                  <a:prstClr val="black">
                    <a:lumMod val="95000"/>
                    <a:lumOff val="5000"/>
                  </a:prstClr>
                </a:solidFill>
                <a:latin typeface="Verdana"/>
                <a:cs typeface="Verdana"/>
              </a:rPr>
              <a:t>kuzeyde</a:t>
            </a:r>
            <a:r>
              <a:rPr sz="1710" spc="38"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ağaçlar</a:t>
            </a:r>
            <a:r>
              <a:rPr sz="1710" spc="47"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seyrekleşip</a:t>
            </a:r>
            <a:r>
              <a:rPr sz="1710" spc="43"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bodurlaşırken</a:t>
            </a:r>
            <a:r>
              <a:rPr sz="1710" spc="4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a:t>
            </a:r>
            <a:r>
              <a:rPr sz="1710" spc="38"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bölgenin 	</a:t>
            </a:r>
            <a:r>
              <a:rPr sz="1710" dirty="0">
                <a:solidFill>
                  <a:prstClr val="black">
                    <a:lumMod val="95000"/>
                    <a:lumOff val="5000"/>
                  </a:prstClr>
                </a:solidFill>
                <a:latin typeface="Verdana"/>
                <a:cs typeface="Verdana"/>
              </a:rPr>
              <a:t>güneyinde</a:t>
            </a:r>
            <a:r>
              <a:rPr sz="1710" spc="-97" dirty="0">
                <a:solidFill>
                  <a:prstClr val="black">
                    <a:lumMod val="95000"/>
                    <a:lumOff val="5000"/>
                  </a:prstClr>
                </a:solidFill>
                <a:latin typeface="Verdana"/>
                <a:cs typeface="Verdana"/>
              </a:rPr>
              <a:t> </a:t>
            </a:r>
            <a:r>
              <a:rPr sz="1710" spc="-73" dirty="0">
                <a:solidFill>
                  <a:prstClr val="black">
                    <a:lumMod val="95000"/>
                    <a:lumOff val="5000"/>
                  </a:prstClr>
                </a:solidFill>
                <a:latin typeface="Verdana"/>
                <a:cs typeface="Verdana"/>
              </a:rPr>
              <a:t>liken</a:t>
            </a:r>
            <a:r>
              <a:rPr sz="1710" spc="-56" dirty="0">
                <a:solidFill>
                  <a:prstClr val="black">
                    <a:lumMod val="95000"/>
                    <a:lumOff val="5000"/>
                  </a:prstClr>
                </a:solidFill>
                <a:latin typeface="Verdana"/>
                <a:cs typeface="Verdana"/>
              </a:rPr>
              <a:t> </a:t>
            </a:r>
            <a:r>
              <a:rPr sz="1710" spc="-73" dirty="0">
                <a:solidFill>
                  <a:prstClr val="black">
                    <a:lumMod val="95000"/>
                    <a:lumOff val="5000"/>
                  </a:prstClr>
                </a:solidFill>
                <a:latin typeface="Verdana"/>
                <a:cs typeface="Verdana"/>
              </a:rPr>
              <a:t>zemin</a:t>
            </a:r>
            <a:r>
              <a:rPr sz="1710" spc="-56"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üzerinde</a:t>
            </a:r>
            <a:r>
              <a:rPr sz="1710" spc="-64"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bataklık</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56"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göllerle</a:t>
            </a:r>
            <a:r>
              <a:rPr sz="1710" spc="-64" dirty="0">
                <a:solidFill>
                  <a:prstClr val="black">
                    <a:lumMod val="95000"/>
                    <a:lumOff val="5000"/>
                  </a:prstClr>
                </a:solidFill>
                <a:latin typeface="Verdana"/>
                <a:cs typeface="Verdana"/>
              </a:rPr>
              <a:t> </a:t>
            </a:r>
            <a:r>
              <a:rPr sz="1710" spc="-124" dirty="0">
                <a:solidFill>
                  <a:prstClr val="black">
                    <a:lumMod val="95000"/>
                    <a:lumOff val="5000"/>
                  </a:prstClr>
                </a:solidFill>
                <a:latin typeface="Verdana"/>
                <a:cs typeface="Verdana"/>
              </a:rPr>
              <a:t>ayrılmış</a:t>
            </a:r>
            <a:r>
              <a:rPr sz="1710" spc="-26" dirty="0">
                <a:solidFill>
                  <a:prstClr val="black">
                    <a:lumMod val="95000"/>
                    <a:lumOff val="5000"/>
                  </a:prstClr>
                </a:solidFill>
                <a:latin typeface="Verdana"/>
                <a:cs typeface="Verdana"/>
              </a:rPr>
              <a:t> </a:t>
            </a:r>
            <a:r>
              <a:rPr sz="1710" spc="-56" dirty="0" err="1">
                <a:solidFill>
                  <a:prstClr val="black">
                    <a:lumMod val="95000"/>
                    <a:lumOff val="5000"/>
                  </a:prstClr>
                </a:solidFill>
                <a:latin typeface="Verdana"/>
                <a:cs typeface="Verdana"/>
              </a:rPr>
              <a:t>sık</a:t>
            </a:r>
            <a:r>
              <a:rPr sz="1710" spc="-56" dirty="0">
                <a:solidFill>
                  <a:prstClr val="black">
                    <a:lumMod val="95000"/>
                    <a:lumOff val="5000"/>
                  </a:prstClr>
                </a:solidFill>
                <a:latin typeface="Verdana"/>
                <a:cs typeface="Verdana"/>
              </a:rPr>
              <a:t> </a:t>
            </a:r>
            <a:r>
              <a:rPr sz="1710" spc="43" dirty="0" err="1">
                <a:solidFill>
                  <a:prstClr val="black">
                    <a:lumMod val="95000"/>
                    <a:lumOff val="5000"/>
                  </a:prstClr>
                </a:solidFill>
                <a:latin typeface="Verdana"/>
                <a:cs typeface="Verdana"/>
              </a:rPr>
              <a:t>ağaçlar</a:t>
            </a:r>
            <a:r>
              <a:rPr sz="1710" spc="-115"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bulunur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En</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güneyde</a:t>
            </a:r>
            <a:r>
              <a:rPr sz="1710" spc="-13"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ise </a:t>
            </a:r>
            <a:r>
              <a:rPr sz="1710" dirty="0">
                <a:solidFill>
                  <a:prstClr val="black">
                    <a:lumMod val="95000"/>
                    <a:lumOff val="5000"/>
                  </a:prstClr>
                </a:solidFill>
                <a:latin typeface="Verdana"/>
                <a:cs typeface="Verdana"/>
              </a:rPr>
              <a:t>iyice</a:t>
            </a:r>
            <a:r>
              <a:rPr sz="1710" spc="-13" dirty="0">
                <a:solidFill>
                  <a:prstClr val="black">
                    <a:lumMod val="95000"/>
                    <a:lumOff val="5000"/>
                  </a:prstClr>
                </a:solidFill>
                <a:latin typeface="Verdana"/>
                <a:cs typeface="Verdana"/>
              </a:rPr>
              <a:t> </a:t>
            </a:r>
            <a:r>
              <a:rPr sz="1710" spc="-68" dirty="0">
                <a:solidFill>
                  <a:prstClr val="black">
                    <a:lumMod val="95000"/>
                    <a:lumOff val="5000"/>
                  </a:prstClr>
                </a:solidFill>
                <a:latin typeface="Verdana"/>
                <a:cs typeface="Verdana"/>
              </a:rPr>
              <a:t>sıklaşan</a:t>
            </a:r>
            <a:r>
              <a:rPr sz="1710" spc="-13"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ormanların</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içine</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girme</a:t>
            </a:r>
            <a:r>
              <a:rPr sz="1710" spc="-13"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olanağı 	</a:t>
            </a:r>
            <a:r>
              <a:rPr sz="1710" dirty="0">
                <a:solidFill>
                  <a:prstClr val="black">
                    <a:lumMod val="95000"/>
                    <a:lumOff val="5000"/>
                  </a:prstClr>
                </a:solidFill>
                <a:latin typeface="Verdana"/>
                <a:cs typeface="Verdana"/>
              </a:rPr>
              <a:t>kalmaz.</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Kuzey</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tayga</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ormanları,</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ekonomik</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bakından,</a:t>
            </a:r>
            <a:r>
              <a:rPr sz="1710" spc="-60"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bir 	</a:t>
            </a:r>
            <a:r>
              <a:rPr sz="1710" spc="-34" dirty="0">
                <a:solidFill>
                  <a:prstClr val="black">
                    <a:lumMod val="95000"/>
                    <a:lumOff val="5000"/>
                  </a:prstClr>
                </a:solidFill>
                <a:latin typeface="Verdana"/>
                <a:cs typeface="Verdana"/>
              </a:rPr>
              <a:t>işletme</a:t>
            </a:r>
            <a:r>
              <a:rPr sz="1710" spc="-4"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(kereste</a:t>
            </a:r>
            <a:r>
              <a:rPr sz="1710" dirty="0">
                <a:solidFill>
                  <a:prstClr val="black">
                    <a:lumMod val="95000"/>
                    <a:lumOff val="5000"/>
                  </a:prstClr>
                </a:solidFill>
                <a:latin typeface="Verdana"/>
                <a:cs typeface="Verdana"/>
              </a:rPr>
              <a:t> ve </a:t>
            </a:r>
            <a:r>
              <a:rPr sz="1710" spc="-43" dirty="0">
                <a:solidFill>
                  <a:prstClr val="black">
                    <a:lumMod val="95000"/>
                    <a:lumOff val="5000"/>
                  </a:prstClr>
                </a:solidFill>
                <a:latin typeface="Verdana"/>
                <a:cs typeface="Verdana"/>
              </a:rPr>
              <a:t>özellikle</a:t>
            </a:r>
            <a:r>
              <a:rPr sz="1710" spc="-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kağıt</a:t>
            </a:r>
            <a:r>
              <a:rPr sz="1710" spc="4"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hamuru)</a:t>
            </a:r>
            <a:r>
              <a:rPr sz="1710" dirty="0">
                <a:solidFill>
                  <a:prstClr val="black">
                    <a:lumMod val="95000"/>
                    <a:lumOff val="5000"/>
                  </a:prstClr>
                </a:solidFill>
                <a:latin typeface="Verdana"/>
                <a:cs typeface="Verdana"/>
              </a:rPr>
              <a:t> ve</a:t>
            </a:r>
            <a:r>
              <a:rPr sz="1710" spc="4" dirty="0">
                <a:solidFill>
                  <a:prstClr val="black">
                    <a:lumMod val="95000"/>
                    <a:lumOff val="5000"/>
                  </a:prstClr>
                </a:solidFill>
                <a:latin typeface="Verdana"/>
                <a:cs typeface="Verdana"/>
              </a:rPr>
              <a:t> </a:t>
            </a:r>
            <a:r>
              <a:rPr sz="1710" spc="-86" dirty="0">
                <a:solidFill>
                  <a:prstClr val="black">
                    <a:lumMod val="95000"/>
                    <a:lumOff val="5000"/>
                  </a:prstClr>
                </a:solidFill>
                <a:latin typeface="Verdana"/>
                <a:cs typeface="Verdana"/>
              </a:rPr>
              <a:t>kürklü</a:t>
            </a:r>
            <a:r>
              <a:rPr sz="1710"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hayvan 	</a:t>
            </a:r>
            <a:r>
              <a:rPr sz="1710" dirty="0">
                <a:solidFill>
                  <a:prstClr val="black">
                    <a:lumMod val="95000"/>
                    <a:lumOff val="5000"/>
                  </a:prstClr>
                </a:solidFill>
                <a:latin typeface="Verdana"/>
                <a:cs typeface="Verdana"/>
              </a:rPr>
              <a:t>avlama</a:t>
            </a:r>
            <a:r>
              <a:rPr sz="1710" spc="-26"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sahasıdır.</a:t>
            </a:r>
            <a:endParaRPr sz="1710" dirty="0">
              <a:solidFill>
                <a:prstClr val="black">
                  <a:lumMod val="95000"/>
                  <a:lumOff val="5000"/>
                </a:prstClr>
              </a:solidFill>
              <a:latin typeface="Verdana"/>
              <a:cs typeface="Verdana"/>
            </a:endParaRPr>
          </a:p>
        </p:txBody>
      </p:sp>
      <p:pic>
        <p:nvPicPr>
          <p:cNvPr id="3" name="Picture 2"/>
          <p:cNvPicPr>
            <a:picLocks noChangeAspect="1"/>
          </p:cNvPicPr>
          <p:nvPr/>
        </p:nvPicPr>
        <p:blipFill>
          <a:blip r:embed="rId2"/>
          <a:stretch>
            <a:fillRect/>
          </a:stretch>
        </p:blipFill>
        <p:spPr>
          <a:xfrm>
            <a:off x="6499952" y="1024568"/>
            <a:ext cx="5527183" cy="3990311"/>
          </a:xfrm>
          <a:prstGeom prst="rect">
            <a:avLst/>
          </a:prstGeom>
        </p:spPr>
      </p:pic>
    </p:spTree>
    <p:extLst>
      <p:ext uri="{BB962C8B-B14F-4D97-AF65-F5344CB8AC3E}">
        <p14:creationId xmlns:p14="http://schemas.microsoft.com/office/powerpoint/2010/main" val="159722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760164" y="330506"/>
            <a:ext cx="11005850" cy="4766181"/>
          </a:xfrm>
          <a:prstGeom prst="rect">
            <a:avLst/>
          </a:prstGeom>
        </p:spPr>
        <p:txBody>
          <a:bodyPr vert="horz" wrap="square" lIns="0" tIns="59186" rIns="0" bIns="0" rtlCol="0">
            <a:spAutoFit/>
          </a:bodyPr>
          <a:lstStyle/>
          <a:p>
            <a:pPr marL="335024" marR="4344" indent="-324707" algn="just">
              <a:lnSpc>
                <a:spcPts val="1556"/>
              </a:lnSpc>
              <a:spcBef>
                <a:spcPts val="466"/>
              </a:spcBef>
              <a:buClr>
                <a:srgbClr val="98C723"/>
              </a:buClr>
              <a:buSzPct val="78947"/>
              <a:buFont typeface="Cambria"/>
              <a:buChar char="⦿"/>
              <a:tabLst>
                <a:tab pos="338825" algn="l"/>
              </a:tabLst>
            </a:pPr>
            <a:r>
              <a:rPr sz="1625" dirty="0">
                <a:solidFill>
                  <a:prstClr val="black">
                    <a:lumMod val="95000"/>
                    <a:lumOff val="5000"/>
                  </a:prstClr>
                </a:solidFill>
                <a:latin typeface="Verdana"/>
                <a:cs typeface="Verdana"/>
              </a:rPr>
              <a:t>İğne</a:t>
            </a:r>
            <a:r>
              <a:rPr sz="1625" spc="12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yapraklı</a:t>
            </a:r>
            <a:r>
              <a:rPr sz="1625" spc="115"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ormanların</a:t>
            </a:r>
            <a:r>
              <a:rPr sz="1625" spc="12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güneyinde,</a:t>
            </a:r>
            <a:r>
              <a:rPr sz="1625" spc="120" dirty="0">
                <a:solidFill>
                  <a:prstClr val="black">
                    <a:lumMod val="95000"/>
                    <a:lumOff val="5000"/>
                  </a:prstClr>
                </a:solidFill>
                <a:latin typeface="Verdana"/>
                <a:cs typeface="Verdana"/>
              </a:rPr>
              <a:t> </a:t>
            </a:r>
            <a:r>
              <a:rPr lang="tr-TR" sz="1625" spc="120" dirty="0">
                <a:solidFill>
                  <a:prstClr val="black">
                    <a:lumMod val="95000"/>
                    <a:lumOff val="5000"/>
                  </a:prstClr>
                </a:solidFill>
                <a:latin typeface="Verdana"/>
                <a:cs typeface="Verdana"/>
              </a:rPr>
              <a:t>karışık yapraklı ormanlar bulunur. </a:t>
            </a:r>
            <a:r>
              <a:rPr sz="1625" dirty="0" err="1">
                <a:solidFill>
                  <a:prstClr val="black">
                    <a:lumMod val="95000"/>
                    <a:lumOff val="5000"/>
                  </a:prstClr>
                </a:solidFill>
                <a:latin typeface="Verdana"/>
                <a:cs typeface="Verdana"/>
              </a:rPr>
              <a:t>Orta</a:t>
            </a:r>
            <a:r>
              <a:rPr sz="1625" spc="12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Rusya’dan</a:t>
            </a:r>
            <a:r>
              <a:rPr sz="1625" spc="120"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başlayıp</a:t>
            </a:r>
            <a:r>
              <a:rPr sz="1625" spc="-9" dirty="0">
                <a:solidFill>
                  <a:prstClr val="black">
                    <a:lumMod val="95000"/>
                    <a:lumOff val="5000"/>
                  </a:prstClr>
                </a:solidFill>
                <a:latin typeface="Verdana"/>
                <a:cs typeface="Verdana"/>
              </a:rPr>
              <a:t> </a:t>
            </a:r>
            <a:r>
              <a:rPr sz="1625" spc="-43" dirty="0" err="1">
                <a:solidFill>
                  <a:prstClr val="black">
                    <a:lumMod val="95000"/>
                    <a:lumOff val="5000"/>
                  </a:prstClr>
                </a:solidFill>
                <a:latin typeface="Verdana"/>
                <a:cs typeface="Verdana"/>
              </a:rPr>
              <a:t>İskandinavya’nın</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güney</a:t>
            </a:r>
            <a:r>
              <a:rPr sz="1625" spc="-38"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parçasını</a:t>
            </a:r>
            <a:r>
              <a:rPr sz="1625" spc="-38" dirty="0">
                <a:solidFill>
                  <a:prstClr val="black">
                    <a:lumMod val="95000"/>
                    <a:lumOff val="5000"/>
                  </a:prstClr>
                </a:solidFill>
                <a:latin typeface="Verdana"/>
                <a:cs typeface="Verdana"/>
              </a:rPr>
              <a:t> </a:t>
            </a:r>
            <a:r>
              <a:rPr sz="1625" spc="107" dirty="0">
                <a:solidFill>
                  <a:prstClr val="black">
                    <a:lumMod val="95000"/>
                    <a:lumOff val="5000"/>
                  </a:prstClr>
                </a:solidFill>
                <a:latin typeface="Verdana"/>
                <a:cs typeface="Verdana"/>
              </a:rPr>
              <a:t>da</a:t>
            </a:r>
            <a:r>
              <a:rPr sz="1625" spc="-3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içine</a:t>
            </a:r>
            <a:r>
              <a:rPr sz="1625" spc="-3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alarak</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Avrupa’nın</a:t>
            </a:r>
            <a:r>
              <a:rPr sz="1625" spc="-34"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en </a:t>
            </a:r>
            <a:r>
              <a:rPr sz="1625" dirty="0" err="1">
                <a:solidFill>
                  <a:prstClr val="black">
                    <a:lumMod val="95000"/>
                    <a:lumOff val="5000"/>
                  </a:prstClr>
                </a:solidFill>
                <a:latin typeface="Verdana"/>
                <a:cs typeface="Verdana"/>
              </a:rPr>
              <a:t>geniş</a:t>
            </a:r>
            <a:r>
              <a:rPr sz="1625" spc="17" dirty="0">
                <a:solidFill>
                  <a:prstClr val="black">
                    <a:lumMod val="95000"/>
                    <a:lumOff val="5000"/>
                  </a:prstClr>
                </a:solidFill>
                <a:latin typeface="Verdana"/>
                <a:cs typeface="Verdana"/>
              </a:rPr>
              <a:t> </a:t>
            </a:r>
            <a:r>
              <a:rPr sz="1625" spc="-103" dirty="0">
                <a:solidFill>
                  <a:prstClr val="black">
                    <a:lumMod val="95000"/>
                    <a:lumOff val="5000"/>
                  </a:prstClr>
                </a:solidFill>
                <a:latin typeface="Verdana"/>
                <a:cs typeface="Verdana"/>
              </a:rPr>
              <a:t>kısmını</a:t>
            </a:r>
            <a:r>
              <a:rPr sz="1625" spc="9" dirty="0">
                <a:solidFill>
                  <a:prstClr val="black">
                    <a:lumMod val="95000"/>
                    <a:lumOff val="5000"/>
                  </a:prstClr>
                </a:solidFill>
                <a:latin typeface="Verdana"/>
                <a:cs typeface="Verdana"/>
              </a:rPr>
              <a:t> </a:t>
            </a:r>
            <a:r>
              <a:rPr sz="1625" spc="-60" dirty="0">
                <a:solidFill>
                  <a:prstClr val="black">
                    <a:lumMod val="95000"/>
                    <a:lumOff val="5000"/>
                  </a:prstClr>
                </a:solidFill>
                <a:latin typeface="Verdana"/>
                <a:cs typeface="Verdana"/>
              </a:rPr>
              <a:t>örterler.</a:t>
            </a:r>
            <a:r>
              <a:rPr sz="1625" spc="17" dirty="0">
                <a:solidFill>
                  <a:prstClr val="black">
                    <a:lumMod val="95000"/>
                    <a:lumOff val="5000"/>
                  </a:prstClr>
                </a:solidFill>
                <a:latin typeface="Verdana"/>
                <a:cs typeface="Verdana"/>
              </a:rPr>
              <a:t> </a:t>
            </a:r>
            <a:endParaRPr lang="tr-TR" sz="1625" spc="17"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endParaRPr lang="tr-TR" sz="1625" spc="17"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r>
              <a:rPr sz="1625" dirty="0">
                <a:solidFill>
                  <a:prstClr val="black">
                    <a:lumMod val="95000"/>
                    <a:lumOff val="5000"/>
                  </a:prstClr>
                </a:solidFill>
                <a:latin typeface="Verdana"/>
                <a:cs typeface="Verdana"/>
              </a:rPr>
              <a:t>Bu</a:t>
            </a:r>
            <a:r>
              <a:rPr sz="1625" spc="1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orman</a:t>
            </a:r>
            <a:r>
              <a:rPr sz="1625" spc="1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içinde</a:t>
            </a:r>
            <a:r>
              <a:rPr sz="1625" spc="1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yayvan</a:t>
            </a:r>
            <a:r>
              <a:rPr sz="1625" spc="13" dirty="0">
                <a:solidFill>
                  <a:prstClr val="black">
                    <a:lumMod val="95000"/>
                    <a:lumOff val="5000"/>
                  </a:prstClr>
                </a:solidFill>
                <a:latin typeface="Verdana"/>
                <a:cs typeface="Verdana"/>
              </a:rPr>
              <a:t> </a:t>
            </a:r>
            <a:r>
              <a:rPr sz="1625" spc="-17" dirty="0">
                <a:solidFill>
                  <a:prstClr val="black">
                    <a:lumMod val="95000"/>
                    <a:lumOff val="5000"/>
                  </a:prstClr>
                </a:solidFill>
                <a:latin typeface="Verdana"/>
                <a:cs typeface="Verdana"/>
              </a:rPr>
              <a:t>yapraklı</a:t>
            </a:r>
            <a:r>
              <a:rPr sz="1625" spc="13"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ağaçlar</a:t>
            </a:r>
            <a:r>
              <a:rPr sz="1625" spc="-9"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güneye</a:t>
            </a:r>
            <a:r>
              <a:rPr sz="1625" spc="239"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ve</a:t>
            </a:r>
            <a:r>
              <a:rPr sz="1625" spc="239"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batıya</a:t>
            </a:r>
            <a:r>
              <a:rPr sz="1625" spc="239"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doğru</a:t>
            </a:r>
            <a:r>
              <a:rPr sz="1625" spc="239"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atarlar</a:t>
            </a:r>
            <a:r>
              <a:rPr sz="1625" dirty="0">
                <a:solidFill>
                  <a:prstClr val="black">
                    <a:lumMod val="95000"/>
                    <a:lumOff val="5000"/>
                  </a:prstClr>
                </a:solidFill>
                <a:latin typeface="Verdana"/>
                <a:cs typeface="Verdana"/>
              </a:rPr>
              <a:t>.</a:t>
            </a:r>
            <a:endParaRPr lang="tr-TR" sz="1625" spc="244"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endParaRPr lang="tr-TR" sz="1625" spc="244"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r>
              <a:rPr sz="1625" dirty="0" err="1">
                <a:solidFill>
                  <a:prstClr val="black">
                    <a:lumMod val="95000"/>
                    <a:lumOff val="5000"/>
                  </a:prstClr>
                </a:solidFill>
                <a:latin typeface="Verdana"/>
                <a:cs typeface="Verdana"/>
              </a:rPr>
              <a:t>Baltık</a:t>
            </a:r>
            <a:r>
              <a:rPr sz="1625" spc="235"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kıyısında</a:t>
            </a:r>
            <a:r>
              <a:rPr sz="1625" spc="244"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(Vistül</a:t>
            </a:r>
            <a:r>
              <a:rPr sz="1625" spc="235"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Ağzı) </a:t>
            </a:r>
            <a:r>
              <a:rPr sz="1625" dirty="0" err="1">
                <a:solidFill>
                  <a:prstClr val="black">
                    <a:lumMod val="95000"/>
                    <a:lumOff val="5000"/>
                  </a:prstClr>
                </a:solidFill>
                <a:latin typeface="Verdana"/>
                <a:cs typeface="Verdana"/>
              </a:rPr>
              <a:t>Karadeniz</a:t>
            </a:r>
            <a:r>
              <a:rPr sz="1625" spc="43" dirty="0">
                <a:solidFill>
                  <a:prstClr val="black">
                    <a:lumMod val="95000"/>
                    <a:lumOff val="5000"/>
                  </a:prstClr>
                </a:solidFill>
                <a:latin typeface="Verdana"/>
                <a:cs typeface="Verdana"/>
              </a:rPr>
              <a:t> </a:t>
            </a:r>
            <a:r>
              <a:rPr sz="1625" spc="-68" dirty="0">
                <a:solidFill>
                  <a:prstClr val="black">
                    <a:lumMod val="95000"/>
                    <a:lumOff val="5000"/>
                  </a:prstClr>
                </a:solidFill>
                <a:latin typeface="Verdana"/>
                <a:cs typeface="Verdana"/>
              </a:rPr>
              <a:t>kıyısına</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(Varna)</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doğru</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çekilecek</a:t>
            </a:r>
            <a:r>
              <a:rPr sz="1625" spc="38"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çizginin</a:t>
            </a:r>
            <a:r>
              <a:rPr sz="1625" spc="38"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doğusunda</a:t>
            </a:r>
            <a:r>
              <a:rPr sz="1625" spc="-9" dirty="0">
                <a:solidFill>
                  <a:prstClr val="black">
                    <a:lumMod val="95000"/>
                    <a:lumOff val="5000"/>
                  </a:prstClr>
                </a:solidFill>
                <a:latin typeface="Verdana"/>
                <a:cs typeface="Verdana"/>
              </a:rPr>
              <a:t> </a:t>
            </a:r>
            <a:r>
              <a:rPr sz="1625" spc="77" dirty="0" err="1">
                <a:solidFill>
                  <a:prstClr val="black">
                    <a:lumMod val="95000"/>
                    <a:lumOff val="5000"/>
                  </a:prstClr>
                </a:solidFill>
                <a:latin typeface="Verdana"/>
                <a:cs typeface="Verdana"/>
              </a:rPr>
              <a:t>daha</a:t>
            </a:r>
            <a:r>
              <a:rPr sz="1625" spc="-4" dirty="0">
                <a:solidFill>
                  <a:prstClr val="black">
                    <a:lumMod val="95000"/>
                    <a:lumOff val="5000"/>
                  </a:prstClr>
                </a:solidFill>
                <a:latin typeface="Verdana"/>
                <a:cs typeface="Verdana"/>
              </a:rPr>
              <a:t> </a:t>
            </a:r>
            <a:r>
              <a:rPr sz="1625" spc="43" dirty="0">
                <a:solidFill>
                  <a:prstClr val="black">
                    <a:lumMod val="95000"/>
                    <a:lumOff val="5000"/>
                  </a:prstClr>
                </a:solidFill>
                <a:latin typeface="Verdana"/>
                <a:cs typeface="Verdana"/>
              </a:rPr>
              <a:t>çok</a:t>
            </a:r>
            <a:r>
              <a:rPr sz="1625" spc="-4"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saplı</a:t>
            </a:r>
            <a:r>
              <a:rPr sz="1625" spc="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meşe ve </a:t>
            </a:r>
            <a:r>
              <a:rPr sz="1625" spc="-51" dirty="0">
                <a:solidFill>
                  <a:prstClr val="black">
                    <a:lumMod val="95000"/>
                    <a:lumOff val="5000"/>
                  </a:prstClr>
                </a:solidFill>
                <a:latin typeface="Verdana"/>
                <a:cs typeface="Verdana"/>
              </a:rPr>
              <a:t>ıhlamur</a:t>
            </a:r>
            <a:r>
              <a:rPr sz="1625" spc="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ağaçları, batıda </a:t>
            </a:r>
            <a:r>
              <a:rPr sz="1625" spc="-47" dirty="0">
                <a:solidFill>
                  <a:prstClr val="black">
                    <a:lumMod val="95000"/>
                    <a:lumOff val="5000"/>
                  </a:prstClr>
                </a:solidFill>
                <a:latin typeface="Verdana"/>
                <a:cs typeface="Verdana"/>
              </a:rPr>
              <a:t>ise</a:t>
            </a:r>
            <a:r>
              <a:rPr sz="1625" dirty="0">
                <a:solidFill>
                  <a:prstClr val="black">
                    <a:lumMod val="95000"/>
                    <a:lumOff val="5000"/>
                  </a:prstClr>
                </a:solidFill>
                <a:latin typeface="Verdana"/>
                <a:cs typeface="Verdana"/>
              </a:rPr>
              <a:t> </a:t>
            </a:r>
            <a:r>
              <a:rPr sz="1625" spc="-38" dirty="0">
                <a:solidFill>
                  <a:prstClr val="black">
                    <a:lumMod val="95000"/>
                    <a:lumOff val="5000"/>
                  </a:prstClr>
                </a:solidFill>
                <a:latin typeface="Verdana"/>
                <a:cs typeface="Verdana"/>
              </a:rPr>
              <a:t>meşeler</a:t>
            </a:r>
            <a:r>
              <a:rPr sz="1625" dirty="0">
                <a:solidFill>
                  <a:prstClr val="black">
                    <a:lumMod val="95000"/>
                    <a:lumOff val="5000"/>
                  </a:prstClr>
                </a:solidFill>
                <a:latin typeface="Verdana"/>
                <a:cs typeface="Verdana"/>
              </a:rPr>
              <a:t> </a:t>
            </a:r>
            <a:r>
              <a:rPr sz="1625" spc="-21" dirty="0" err="1">
                <a:solidFill>
                  <a:prstClr val="black">
                    <a:lumMod val="95000"/>
                    <a:lumOff val="5000"/>
                  </a:prstClr>
                </a:solidFill>
                <a:latin typeface="Verdana"/>
                <a:cs typeface="Verdana"/>
              </a:rPr>
              <a:t>ile</a:t>
            </a:r>
            <a:r>
              <a:rPr sz="1625" spc="-21"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beraber</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kayın</a:t>
            </a:r>
            <a:r>
              <a:rPr sz="1625" spc="43" dirty="0">
                <a:solidFill>
                  <a:prstClr val="black">
                    <a:lumMod val="95000"/>
                    <a:lumOff val="5000"/>
                  </a:prstClr>
                </a:solidFill>
                <a:latin typeface="Verdana"/>
                <a:cs typeface="Verdana"/>
              </a:rPr>
              <a:t> ağacı,</a:t>
            </a:r>
            <a:r>
              <a:rPr sz="1625" spc="47" dirty="0">
                <a:solidFill>
                  <a:prstClr val="black">
                    <a:lumMod val="95000"/>
                    <a:lumOff val="5000"/>
                  </a:prstClr>
                </a:solidFill>
                <a:latin typeface="Verdana"/>
                <a:cs typeface="Verdana"/>
              </a:rPr>
              <a:t> </a:t>
            </a:r>
            <a:r>
              <a:rPr sz="1625" spc="-90" dirty="0">
                <a:solidFill>
                  <a:prstClr val="black">
                    <a:lumMod val="95000"/>
                    <a:lumOff val="5000"/>
                  </a:prstClr>
                </a:solidFill>
                <a:latin typeface="Verdana"/>
                <a:cs typeface="Verdana"/>
              </a:rPr>
              <a:t>karışık</a:t>
            </a:r>
            <a:r>
              <a:rPr sz="1625" spc="3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ormanın</a:t>
            </a:r>
            <a:r>
              <a:rPr sz="1625" spc="4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tanıtıcı</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elemanları</a:t>
            </a:r>
            <a:r>
              <a:rPr sz="1625" spc="43" dirty="0">
                <a:solidFill>
                  <a:prstClr val="black">
                    <a:lumMod val="95000"/>
                    <a:lumOff val="5000"/>
                  </a:prstClr>
                </a:solidFill>
                <a:latin typeface="Verdana"/>
                <a:cs typeface="Verdana"/>
              </a:rPr>
              <a:t> </a:t>
            </a:r>
            <a:r>
              <a:rPr sz="1625" spc="-38" dirty="0">
                <a:solidFill>
                  <a:prstClr val="black">
                    <a:lumMod val="95000"/>
                    <a:lumOff val="5000"/>
                  </a:prstClr>
                </a:solidFill>
                <a:latin typeface="Verdana"/>
                <a:cs typeface="Verdana"/>
              </a:rPr>
              <a:t>olurlar. </a:t>
            </a:r>
            <a:endParaRPr lang="tr-TR" sz="1625" spc="-38"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endParaRPr lang="tr-TR" sz="1625" spc="-38" dirty="0">
              <a:solidFill>
                <a:prstClr val="black">
                  <a:lumMod val="95000"/>
                  <a:lumOff val="5000"/>
                </a:prstClr>
              </a:solidFill>
              <a:latin typeface="Verdana"/>
              <a:cs typeface="Verdana"/>
            </a:endParaRPr>
          </a:p>
          <a:p>
            <a:pPr marL="335024" marR="4344" indent="-324707" algn="just">
              <a:lnSpc>
                <a:spcPts val="1556"/>
              </a:lnSpc>
              <a:spcBef>
                <a:spcPts val="466"/>
              </a:spcBef>
              <a:buClr>
                <a:srgbClr val="98C723"/>
              </a:buClr>
              <a:buSzPct val="78947"/>
              <a:buFont typeface="Cambria"/>
              <a:buChar char="⦿"/>
              <a:tabLst>
                <a:tab pos="338825" algn="l"/>
              </a:tabLst>
            </a:pPr>
            <a:r>
              <a:rPr sz="1625" dirty="0" err="1">
                <a:solidFill>
                  <a:prstClr val="black">
                    <a:lumMod val="95000"/>
                    <a:lumOff val="5000"/>
                  </a:prstClr>
                </a:solidFill>
                <a:latin typeface="Verdana"/>
                <a:cs typeface="Verdana"/>
              </a:rPr>
              <a:t>Öteki</a:t>
            </a:r>
            <a:r>
              <a:rPr sz="1625" spc="9"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yayvan</a:t>
            </a:r>
            <a:r>
              <a:rPr sz="1625" spc="17" dirty="0">
                <a:solidFill>
                  <a:prstClr val="black">
                    <a:lumMod val="95000"/>
                    <a:lumOff val="5000"/>
                  </a:prstClr>
                </a:solidFill>
                <a:latin typeface="Verdana"/>
                <a:cs typeface="Verdana"/>
              </a:rPr>
              <a:t> </a:t>
            </a:r>
            <a:r>
              <a:rPr sz="1625" spc="-17" dirty="0">
                <a:solidFill>
                  <a:prstClr val="black">
                    <a:lumMod val="95000"/>
                    <a:lumOff val="5000"/>
                  </a:prstClr>
                </a:solidFill>
                <a:latin typeface="Verdana"/>
                <a:cs typeface="Verdana"/>
              </a:rPr>
              <a:t>yapraklı</a:t>
            </a:r>
            <a:r>
              <a:rPr sz="1625" spc="13" dirty="0">
                <a:solidFill>
                  <a:prstClr val="black">
                    <a:lumMod val="95000"/>
                    <a:lumOff val="5000"/>
                  </a:prstClr>
                </a:solidFill>
                <a:latin typeface="Verdana"/>
                <a:cs typeface="Verdana"/>
              </a:rPr>
              <a:t> </a:t>
            </a:r>
            <a:r>
              <a:rPr sz="1625" spc="133" dirty="0">
                <a:solidFill>
                  <a:prstClr val="black">
                    <a:lumMod val="95000"/>
                    <a:lumOff val="5000"/>
                  </a:prstClr>
                </a:solidFill>
                <a:latin typeface="Verdana"/>
                <a:cs typeface="Verdana"/>
              </a:rPr>
              <a:t>ağaç</a:t>
            </a:r>
            <a:r>
              <a:rPr sz="1625" spc="17" dirty="0">
                <a:solidFill>
                  <a:prstClr val="black">
                    <a:lumMod val="95000"/>
                    <a:lumOff val="5000"/>
                  </a:prstClr>
                </a:solidFill>
                <a:latin typeface="Verdana"/>
                <a:cs typeface="Verdana"/>
              </a:rPr>
              <a:t> </a:t>
            </a:r>
            <a:r>
              <a:rPr sz="1625" spc="-81" dirty="0">
                <a:solidFill>
                  <a:prstClr val="black">
                    <a:lumMod val="95000"/>
                    <a:lumOff val="5000"/>
                  </a:prstClr>
                </a:solidFill>
                <a:latin typeface="Verdana"/>
                <a:cs typeface="Verdana"/>
              </a:rPr>
              <a:t>türlerini</a:t>
            </a:r>
            <a:r>
              <a:rPr sz="1625" spc="1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ise</a:t>
            </a:r>
            <a:r>
              <a:rPr sz="1625" spc="17" dirty="0">
                <a:solidFill>
                  <a:prstClr val="black">
                    <a:lumMod val="95000"/>
                    <a:lumOff val="5000"/>
                  </a:prstClr>
                </a:solidFill>
                <a:latin typeface="Verdana"/>
                <a:cs typeface="Verdana"/>
              </a:rPr>
              <a:t> </a:t>
            </a:r>
            <a:r>
              <a:rPr sz="1625" spc="-73" dirty="0">
                <a:solidFill>
                  <a:prstClr val="black">
                    <a:lumMod val="95000"/>
                    <a:lumOff val="5000"/>
                  </a:prstClr>
                </a:solidFill>
                <a:latin typeface="Verdana"/>
                <a:cs typeface="Verdana"/>
              </a:rPr>
              <a:t>at-</a:t>
            </a:r>
            <a:r>
              <a:rPr sz="1625" spc="-43" dirty="0">
                <a:solidFill>
                  <a:prstClr val="black">
                    <a:lumMod val="95000"/>
                    <a:lumOff val="5000"/>
                  </a:prstClr>
                </a:solidFill>
                <a:latin typeface="Verdana"/>
                <a:cs typeface="Verdana"/>
              </a:rPr>
              <a:t>kestanesi,</a:t>
            </a:r>
            <a:r>
              <a:rPr sz="1625" spc="17" dirty="0">
                <a:solidFill>
                  <a:prstClr val="black">
                    <a:lumMod val="95000"/>
                    <a:lumOff val="5000"/>
                  </a:prstClr>
                </a:solidFill>
                <a:latin typeface="Verdana"/>
                <a:cs typeface="Verdana"/>
              </a:rPr>
              <a:t> </a:t>
            </a:r>
            <a:r>
              <a:rPr sz="1625" spc="38" dirty="0" err="1">
                <a:solidFill>
                  <a:prstClr val="black">
                    <a:lumMod val="95000"/>
                    <a:lumOff val="5000"/>
                  </a:prstClr>
                </a:solidFill>
                <a:latin typeface="Verdana"/>
                <a:cs typeface="Verdana"/>
              </a:rPr>
              <a:t>karaağaç</a:t>
            </a:r>
            <a:r>
              <a:rPr sz="1625" spc="38"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ve</a:t>
            </a:r>
            <a:r>
              <a:rPr sz="1625" spc="17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çınar</a:t>
            </a:r>
            <a:r>
              <a:rPr sz="1625" spc="180" dirty="0">
                <a:solidFill>
                  <a:prstClr val="black">
                    <a:lumMod val="95000"/>
                    <a:lumOff val="5000"/>
                  </a:prstClr>
                </a:solidFill>
                <a:latin typeface="Verdana"/>
                <a:cs typeface="Verdana"/>
              </a:rPr>
              <a:t> </a:t>
            </a:r>
            <a:r>
              <a:rPr sz="1625" spc="-60" dirty="0">
                <a:solidFill>
                  <a:prstClr val="black">
                    <a:lumMod val="95000"/>
                    <a:lumOff val="5000"/>
                  </a:prstClr>
                </a:solidFill>
                <a:latin typeface="Verdana"/>
                <a:cs typeface="Verdana"/>
              </a:rPr>
              <a:t>oluşturur.</a:t>
            </a:r>
            <a:r>
              <a:rPr sz="1625" spc="18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İğne</a:t>
            </a:r>
            <a:r>
              <a:rPr sz="1625" spc="18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yapraklılardan</a:t>
            </a:r>
            <a:r>
              <a:rPr sz="1625" spc="17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köknar,</a:t>
            </a:r>
            <a:r>
              <a:rPr sz="1625" spc="18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ladin</a:t>
            </a:r>
            <a:r>
              <a:rPr sz="1625" spc="17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ve</a:t>
            </a:r>
            <a:r>
              <a:rPr sz="1625" spc="180"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ardıç 	çoğunluk</a:t>
            </a:r>
            <a:r>
              <a:rPr sz="1625" spc="-150"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kazanır</a:t>
            </a:r>
            <a:r>
              <a:rPr sz="1625" spc="-9" dirty="0">
                <a:solidFill>
                  <a:prstClr val="black">
                    <a:lumMod val="95000"/>
                    <a:lumOff val="5000"/>
                  </a:prstClr>
                </a:solidFill>
                <a:latin typeface="Verdana"/>
                <a:cs typeface="Verdana"/>
              </a:rPr>
              <a:t>.</a:t>
            </a:r>
            <a:endParaRPr lang="tr-TR" sz="1625" spc="-9" dirty="0">
              <a:solidFill>
                <a:prstClr val="black">
                  <a:lumMod val="95000"/>
                  <a:lumOff val="5000"/>
                </a:prstClr>
              </a:solidFill>
              <a:latin typeface="Verdana"/>
              <a:cs typeface="Verdana"/>
            </a:endParaRPr>
          </a:p>
          <a:p>
            <a:pPr marL="10317" marR="4344" algn="just">
              <a:lnSpc>
                <a:spcPts val="1556"/>
              </a:lnSpc>
              <a:spcBef>
                <a:spcPts val="466"/>
              </a:spcBef>
              <a:buClr>
                <a:srgbClr val="98C723"/>
              </a:buClr>
              <a:buSzPct val="78947"/>
              <a:tabLst>
                <a:tab pos="338825" algn="l"/>
              </a:tabLst>
            </a:pPr>
            <a:endParaRPr sz="1625" dirty="0">
              <a:solidFill>
                <a:prstClr val="black">
                  <a:lumMod val="95000"/>
                  <a:lumOff val="5000"/>
                </a:prstClr>
              </a:solidFill>
              <a:latin typeface="Verdana"/>
              <a:cs typeface="Verdana"/>
            </a:endParaRPr>
          </a:p>
          <a:p>
            <a:pPr marL="335024" marR="4344" indent="-324707" algn="just">
              <a:lnSpc>
                <a:spcPts val="1556"/>
              </a:lnSpc>
              <a:spcBef>
                <a:spcPts val="423"/>
              </a:spcBef>
              <a:buClr>
                <a:srgbClr val="98C723"/>
              </a:buClr>
              <a:buSzPct val="78947"/>
              <a:buFont typeface="Cambria"/>
              <a:buChar char="⦿"/>
              <a:tabLst>
                <a:tab pos="338825" algn="l"/>
              </a:tabLst>
            </a:pPr>
            <a:r>
              <a:rPr sz="1625" spc="-17" dirty="0">
                <a:solidFill>
                  <a:prstClr val="black">
                    <a:lumMod val="95000"/>
                    <a:lumOff val="5000"/>
                  </a:prstClr>
                </a:solidFill>
                <a:latin typeface="Verdana"/>
                <a:cs typeface="Verdana"/>
              </a:rPr>
              <a:t>Bu</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orman</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sahasında</a:t>
            </a:r>
            <a:r>
              <a:rPr sz="1625" spc="-38"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yer</a:t>
            </a:r>
            <a:r>
              <a:rPr sz="1625" spc="-34" dirty="0">
                <a:solidFill>
                  <a:prstClr val="black">
                    <a:lumMod val="95000"/>
                    <a:lumOff val="5000"/>
                  </a:prstClr>
                </a:solidFill>
                <a:latin typeface="Verdana"/>
                <a:cs typeface="Verdana"/>
              </a:rPr>
              <a:t> </a:t>
            </a:r>
            <a:r>
              <a:rPr sz="1625" spc="-77" dirty="0">
                <a:solidFill>
                  <a:prstClr val="black">
                    <a:lumMod val="95000"/>
                    <a:lumOff val="5000"/>
                  </a:prstClr>
                </a:solidFill>
                <a:latin typeface="Verdana"/>
                <a:cs typeface="Verdana"/>
              </a:rPr>
              <a:t>şartları</a:t>
            </a:r>
            <a:r>
              <a:rPr sz="1625" spc="-3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bazı</a:t>
            </a:r>
            <a:r>
              <a:rPr sz="1625" spc="-38" dirty="0">
                <a:solidFill>
                  <a:prstClr val="black">
                    <a:lumMod val="95000"/>
                    <a:lumOff val="5000"/>
                  </a:prstClr>
                </a:solidFill>
                <a:latin typeface="Verdana"/>
                <a:cs typeface="Verdana"/>
              </a:rPr>
              <a:t> </a:t>
            </a:r>
            <a:r>
              <a:rPr sz="1625" spc="-60" dirty="0">
                <a:solidFill>
                  <a:prstClr val="black">
                    <a:lumMod val="95000"/>
                    <a:lumOff val="5000"/>
                  </a:prstClr>
                </a:solidFill>
                <a:latin typeface="Verdana"/>
                <a:cs typeface="Verdana"/>
              </a:rPr>
              <a:t>değişikliklere</a:t>
            </a:r>
            <a:r>
              <a:rPr sz="1625" spc="-3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meydan</a:t>
            </a:r>
            <a:r>
              <a:rPr sz="1625" spc="-38" dirty="0">
                <a:solidFill>
                  <a:prstClr val="black">
                    <a:lumMod val="95000"/>
                    <a:lumOff val="5000"/>
                  </a:prstClr>
                </a:solidFill>
                <a:latin typeface="Verdana"/>
                <a:cs typeface="Verdana"/>
              </a:rPr>
              <a:t> </a:t>
            </a:r>
            <a:r>
              <a:rPr sz="1625" spc="-51" dirty="0">
                <a:solidFill>
                  <a:prstClr val="black">
                    <a:lumMod val="95000"/>
                    <a:lumOff val="5000"/>
                  </a:prstClr>
                </a:solidFill>
                <a:latin typeface="Verdana"/>
                <a:cs typeface="Verdana"/>
              </a:rPr>
              <a:t>verir. </a:t>
            </a:r>
            <a:r>
              <a:rPr sz="1625" dirty="0" err="1">
                <a:solidFill>
                  <a:prstClr val="black">
                    <a:lumMod val="95000"/>
                    <a:lumOff val="5000"/>
                  </a:prstClr>
                </a:solidFill>
                <a:latin typeface="Verdana"/>
                <a:cs typeface="Verdana"/>
              </a:rPr>
              <a:t>Fazla</a:t>
            </a:r>
            <a:r>
              <a:rPr sz="1625" spc="12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ıslak</a:t>
            </a:r>
            <a:r>
              <a:rPr sz="1625" spc="12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yerlerde,</a:t>
            </a:r>
            <a:r>
              <a:rPr sz="1625" spc="12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suya</a:t>
            </a:r>
            <a:r>
              <a:rPr sz="1625" spc="12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doymuş</a:t>
            </a:r>
            <a:r>
              <a:rPr sz="1625" spc="12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kumlar</a:t>
            </a:r>
            <a:r>
              <a:rPr sz="1625" spc="12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üzerinde,</a:t>
            </a:r>
            <a:r>
              <a:rPr sz="1625" spc="124" dirty="0">
                <a:solidFill>
                  <a:prstClr val="black">
                    <a:lumMod val="95000"/>
                    <a:lumOff val="5000"/>
                  </a:prstClr>
                </a:solidFill>
                <a:latin typeface="Verdana"/>
                <a:cs typeface="Verdana"/>
              </a:rPr>
              <a:t>  </a:t>
            </a:r>
            <a:r>
              <a:rPr sz="1625" spc="-21" dirty="0" err="1">
                <a:solidFill>
                  <a:prstClr val="black">
                    <a:lumMod val="95000"/>
                    <a:lumOff val="5000"/>
                  </a:prstClr>
                </a:solidFill>
                <a:latin typeface="Verdana"/>
                <a:cs typeface="Verdana"/>
              </a:rPr>
              <a:t>yer</a:t>
            </a:r>
            <a:r>
              <a:rPr sz="1625" spc="-21" dirty="0">
                <a:solidFill>
                  <a:prstClr val="black">
                    <a:lumMod val="95000"/>
                    <a:lumOff val="5000"/>
                  </a:prstClr>
                </a:solidFill>
                <a:latin typeface="Verdana"/>
                <a:cs typeface="Verdana"/>
              </a:rPr>
              <a:t> </a:t>
            </a:r>
            <a:r>
              <a:rPr sz="1625" spc="-77" dirty="0" err="1">
                <a:solidFill>
                  <a:prstClr val="black">
                    <a:lumMod val="95000"/>
                    <a:lumOff val="5000"/>
                  </a:prstClr>
                </a:solidFill>
                <a:latin typeface="Verdana"/>
                <a:cs typeface="Verdana"/>
              </a:rPr>
              <a:t>yosunlarının</a:t>
            </a:r>
            <a:r>
              <a:rPr sz="1625" spc="-68"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bulunduğu</a:t>
            </a:r>
            <a:r>
              <a:rPr sz="1625" spc="-51" dirty="0">
                <a:solidFill>
                  <a:prstClr val="black">
                    <a:lumMod val="95000"/>
                    <a:lumOff val="5000"/>
                  </a:prstClr>
                </a:solidFill>
                <a:latin typeface="Verdana"/>
                <a:cs typeface="Verdana"/>
              </a:rPr>
              <a:t> </a:t>
            </a:r>
            <a:r>
              <a:rPr sz="1625" spc="-30" dirty="0">
                <a:solidFill>
                  <a:prstClr val="black">
                    <a:lumMod val="95000"/>
                    <a:lumOff val="5000"/>
                  </a:prstClr>
                </a:solidFill>
                <a:latin typeface="Verdana"/>
                <a:cs typeface="Verdana"/>
              </a:rPr>
              <a:t>bataklıklara</a:t>
            </a:r>
            <a:r>
              <a:rPr sz="1625" spc="-26" dirty="0">
                <a:solidFill>
                  <a:prstClr val="black">
                    <a:lumMod val="95000"/>
                    <a:lumOff val="5000"/>
                  </a:prstClr>
                </a:solidFill>
                <a:latin typeface="Verdana"/>
                <a:cs typeface="Verdana"/>
              </a:rPr>
              <a:t> </a:t>
            </a:r>
            <a:r>
              <a:rPr sz="1625" spc="-90" dirty="0">
                <a:solidFill>
                  <a:prstClr val="black">
                    <a:lumMod val="95000"/>
                    <a:lumOff val="5000"/>
                  </a:prstClr>
                </a:solidFill>
                <a:latin typeface="Verdana"/>
                <a:cs typeface="Verdana"/>
              </a:rPr>
              <a:t>rastlanır</a:t>
            </a:r>
            <a:r>
              <a:rPr sz="1625" spc="-34" dirty="0">
                <a:solidFill>
                  <a:prstClr val="black">
                    <a:lumMod val="95000"/>
                    <a:lumOff val="5000"/>
                  </a:prstClr>
                </a:solidFill>
                <a:latin typeface="Verdana"/>
                <a:cs typeface="Verdana"/>
              </a:rPr>
              <a:t> </a:t>
            </a:r>
            <a:r>
              <a:rPr sz="1625" spc="-158" dirty="0">
                <a:solidFill>
                  <a:prstClr val="black">
                    <a:lumMod val="95000"/>
                    <a:lumOff val="5000"/>
                  </a:prstClr>
                </a:solidFill>
                <a:latin typeface="Verdana"/>
                <a:cs typeface="Verdana"/>
              </a:rPr>
              <a:t>ki,</a:t>
            </a:r>
            <a:r>
              <a:rPr sz="1625" spc="1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bunlara</a:t>
            </a:r>
            <a:r>
              <a:rPr sz="1625" spc="-34"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a:t>
            </a:r>
            <a:r>
              <a:rPr sz="1625" b="1" spc="-9" dirty="0">
                <a:solidFill>
                  <a:prstClr val="black">
                    <a:lumMod val="95000"/>
                    <a:lumOff val="5000"/>
                  </a:prstClr>
                </a:solidFill>
                <a:latin typeface="Verdana"/>
                <a:cs typeface="Verdana"/>
              </a:rPr>
              <a:t>turbalık</a:t>
            </a:r>
            <a:r>
              <a:rPr sz="1625" spc="-9" dirty="0">
                <a:solidFill>
                  <a:prstClr val="black">
                    <a:lumMod val="95000"/>
                    <a:lumOff val="5000"/>
                  </a:prstClr>
                </a:solidFill>
                <a:latin typeface="Verdana"/>
                <a:cs typeface="Verdana"/>
              </a:rPr>
              <a:t>” </a:t>
            </a:r>
            <a:r>
              <a:rPr sz="1625" spc="-60" dirty="0" err="1">
                <a:solidFill>
                  <a:prstClr val="black">
                    <a:lumMod val="95000"/>
                    <a:lumOff val="5000"/>
                  </a:prstClr>
                </a:solidFill>
                <a:latin typeface="Verdana"/>
                <a:cs typeface="Verdana"/>
              </a:rPr>
              <a:t>denir</a:t>
            </a:r>
            <a:r>
              <a:rPr sz="1625" spc="-60" dirty="0">
                <a:solidFill>
                  <a:prstClr val="black">
                    <a:lumMod val="95000"/>
                    <a:lumOff val="5000"/>
                  </a:prstClr>
                </a:solidFill>
                <a:latin typeface="Verdana"/>
                <a:cs typeface="Verdana"/>
              </a:rPr>
              <a:t>.</a:t>
            </a:r>
            <a:endParaRPr lang="tr-TR" sz="1625" spc="-86" dirty="0">
              <a:solidFill>
                <a:prstClr val="black">
                  <a:lumMod val="95000"/>
                  <a:lumOff val="5000"/>
                </a:prstClr>
              </a:solidFill>
              <a:latin typeface="Verdana"/>
              <a:cs typeface="Verdana"/>
            </a:endParaRPr>
          </a:p>
          <a:p>
            <a:pPr marL="335024" marR="4344" indent="-324707" algn="just">
              <a:lnSpc>
                <a:spcPts val="1556"/>
              </a:lnSpc>
              <a:spcBef>
                <a:spcPts val="423"/>
              </a:spcBef>
              <a:buClr>
                <a:srgbClr val="98C723"/>
              </a:buClr>
              <a:buSzPct val="78947"/>
              <a:buFont typeface="Cambria"/>
              <a:buChar char="⦿"/>
              <a:tabLst>
                <a:tab pos="338825" algn="l"/>
              </a:tabLst>
            </a:pPr>
            <a:endParaRPr lang="tr-TR" sz="1625" spc="-86" dirty="0">
              <a:solidFill>
                <a:prstClr val="black">
                  <a:lumMod val="95000"/>
                  <a:lumOff val="5000"/>
                </a:prstClr>
              </a:solidFill>
              <a:latin typeface="Verdana"/>
              <a:cs typeface="Verdana"/>
            </a:endParaRPr>
          </a:p>
          <a:p>
            <a:pPr marL="335024" marR="4344" indent="-324707" algn="just">
              <a:lnSpc>
                <a:spcPts val="1556"/>
              </a:lnSpc>
              <a:spcBef>
                <a:spcPts val="423"/>
              </a:spcBef>
              <a:buClr>
                <a:srgbClr val="98C723"/>
              </a:buClr>
              <a:buSzPct val="78947"/>
              <a:buFont typeface="Cambria"/>
              <a:buChar char="⦿"/>
              <a:tabLst>
                <a:tab pos="338825" algn="l"/>
              </a:tabLst>
            </a:pPr>
            <a:r>
              <a:rPr sz="1625" spc="-9" dirty="0" err="1">
                <a:solidFill>
                  <a:prstClr val="black">
                    <a:lumMod val="95000"/>
                    <a:lumOff val="5000"/>
                  </a:prstClr>
                </a:solidFill>
                <a:latin typeface="Verdana"/>
                <a:cs typeface="Verdana"/>
              </a:rPr>
              <a:t>Burada</a:t>
            </a:r>
            <a:r>
              <a:rPr sz="1625" spc="-115" dirty="0">
                <a:solidFill>
                  <a:prstClr val="black">
                    <a:lumMod val="95000"/>
                    <a:lumOff val="5000"/>
                  </a:prstClr>
                </a:solidFill>
                <a:latin typeface="Verdana"/>
                <a:cs typeface="Verdana"/>
              </a:rPr>
              <a:t> </a:t>
            </a:r>
            <a:r>
              <a:rPr sz="1625" spc="-111" dirty="0">
                <a:solidFill>
                  <a:prstClr val="black">
                    <a:lumMod val="95000"/>
                    <a:lumOff val="5000"/>
                  </a:prstClr>
                </a:solidFill>
                <a:latin typeface="Verdana"/>
                <a:cs typeface="Verdana"/>
              </a:rPr>
              <a:t>yeşil</a:t>
            </a:r>
            <a:r>
              <a:rPr sz="1625" spc="-30" dirty="0">
                <a:solidFill>
                  <a:prstClr val="black">
                    <a:lumMod val="95000"/>
                    <a:lumOff val="5000"/>
                  </a:prstClr>
                </a:solidFill>
                <a:latin typeface="Verdana"/>
                <a:cs typeface="Verdana"/>
              </a:rPr>
              <a:t> </a:t>
            </a:r>
            <a:r>
              <a:rPr sz="1625" spc="-86" dirty="0">
                <a:solidFill>
                  <a:prstClr val="black">
                    <a:lumMod val="95000"/>
                    <a:lumOff val="5000"/>
                  </a:prstClr>
                </a:solidFill>
                <a:latin typeface="Verdana"/>
                <a:cs typeface="Verdana"/>
              </a:rPr>
              <a:t>bir</a:t>
            </a:r>
            <a:r>
              <a:rPr sz="1625" spc="-56" dirty="0">
                <a:solidFill>
                  <a:prstClr val="black">
                    <a:lumMod val="95000"/>
                    <a:lumOff val="5000"/>
                  </a:prstClr>
                </a:solidFill>
                <a:latin typeface="Verdana"/>
                <a:cs typeface="Verdana"/>
              </a:rPr>
              <a:t> </a:t>
            </a:r>
            <a:r>
              <a:rPr sz="1625" spc="-90" dirty="0">
                <a:solidFill>
                  <a:prstClr val="black">
                    <a:lumMod val="95000"/>
                    <a:lumOff val="5000"/>
                  </a:prstClr>
                </a:solidFill>
                <a:latin typeface="Verdana"/>
                <a:cs typeface="Verdana"/>
              </a:rPr>
              <a:t>bitki</a:t>
            </a:r>
            <a:r>
              <a:rPr sz="1625" spc="-56" dirty="0">
                <a:solidFill>
                  <a:prstClr val="black">
                    <a:lumMod val="95000"/>
                    <a:lumOff val="5000"/>
                  </a:prstClr>
                </a:solidFill>
                <a:latin typeface="Verdana"/>
                <a:cs typeface="Verdana"/>
              </a:rPr>
              <a:t> </a:t>
            </a:r>
            <a:r>
              <a:rPr sz="1625" spc="-94" dirty="0">
                <a:solidFill>
                  <a:prstClr val="black">
                    <a:lumMod val="95000"/>
                    <a:lumOff val="5000"/>
                  </a:prstClr>
                </a:solidFill>
                <a:latin typeface="Verdana"/>
                <a:cs typeface="Verdana"/>
              </a:rPr>
              <a:t>örtüsü</a:t>
            </a:r>
            <a:r>
              <a:rPr sz="1625" spc="-4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altında</a:t>
            </a:r>
            <a:r>
              <a:rPr sz="1625" spc="-60" dirty="0">
                <a:solidFill>
                  <a:prstClr val="black">
                    <a:lumMod val="95000"/>
                    <a:lumOff val="5000"/>
                  </a:prstClr>
                </a:solidFill>
                <a:latin typeface="Verdana"/>
                <a:cs typeface="Verdana"/>
              </a:rPr>
              <a:t> </a:t>
            </a:r>
            <a:r>
              <a:rPr sz="1625" spc="-64" dirty="0">
                <a:solidFill>
                  <a:prstClr val="black">
                    <a:lumMod val="95000"/>
                    <a:lumOff val="5000"/>
                  </a:prstClr>
                </a:solidFill>
                <a:latin typeface="Verdana"/>
                <a:cs typeface="Verdana"/>
              </a:rPr>
              <a:t>sünger</a:t>
            </a:r>
            <a:r>
              <a:rPr sz="1625" spc="-60"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gibi</a:t>
            </a:r>
            <a:r>
              <a:rPr sz="1625" spc="-60" dirty="0">
                <a:solidFill>
                  <a:prstClr val="black">
                    <a:lumMod val="95000"/>
                    <a:lumOff val="5000"/>
                  </a:prstClr>
                </a:solidFill>
                <a:latin typeface="Verdana"/>
                <a:cs typeface="Verdana"/>
              </a:rPr>
              <a:t> </a:t>
            </a:r>
            <a:r>
              <a:rPr sz="1625" spc="-56" dirty="0">
                <a:solidFill>
                  <a:prstClr val="black">
                    <a:lumMod val="95000"/>
                    <a:lumOff val="5000"/>
                  </a:prstClr>
                </a:solidFill>
                <a:latin typeface="Verdana"/>
                <a:cs typeface="Verdana"/>
              </a:rPr>
              <a:t>suya</a:t>
            </a:r>
            <a:r>
              <a:rPr sz="1625" spc="-64" dirty="0">
                <a:solidFill>
                  <a:prstClr val="black">
                    <a:lumMod val="95000"/>
                    <a:lumOff val="5000"/>
                  </a:prstClr>
                </a:solidFill>
                <a:latin typeface="Verdana"/>
                <a:cs typeface="Verdana"/>
              </a:rPr>
              <a:t> </a:t>
            </a:r>
            <a:r>
              <a:rPr sz="1625" spc="-17" dirty="0">
                <a:solidFill>
                  <a:prstClr val="black">
                    <a:lumMod val="95000"/>
                    <a:lumOff val="5000"/>
                  </a:prstClr>
                </a:solidFill>
                <a:latin typeface="Verdana"/>
                <a:cs typeface="Verdana"/>
              </a:rPr>
              <a:t>batmış, 	</a:t>
            </a:r>
            <a:r>
              <a:rPr sz="1625" spc="-21" dirty="0">
                <a:solidFill>
                  <a:prstClr val="black">
                    <a:lumMod val="95000"/>
                    <a:lumOff val="5000"/>
                  </a:prstClr>
                </a:solidFill>
                <a:latin typeface="Verdana"/>
                <a:cs typeface="Verdana"/>
              </a:rPr>
              <a:t>geçilmesi</a:t>
            </a:r>
            <a:r>
              <a:rPr sz="1625" spc="-77" dirty="0">
                <a:solidFill>
                  <a:prstClr val="black">
                    <a:lumMod val="95000"/>
                    <a:lumOff val="5000"/>
                  </a:prstClr>
                </a:solidFill>
                <a:latin typeface="Verdana"/>
                <a:cs typeface="Verdana"/>
              </a:rPr>
              <a:t> </a:t>
            </a:r>
            <a:r>
              <a:rPr sz="1625" spc="77" dirty="0">
                <a:solidFill>
                  <a:prstClr val="black">
                    <a:lumMod val="95000"/>
                    <a:lumOff val="5000"/>
                  </a:prstClr>
                </a:solidFill>
                <a:latin typeface="Verdana"/>
                <a:cs typeface="Verdana"/>
              </a:rPr>
              <a:t>güç</a:t>
            </a:r>
            <a:r>
              <a:rPr sz="1625" spc="-43" dirty="0">
                <a:solidFill>
                  <a:prstClr val="black">
                    <a:lumMod val="95000"/>
                    <a:lumOff val="5000"/>
                  </a:prstClr>
                </a:solidFill>
                <a:latin typeface="Verdana"/>
                <a:cs typeface="Verdana"/>
              </a:rPr>
              <a:t> </a:t>
            </a:r>
            <a:r>
              <a:rPr sz="1625" spc="-64" dirty="0">
                <a:solidFill>
                  <a:prstClr val="black">
                    <a:lumMod val="95000"/>
                    <a:lumOff val="5000"/>
                  </a:prstClr>
                </a:solidFill>
                <a:latin typeface="Verdana"/>
                <a:cs typeface="Verdana"/>
              </a:rPr>
              <a:t>bir</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kara</a:t>
            </a:r>
            <a:r>
              <a:rPr sz="1625" spc="-43"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toprak</a:t>
            </a:r>
            <a:r>
              <a:rPr sz="1625" spc="-47" dirty="0">
                <a:solidFill>
                  <a:prstClr val="black">
                    <a:lumMod val="95000"/>
                    <a:lumOff val="5000"/>
                  </a:prstClr>
                </a:solidFill>
                <a:latin typeface="Verdana"/>
                <a:cs typeface="Verdana"/>
              </a:rPr>
              <a:t> </a:t>
            </a:r>
            <a:r>
              <a:rPr sz="1625" spc="-73" dirty="0">
                <a:solidFill>
                  <a:prstClr val="black">
                    <a:lumMod val="95000"/>
                    <a:lumOff val="5000"/>
                  </a:prstClr>
                </a:solidFill>
                <a:latin typeface="Verdana"/>
                <a:cs typeface="Verdana"/>
              </a:rPr>
              <a:t>vardır.</a:t>
            </a:r>
            <a:r>
              <a:rPr sz="1625" spc="-43" dirty="0">
                <a:solidFill>
                  <a:prstClr val="black">
                    <a:lumMod val="95000"/>
                    <a:lumOff val="5000"/>
                  </a:prstClr>
                </a:solidFill>
                <a:latin typeface="Verdana"/>
                <a:cs typeface="Verdana"/>
              </a:rPr>
              <a:t> </a:t>
            </a:r>
            <a:r>
              <a:rPr sz="1625" spc="-64" dirty="0">
                <a:solidFill>
                  <a:prstClr val="black">
                    <a:lumMod val="95000"/>
                    <a:lumOff val="5000"/>
                  </a:prstClr>
                </a:solidFill>
                <a:latin typeface="Verdana"/>
                <a:cs typeface="Verdana"/>
              </a:rPr>
              <a:t>Çakıllı-</a:t>
            </a:r>
            <a:r>
              <a:rPr sz="1625" spc="-120" dirty="0">
                <a:solidFill>
                  <a:prstClr val="black">
                    <a:lumMod val="95000"/>
                    <a:lumOff val="5000"/>
                  </a:prstClr>
                </a:solidFill>
                <a:latin typeface="Verdana"/>
                <a:cs typeface="Verdana"/>
              </a:rPr>
              <a:t>kumlu</a:t>
            </a:r>
            <a:r>
              <a:rPr sz="1625" spc="-26"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çorak</a:t>
            </a:r>
            <a:r>
              <a:rPr sz="1625" spc="-51"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yerlerde 	</a:t>
            </a:r>
            <a:r>
              <a:rPr sz="1625" spc="-47" dirty="0">
                <a:solidFill>
                  <a:prstClr val="black">
                    <a:lumMod val="95000"/>
                    <a:lumOff val="5000"/>
                  </a:prstClr>
                </a:solidFill>
                <a:latin typeface="Verdana"/>
                <a:cs typeface="Verdana"/>
              </a:rPr>
              <a:t>buzulların</a:t>
            </a:r>
            <a:r>
              <a:rPr sz="1625" spc="-9" dirty="0">
                <a:solidFill>
                  <a:prstClr val="black">
                    <a:lumMod val="95000"/>
                    <a:lumOff val="5000"/>
                  </a:prstClr>
                </a:solidFill>
                <a:latin typeface="Verdana"/>
                <a:cs typeface="Verdana"/>
              </a:rPr>
              <a:t> </a:t>
            </a:r>
            <a:r>
              <a:rPr sz="1625" spc="-34" dirty="0">
                <a:solidFill>
                  <a:prstClr val="black">
                    <a:lumMod val="95000"/>
                    <a:lumOff val="5000"/>
                  </a:prstClr>
                </a:solidFill>
                <a:latin typeface="Verdana"/>
                <a:cs typeface="Verdana"/>
              </a:rPr>
              <a:t>bıraktığı</a:t>
            </a:r>
            <a:r>
              <a:rPr sz="1625" spc="-4"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morenler</a:t>
            </a:r>
            <a:r>
              <a:rPr sz="1625" spc="-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ve</a:t>
            </a:r>
            <a:r>
              <a:rPr sz="1625" spc="-4" dirty="0">
                <a:solidFill>
                  <a:prstClr val="black">
                    <a:lumMod val="95000"/>
                    <a:lumOff val="5000"/>
                  </a:prstClr>
                </a:solidFill>
                <a:latin typeface="Verdana"/>
                <a:cs typeface="Verdana"/>
              </a:rPr>
              <a:t> </a:t>
            </a:r>
            <a:r>
              <a:rPr sz="1625" spc="-26" dirty="0">
                <a:solidFill>
                  <a:prstClr val="black">
                    <a:lumMod val="95000"/>
                    <a:lumOff val="5000"/>
                  </a:prstClr>
                </a:solidFill>
                <a:latin typeface="Verdana"/>
                <a:cs typeface="Verdana"/>
              </a:rPr>
              <a:t>şiddetli</a:t>
            </a:r>
            <a:r>
              <a:rPr sz="1625" spc="-4"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deniz</a:t>
            </a:r>
            <a:r>
              <a:rPr sz="1625" spc="-4" dirty="0">
                <a:solidFill>
                  <a:prstClr val="black">
                    <a:lumMod val="95000"/>
                    <a:lumOff val="5000"/>
                  </a:prstClr>
                </a:solidFill>
                <a:latin typeface="Verdana"/>
                <a:cs typeface="Verdana"/>
              </a:rPr>
              <a:t> </a:t>
            </a:r>
            <a:r>
              <a:rPr sz="1625" spc="-26" dirty="0">
                <a:solidFill>
                  <a:prstClr val="black">
                    <a:lumMod val="95000"/>
                    <a:lumOff val="5000"/>
                  </a:prstClr>
                </a:solidFill>
                <a:latin typeface="Verdana"/>
                <a:cs typeface="Verdana"/>
              </a:rPr>
              <a:t>rüzgarına</a:t>
            </a:r>
            <a:r>
              <a:rPr sz="1625" dirty="0">
                <a:solidFill>
                  <a:prstClr val="black">
                    <a:lumMod val="95000"/>
                    <a:lumOff val="5000"/>
                  </a:prstClr>
                </a:solidFill>
                <a:latin typeface="Verdana"/>
                <a:cs typeface="Verdana"/>
              </a:rPr>
              <a:t> açık</a:t>
            </a:r>
            <a:r>
              <a:rPr sz="1625" spc="-9" dirty="0">
                <a:solidFill>
                  <a:prstClr val="black">
                    <a:lumMod val="95000"/>
                    <a:lumOff val="5000"/>
                  </a:prstClr>
                </a:solidFill>
                <a:latin typeface="Verdana"/>
                <a:cs typeface="Verdana"/>
              </a:rPr>
              <a:t> </a:t>
            </a:r>
            <a:r>
              <a:rPr sz="1625" spc="-17" dirty="0">
                <a:solidFill>
                  <a:prstClr val="black">
                    <a:lumMod val="95000"/>
                    <a:lumOff val="5000"/>
                  </a:prstClr>
                </a:solidFill>
                <a:latin typeface="Verdana"/>
                <a:cs typeface="Verdana"/>
              </a:rPr>
              <a:t>yalı 	</a:t>
            </a:r>
            <a:r>
              <a:rPr sz="1625" spc="-111" dirty="0">
                <a:solidFill>
                  <a:prstClr val="black">
                    <a:lumMod val="95000"/>
                    <a:lumOff val="5000"/>
                  </a:prstClr>
                </a:solidFill>
                <a:latin typeface="Verdana"/>
                <a:cs typeface="Verdana"/>
              </a:rPr>
              <a:t>kumlukları</a:t>
            </a:r>
            <a:r>
              <a:rPr sz="1625" spc="-34" dirty="0">
                <a:solidFill>
                  <a:prstClr val="black">
                    <a:lumMod val="95000"/>
                    <a:lumOff val="5000"/>
                  </a:prstClr>
                </a:solidFill>
                <a:latin typeface="Verdana"/>
                <a:cs typeface="Verdana"/>
              </a:rPr>
              <a:t> </a:t>
            </a:r>
            <a:r>
              <a:rPr sz="1625" spc="-51" dirty="0">
                <a:solidFill>
                  <a:prstClr val="black">
                    <a:lumMod val="95000"/>
                    <a:lumOff val="5000"/>
                  </a:prstClr>
                </a:solidFill>
                <a:latin typeface="Verdana"/>
                <a:cs typeface="Verdana"/>
              </a:rPr>
              <a:t>üzerinde</a:t>
            </a:r>
            <a:r>
              <a:rPr sz="1625" spc="-90" dirty="0">
                <a:solidFill>
                  <a:prstClr val="black">
                    <a:lumMod val="95000"/>
                    <a:lumOff val="5000"/>
                  </a:prstClr>
                </a:solidFill>
                <a:latin typeface="Verdana"/>
                <a:cs typeface="Verdana"/>
              </a:rPr>
              <a:t> </a:t>
            </a:r>
            <a:r>
              <a:rPr sz="1625" spc="-43" dirty="0">
                <a:solidFill>
                  <a:prstClr val="black">
                    <a:lumMod val="95000"/>
                    <a:lumOff val="5000"/>
                  </a:prstClr>
                </a:solidFill>
                <a:latin typeface="Verdana"/>
                <a:cs typeface="Verdana"/>
              </a:rPr>
              <a:t>içerilere</a:t>
            </a:r>
            <a:r>
              <a:rPr sz="1625" spc="-9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doğru</a:t>
            </a:r>
            <a:r>
              <a:rPr sz="1625" spc="-13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bazen</a:t>
            </a:r>
            <a:r>
              <a:rPr sz="1625" spc="-34" dirty="0">
                <a:solidFill>
                  <a:prstClr val="black">
                    <a:lumMod val="95000"/>
                    <a:lumOff val="5000"/>
                  </a:prstClr>
                </a:solidFill>
                <a:latin typeface="Verdana"/>
                <a:cs typeface="Verdana"/>
              </a:rPr>
              <a:t> </a:t>
            </a:r>
            <a:r>
              <a:rPr sz="1625" spc="-214" dirty="0">
                <a:solidFill>
                  <a:prstClr val="black">
                    <a:lumMod val="95000"/>
                    <a:lumOff val="5000"/>
                  </a:prstClr>
                </a:solidFill>
                <a:latin typeface="Verdana"/>
                <a:cs typeface="Verdana"/>
              </a:rPr>
              <a:t>150</a:t>
            </a:r>
            <a:r>
              <a:rPr sz="1625" spc="73" dirty="0">
                <a:solidFill>
                  <a:prstClr val="black">
                    <a:lumMod val="95000"/>
                    <a:lumOff val="5000"/>
                  </a:prstClr>
                </a:solidFill>
                <a:latin typeface="Verdana"/>
                <a:cs typeface="Verdana"/>
              </a:rPr>
              <a:t> </a:t>
            </a:r>
            <a:r>
              <a:rPr sz="1625" spc="-188" dirty="0">
                <a:solidFill>
                  <a:prstClr val="black">
                    <a:lumMod val="95000"/>
                    <a:lumOff val="5000"/>
                  </a:prstClr>
                </a:solidFill>
                <a:latin typeface="Verdana"/>
                <a:cs typeface="Verdana"/>
              </a:rPr>
              <a:t>km</a:t>
            </a:r>
            <a:r>
              <a:rPr sz="1625" spc="4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uzanan</a:t>
            </a:r>
            <a:r>
              <a:rPr sz="1625" spc="-30"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“Heide” 	</a:t>
            </a:r>
            <a:r>
              <a:rPr sz="1625" dirty="0">
                <a:solidFill>
                  <a:prstClr val="black">
                    <a:lumMod val="95000"/>
                    <a:lumOff val="5000"/>
                  </a:prstClr>
                </a:solidFill>
                <a:latin typeface="Verdana"/>
                <a:cs typeface="Verdana"/>
              </a:rPr>
              <a:t>veya</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“Land”</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denilen,</a:t>
            </a:r>
            <a:r>
              <a:rPr sz="1625" spc="-38" dirty="0">
                <a:solidFill>
                  <a:prstClr val="black">
                    <a:lumMod val="95000"/>
                    <a:lumOff val="5000"/>
                  </a:prstClr>
                </a:solidFill>
                <a:latin typeface="Verdana"/>
                <a:cs typeface="Verdana"/>
              </a:rPr>
              <a:t>  </a:t>
            </a:r>
            <a:r>
              <a:rPr sz="1625" spc="73" dirty="0">
                <a:solidFill>
                  <a:prstClr val="black">
                    <a:lumMod val="95000"/>
                    <a:lumOff val="5000"/>
                  </a:prstClr>
                </a:solidFill>
                <a:latin typeface="Verdana"/>
                <a:cs typeface="Verdana"/>
              </a:rPr>
              <a:t>daha</a:t>
            </a:r>
            <a:r>
              <a:rPr sz="1625" spc="-38" dirty="0">
                <a:solidFill>
                  <a:prstClr val="black">
                    <a:lumMod val="95000"/>
                    <a:lumOff val="5000"/>
                  </a:prstClr>
                </a:solidFill>
                <a:latin typeface="Verdana"/>
                <a:cs typeface="Verdana"/>
              </a:rPr>
              <a:t>  </a:t>
            </a:r>
            <a:r>
              <a:rPr sz="1625" spc="43" dirty="0">
                <a:solidFill>
                  <a:prstClr val="black">
                    <a:lumMod val="95000"/>
                    <a:lumOff val="5000"/>
                  </a:prstClr>
                </a:solidFill>
                <a:latin typeface="Verdana"/>
                <a:cs typeface="Verdana"/>
              </a:rPr>
              <a:t>çok</a:t>
            </a:r>
            <a:r>
              <a:rPr sz="1625" spc="-4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süpürge</a:t>
            </a:r>
            <a:r>
              <a:rPr sz="1625" spc="-38"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otlarından,</a:t>
            </a:r>
            <a:r>
              <a:rPr sz="1625" spc="-38"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ayrıca 	</a:t>
            </a:r>
            <a:r>
              <a:rPr sz="1625" spc="-21" dirty="0">
                <a:solidFill>
                  <a:prstClr val="black">
                    <a:lumMod val="95000"/>
                    <a:lumOff val="5000"/>
                  </a:prstClr>
                </a:solidFill>
                <a:latin typeface="Verdana"/>
                <a:cs typeface="Verdana"/>
              </a:rPr>
              <a:t>kamışlar</a:t>
            </a:r>
            <a:r>
              <a:rPr sz="1625" spc="51"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ve</a:t>
            </a:r>
            <a:r>
              <a:rPr sz="1625" spc="4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katır</a:t>
            </a:r>
            <a:r>
              <a:rPr sz="1625" spc="51"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tırnağı</a:t>
            </a:r>
            <a:r>
              <a:rPr sz="1625" spc="51"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gibi</a:t>
            </a:r>
            <a:r>
              <a:rPr sz="1625" spc="47"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bitkilerden</a:t>
            </a:r>
            <a:r>
              <a:rPr sz="1625" spc="51"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ibaret</a:t>
            </a:r>
            <a:r>
              <a:rPr sz="1625" spc="6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bitki</a:t>
            </a:r>
            <a:r>
              <a:rPr sz="1625" spc="47" dirty="0">
                <a:solidFill>
                  <a:prstClr val="black">
                    <a:lumMod val="95000"/>
                    <a:lumOff val="5000"/>
                  </a:prstClr>
                </a:solidFill>
                <a:latin typeface="Verdana"/>
                <a:cs typeface="Verdana"/>
              </a:rPr>
              <a:t> </a:t>
            </a:r>
            <a:r>
              <a:rPr sz="1625" spc="-34" dirty="0">
                <a:solidFill>
                  <a:prstClr val="black">
                    <a:lumMod val="95000"/>
                    <a:lumOff val="5000"/>
                  </a:prstClr>
                </a:solidFill>
                <a:latin typeface="Verdana"/>
                <a:cs typeface="Verdana"/>
              </a:rPr>
              <a:t>toplulukları 	</a:t>
            </a:r>
            <a:r>
              <a:rPr sz="1625" spc="-9" dirty="0">
                <a:solidFill>
                  <a:prstClr val="black">
                    <a:lumMod val="95000"/>
                    <a:lumOff val="5000"/>
                  </a:prstClr>
                </a:solidFill>
                <a:latin typeface="Verdana"/>
                <a:cs typeface="Verdana"/>
              </a:rPr>
              <a:t>görülmektedir.</a:t>
            </a:r>
            <a:endParaRPr sz="1625" dirty="0">
              <a:solidFill>
                <a:prstClr val="black">
                  <a:lumMod val="95000"/>
                  <a:lumOff val="5000"/>
                </a:prstClr>
              </a:solidFill>
              <a:latin typeface="Verdana"/>
              <a:cs typeface="Verdana"/>
            </a:endParaRPr>
          </a:p>
        </p:txBody>
      </p:sp>
    </p:spTree>
    <p:extLst>
      <p:ext uri="{BB962C8B-B14F-4D97-AF65-F5344CB8AC3E}">
        <p14:creationId xmlns:p14="http://schemas.microsoft.com/office/powerpoint/2010/main" val="361070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54227" y="429658"/>
            <a:ext cx="8765069" cy="2310939"/>
          </a:xfrm>
          <a:prstGeom prst="rect">
            <a:avLst/>
          </a:prstGeom>
        </p:spPr>
        <p:txBody>
          <a:bodyPr vert="horz" wrap="square" lIns="0" tIns="40181" rIns="0" bIns="0" rtlCol="0">
            <a:spAutoFit/>
          </a:bodyPr>
          <a:lstStyle/>
          <a:p>
            <a:pPr marL="336653" marR="4344" indent="-326336" algn="just">
              <a:lnSpc>
                <a:spcPts val="1847"/>
              </a:lnSpc>
              <a:spcBef>
                <a:spcPts val="316"/>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Avrupa</a:t>
            </a:r>
            <a:r>
              <a:rPr sz="1710" spc="32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ormanları,</a:t>
            </a:r>
            <a:r>
              <a:rPr sz="1710" spc="329"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daha</a:t>
            </a:r>
            <a:r>
              <a:rPr sz="1710" spc="338" dirty="0">
                <a:solidFill>
                  <a:prstClr val="black">
                    <a:lumMod val="95000"/>
                    <a:lumOff val="5000"/>
                  </a:prstClr>
                </a:solidFill>
                <a:latin typeface="Verdana"/>
                <a:cs typeface="Verdana"/>
              </a:rPr>
              <a:t> </a:t>
            </a:r>
            <a:r>
              <a:rPr sz="1710" spc="86" dirty="0">
                <a:solidFill>
                  <a:prstClr val="black">
                    <a:lumMod val="95000"/>
                    <a:lumOff val="5000"/>
                  </a:prstClr>
                </a:solidFill>
                <a:latin typeface="Verdana"/>
                <a:cs typeface="Verdana"/>
              </a:rPr>
              <a:t>önce</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belirtildiği</a:t>
            </a:r>
            <a:r>
              <a:rPr sz="1710" spc="33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üzere,</a:t>
            </a:r>
            <a:r>
              <a:rPr sz="1710" spc="329"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insanların 	</a:t>
            </a:r>
            <a:r>
              <a:rPr sz="1710" spc="-56" dirty="0">
                <a:solidFill>
                  <a:prstClr val="black">
                    <a:lumMod val="95000"/>
                    <a:lumOff val="5000"/>
                  </a:prstClr>
                </a:solidFill>
                <a:latin typeface="Verdana"/>
                <a:cs typeface="Verdana"/>
              </a:rPr>
              <a:t>kereste,</a:t>
            </a:r>
            <a:r>
              <a:rPr sz="1710" spc="-47"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yerleşim</a:t>
            </a:r>
            <a:r>
              <a:rPr sz="1710" spc="-4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43"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tarım</a:t>
            </a:r>
            <a:r>
              <a:rPr sz="1710" spc="-47"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alanları</a:t>
            </a:r>
            <a:r>
              <a:rPr sz="1710" spc="-38"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ihtiyaçları</a:t>
            </a:r>
            <a:r>
              <a:rPr sz="1710" spc="-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nedeniyle</a:t>
            </a:r>
            <a:r>
              <a:rPr sz="1710" spc="-43"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büyük 	</a:t>
            </a:r>
            <a:r>
              <a:rPr sz="1710" spc="51" dirty="0">
                <a:solidFill>
                  <a:prstClr val="black">
                    <a:lumMod val="95000"/>
                    <a:lumOff val="5000"/>
                  </a:prstClr>
                </a:solidFill>
                <a:latin typeface="Verdana"/>
                <a:cs typeface="Verdana"/>
              </a:rPr>
              <a:t>ölçüde</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tahrip</a:t>
            </a:r>
            <a:r>
              <a:rPr sz="1710" spc="90" dirty="0">
                <a:solidFill>
                  <a:prstClr val="black">
                    <a:lumMod val="95000"/>
                    <a:lumOff val="5000"/>
                  </a:prstClr>
                </a:solidFill>
                <a:latin typeface="Verdana"/>
                <a:cs typeface="Verdana"/>
              </a:rPr>
              <a:t> </a:t>
            </a:r>
            <a:r>
              <a:rPr sz="1710" spc="-30" dirty="0">
                <a:solidFill>
                  <a:prstClr val="black">
                    <a:lumMod val="95000"/>
                    <a:lumOff val="5000"/>
                  </a:prstClr>
                </a:solidFill>
                <a:latin typeface="Verdana"/>
                <a:cs typeface="Verdana"/>
              </a:rPr>
              <a:t>edilmiş</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geniş</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sahalarda</a:t>
            </a:r>
            <a:r>
              <a:rPr sz="1710" spc="8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ortadan</a:t>
            </a:r>
            <a:r>
              <a:rPr sz="1710" spc="103" dirty="0">
                <a:solidFill>
                  <a:prstClr val="black">
                    <a:lumMod val="95000"/>
                    <a:lumOff val="5000"/>
                  </a:prstClr>
                </a:solidFill>
                <a:latin typeface="Verdana"/>
                <a:cs typeface="Verdana"/>
              </a:rPr>
              <a:t> </a:t>
            </a:r>
            <a:r>
              <a:rPr sz="1710" spc="-97" dirty="0">
                <a:solidFill>
                  <a:prstClr val="black">
                    <a:lumMod val="95000"/>
                    <a:lumOff val="5000"/>
                  </a:prstClr>
                </a:solidFill>
                <a:latin typeface="Verdana"/>
                <a:cs typeface="Verdana"/>
              </a:rPr>
              <a:t>kalkmıştır. 	</a:t>
            </a:r>
            <a:endParaRPr lang="tr-TR" sz="1710" spc="-97" dirty="0">
              <a:solidFill>
                <a:prstClr val="black">
                  <a:lumMod val="95000"/>
                  <a:lumOff val="5000"/>
                </a:prstClr>
              </a:solidFill>
              <a:latin typeface="Verdana"/>
              <a:cs typeface="Verdana"/>
            </a:endParaRPr>
          </a:p>
          <a:p>
            <a:pPr marL="336653" marR="4344" indent="-326336" algn="just">
              <a:lnSpc>
                <a:spcPts val="1847"/>
              </a:lnSpc>
              <a:spcBef>
                <a:spcPts val="316"/>
              </a:spcBef>
              <a:buClr>
                <a:srgbClr val="98C723"/>
              </a:buClr>
              <a:buSzPct val="80000"/>
              <a:buFont typeface="Cambria"/>
              <a:buChar char="⦿"/>
              <a:tabLst>
                <a:tab pos="338825" algn="l"/>
              </a:tabLst>
            </a:pPr>
            <a:endParaRPr lang="tr-TR" sz="1710" spc="-97" dirty="0">
              <a:solidFill>
                <a:prstClr val="black">
                  <a:lumMod val="95000"/>
                  <a:lumOff val="5000"/>
                </a:prstClr>
              </a:solidFill>
              <a:latin typeface="Verdana"/>
              <a:cs typeface="Verdana"/>
            </a:endParaRPr>
          </a:p>
          <a:p>
            <a:pPr marL="336653" marR="4344" indent="-326336" algn="just">
              <a:lnSpc>
                <a:spcPts val="1847"/>
              </a:lnSpc>
              <a:spcBef>
                <a:spcPts val="316"/>
              </a:spcBef>
              <a:buClr>
                <a:srgbClr val="98C723"/>
              </a:buClr>
              <a:buSzPct val="80000"/>
              <a:buFont typeface="Cambria"/>
              <a:buChar char="⦿"/>
              <a:tabLst>
                <a:tab pos="338825" algn="l"/>
              </a:tabLst>
            </a:pPr>
            <a:r>
              <a:rPr sz="1710" spc="-26" dirty="0" err="1">
                <a:solidFill>
                  <a:prstClr val="black">
                    <a:lumMod val="95000"/>
                    <a:lumOff val="5000"/>
                  </a:prstClr>
                </a:solidFill>
                <a:latin typeface="Verdana"/>
                <a:cs typeface="Verdana"/>
              </a:rPr>
              <a:t>Karmaşık</a:t>
            </a:r>
            <a:r>
              <a:rPr sz="1710" spc="23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Avrupa</a:t>
            </a:r>
            <a:r>
              <a:rPr sz="1710" spc="23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ormanının</a:t>
            </a:r>
            <a:r>
              <a:rPr sz="1710" spc="23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en</a:t>
            </a:r>
            <a:r>
              <a:rPr sz="1710" spc="23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az</a:t>
            </a:r>
            <a:r>
              <a:rPr sz="1710" spc="23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değişmiş</a:t>
            </a:r>
            <a:r>
              <a:rPr sz="1710" spc="23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olduğu</a:t>
            </a:r>
            <a:r>
              <a:rPr sz="1710" spc="239" dirty="0">
                <a:solidFill>
                  <a:prstClr val="black">
                    <a:lumMod val="95000"/>
                    <a:lumOff val="5000"/>
                  </a:prstClr>
                </a:solidFill>
                <a:latin typeface="Verdana"/>
                <a:cs typeface="Verdana"/>
              </a:rPr>
              <a:t> </a:t>
            </a:r>
            <a:r>
              <a:rPr sz="1710" spc="-56" dirty="0">
                <a:solidFill>
                  <a:prstClr val="black">
                    <a:lumMod val="95000"/>
                    <a:lumOff val="5000"/>
                  </a:prstClr>
                </a:solidFill>
                <a:latin typeface="Verdana"/>
                <a:cs typeface="Verdana"/>
              </a:rPr>
              <a:t>kesim, </a:t>
            </a:r>
            <a:r>
              <a:rPr sz="1710" dirty="0" err="1">
                <a:solidFill>
                  <a:prstClr val="black">
                    <a:lumMod val="95000"/>
                    <a:lumOff val="5000"/>
                  </a:prstClr>
                </a:solidFill>
                <a:latin typeface="Verdana"/>
                <a:cs typeface="Verdana"/>
              </a:rPr>
              <a:t>Rusya</a:t>
            </a:r>
            <a:r>
              <a:rPr sz="1710" spc="14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batısında</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“Pripet</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bataklıkları”</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sahasıdır</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ki</a:t>
            </a:r>
            <a:r>
              <a:rPr sz="1710" spc="145"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tükenmek 	</a:t>
            </a:r>
            <a:r>
              <a:rPr sz="1710" dirty="0">
                <a:solidFill>
                  <a:prstClr val="black">
                    <a:lumMod val="95000"/>
                    <a:lumOff val="5000"/>
                  </a:prstClr>
                </a:solidFill>
                <a:latin typeface="Verdana"/>
                <a:cs typeface="Verdana"/>
              </a:rPr>
              <a:t>derecesine</a:t>
            </a:r>
            <a:r>
              <a:rPr sz="1710" spc="21" dirty="0">
                <a:solidFill>
                  <a:prstClr val="black">
                    <a:lumMod val="95000"/>
                    <a:lumOff val="5000"/>
                  </a:prstClr>
                </a:solidFill>
                <a:latin typeface="Verdana"/>
                <a:cs typeface="Verdana"/>
              </a:rPr>
              <a:t> </a:t>
            </a:r>
            <a:r>
              <a:rPr sz="1710" spc="-51" dirty="0">
                <a:solidFill>
                  <a:prstClr val="black">
                    <a:lumMod val="95000"/>
                    <a:lumOff val="5000"/>
                  </a:prstClr>
                </a:solidFill>
                <a:latin typeface="Verdana"/>
                <a:cs typeface="Verdana"/>
              </a:rPr>
              <a:t>gelmiş</a:t>
            </a:r>
            <a:r>
              <a:rPr sz="1710" spc="3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yaban</a:t>
            </a:r>
            <a:r>
              <a:rPr sz="1710" spc="26" dirty="0">
                <a:solidFill>
                  <a:prstClr val="black">
                    <a:lumMod val="95000"/>
                    <a:lumOff val="5000"/>
                  </a:prstClr>
                </a:solidFill>
                <a:latin typeface="Verdana"/>
                <a:cs typeface="Verdana"/>
              </a:rPr>
              <a:t> </a:t>
            </a:r>
            <a:r>
              <a:rPr sz="1710" spc="-103" dirty="0">
                <a:solidFill>
                  <a:prstClr val="black">
                    <a:lumMod val="95000"/>
                    <a:lumOff val="5000"/>
                  </a:prstClr>
                </a:solidFill>
                <a:latin typeface="Verdana"/>
                <a:cs typeface="Verdana"/>
              </a:rPr>
              <a:t>sığırlarının</a:t>
            </a:r>
            <a:r>
              <a:rPr sz="1710" spc="21"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son</a:t>
            </a:r>
            <a:r>
              <a:rPr sz="1710" spc="26"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sığmağı</a:t>
            </a:r>
            <a:r>
              <a:rPr sz="1710" spc="2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a:t>
            </a:r>
            <a:r>
              <a:rPr sz="1710" spc="2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ormanlar 	</a:t>
            </a:r>
            <a:r>
              <a:rPr sz="1710" spc="-17" dirty="0">
                <a:solidFill>
                  <a:prstClr val="black">
                    <a:lumMod val="95000"/>
                    <a:lumOff val="5000"/>
                  </a:prstClr>
                </a:solidFill>
                <a:latin typeface="Verdana"/>
                <a:cs typeface="Verdana"/>
              </a:rPr>
              <a:t>olmuştur.</a:t>
            </a:r>
            <a:endParaRPr sz="1710" dirty="0">
              <a:solidFill>
                <a:prstClr val="black">
                  <a:lumMod val="95000"/>
                  <a:lumOff val="5000"/>
                </a:prstClr>
              </a:solidFill>
              <a:latin typeface="Verdana"/>
              <a:cs typeface="Verdana"/>
            </a:endParaRPr>
          </a:p>
          <a:p>
            <a:pPr>
              <a:spcBef>
                <a:spcPts val="355"/>
              </a:spcBef>
              <a:buClr>
                <a:srgbClr val="98C723"/>
              </a:buClr>
              <a:buFont typeface="Cambria"/>
              <a:buChar char="⦿"/>
            </a:pPr>
            <a:endParaRPr sz="1710" dirty="0">
              <a:solidFill>
                <a:prstClr val="black">
                  <a:lumMod val="95000"/>
                  <a:lumOff val="5000"/>
                </a:prstClr>
              </a:solidFill>
              <a:latin typeface="Verdana"/>
              <a:cs typeface="Verdana"/>
            </a:endParaRPr>
          </a:p>
          <a:p>
            <a:pPr marL="338825" indent="-327965">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Avrupa’da</a:t>
            </a:r>
            <a:r>
              <a:rPr sz="1710" spc="-73" dirty="0">
                <a:solidFill>
                  <a:prstClr val="black">
                    <a:lumMod val="95000"/>
                    <a:lumOff val="5000"/>
                  </a:prstClr>
                </a:solidFill>
                <a:latin typeface="Verdana"/>
                <a:cs typeface="Verdana"/>
              </a:rPr>
              <a:t> </a:t>
            </a:r>
            <a:r>
              <a:rPr sz="1710" spc="-60" dirty="0">
                <a:solidFill>
                  <a:prstClr val="black">
                    <a:lumMod val="95000"/>
                    <a:lumOff val="5000"/>
                  </a:prstClr>
                </a:solidFill>
                <a:latin typeface="Verdana"/>
                <a:cs typeface="Verdana"/>
              </a:rPr>
              <a:t>Arazisinde</a:t>
            </a:r>
            <a:r>
              <a:rPr sz="1710" spc="-47" dirty="0">
                <a:solidFill>
                  <a:prstClr val="black">
                    <a:lumMod val="95000"/>
                    <a:lumOff val="5000"/>
                  </a:prstClr>
                </a:solidFill>
                <a:latin typeface="Verdana"/>
                <a:cs typeface="Verdana"/>
              </a:rPr>
              <a:t> </a:t>
            </a:r>
            <a:r>
              <a:rPr sz="1710" spc="-51" dirty="0">
                <a:solidFill>
                  <a:prstClr val="black">
                    <a:lumMod val="95000"/>
                    <a:lumOff val="5000"/>
                  </a:prstClr>
                </a:solidFill>
                <a:latin typeface="Verdana"/>
                <a:cs typeface="Verdana"/>
              </a:rPr>
              <a:t>Ormanların </a:t>
            </a:r>
            <a:r>
              <a:rPr sz="1710" spc="-34" dirty="0">
                <a:solidFill>
                  <a:prstClr val="black">
                    <a:lumMod val="95000"/>
                    <a:lumOff val="5000"/>
                  </a:prstClr>
                </a:solidFill>
                <a:latin typeface="Verdana"/>
                <a:cs typeface="Verdana"/>
              </a:rPr>
              <a:t>Geniş</a:t>
            </a:r>
            <a:r>
              <a:rPr sz="1710" spc="-47"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Yer</a:t>
            </a:r>
            <a:r>
              <a:rPr sz="1710" spc="-5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Kapladığı</a:t>
            </a:r>
            <a:r>
              <a:rPr sz="1710" spc="-47"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Ülkeler</a:t>
            </a:r>
            <a:endParaRPr sz="1710" dirty="0">
              <a:solidFill>
                <a:prstClr val="black">
                  <a:lumMod val="95000"/>
                  <a:lumOff val="5000"/>
                </a:prstClr>
              </a:solidFill>
              <a:latin typeface="Verdana"/>
              <a:cs typeface="Verdana"/>
            </a:endParaRPr>
          </a:p>
        </p:txBody>
      </p:sp>
      <p:graphicFrame>
        <p:nvGraphicFramePr>
          <p:cNvPr id="6" name="object 6"/>
          <p:cNvGraphicFramePr>
            <a:graphicFrameLocks noGrp="1"/>
          </p:cNvGraphicFramePr>
          <p:nvPr/>
        </p:nvGraphicFramePr>
        <p:xfrm>
          <a:off x="821425" y="3269129"/>
          <a:ext cx="2603650" cy="2556951"/>
        </p:xfrm>
        <a:graphic>
          <a:graphicData uri="http://schemas.openxmlformats.org/drawingml/2006/table">
            <a:tbl>
              <a:tblPr firstRow="1" bandRow="1">
                <a:tableStyleId>{2D5ABB26-0587-4C30-8999-92F81FD0307C}</a:tableStyleId>
              </a:tblPr>
              <a:tblGrid>
                <a:gridCol w="1688164">
                  <a:extLst>
                    <a:ext uri="{9D8B030D-6E8A-4147-A177-3AD203B41FA5}">
                      <a16:colId xmlns:a16="http://schemas.microsoft.com/office/drawing/2014/main" val="20000"/>
                    </a:ext>
                  </a:extLst>
                </a:gridCol>
                <a:gridCol w="915486">
                  <a:extLst>
                    <a:ext uri="{9D8B030D-6E8A-4147-A177-3AD203B41FA5}">
                      <a16:colId xmlns:a16="http://schemas.microsoft.com/office/drawing/2014/main" val="20001"/>
                    </a:ext>
                  </a:extLst>
                </a:gridCol>
              </a:tblGrid>
              <a:tr h="419190">
                <a:tc>
                  <a:txBody>
                    <a:bodyPr/>
                    <a:lstStyle/>
                    <a:p>
                      <a:pPr marL="31750">
                        <a:lnSpc>
                          <a:spcPct val="100000"/>
                        </a:lnSpc>
                        <a:spcBef>
                          <a:spcPts val="10"/>
                        </a:spcBef>
                      </a:pPr>
                      <a:r>
                        <a:rPr sz="1700" spc="-10" dirty="0">
                          <a:solidFill>
                            <a:schemeClr val="tx1">
                              <a:lumMod val="95000"/>
                              <a:lumOff val="5000"/>
                            </a:schemeClr>
                          </a:solidFill>
                          <a:latin typeface="Verdana"/>
                          <a:cs typeface="Verdana"/>
                        </a:rPr>
                        <a:t>1.Finlandiya</a:t>
                      </a:r>
                      <a:endParaRPr sz="1700" dirty="0">
                        <a:solidFill>
                          <a:schemeClr val="tx1">
                            <a:lumMod val="95000"/>
                            <a:lumOff val="5000"/>
                          </a:schemeClr>
                        </a:solidFill>
                        <a:latin typeface="Verdana"/>
                        <a:cs typeface="Verdana"/>
                      </a:endParaRPr>
                    </a:p>
                  </a:txBody>
                  <a:tcPr marL="0" marR="0" marT="1086" marB="0"/>
                </a:tc>
                <a:tc>
                  <a:txBody>
                    <a:bodyPr/>
                    <a:lstStyle/>
                    <a:p>
                      <a:pPr marR="24130" algn="r">
                        <a:lnSpc>
                          <a:spcPct val="100000"/>
                        </a:lnSpc>
                        <a:spcBef>
                          <a:spcPts val="10"/>
                        </a:spcBef>
                      </a:pPr>
                      <a:r>
                        <a:rPr sz="1700" spc="-605" dirty="0">
                          <a:solidFill>
                            <a:schemeClr val="tx1">
                              <a:lumMod val="95000"/>
                              <a:lumOff val="5000"/>
                            </a:schemeClr>
                          </a:solidFill>
                          <a:latin typeface="Verdana"/>
                          <a:cs typeface="Verdana"/>
                        </a:rPr>
                        <a:t>%</a:t>
                      </a:r>
                      <a:r>
                        <a:rPr sz="1700" spc="-155" dirty="0">
                          <a:solidFill>
                            <a:schemeClr val="tx1">
                              <a:lumMod val="95000"/>
                              <a:lumOff val="5000"/>
                            </a:schemeClr>
                          </a:solidFill>
                          <a:latin typeface="Verdana"/>
                          <a:cs typeface="Verdana"/>
                        </a:rPr>
                        <a:t> </a:t>
                      </a:r>
                      <a:r>
                        <a:rPr sz="1700" spc="-25" dirty="0">
                          <a:solidFill>
                            <a:schemeClr val="tx1">
                              <a:lumMod val="95000"/>
                              <a:lumOff val="5000"/>
                            </a:schemeClr>
                          </a:solidFill>
                          <a:latin typeface="Verdana"/>
                          <a:cs typeface="Verdana"/>
                        </a:rPr>
                        <a:t>66</a:t>
                      </a:r>
                      <a:endParaRPr sz="1700">
                        <a:solidFill>
                          <a:schemeClr val="tx1">
                            <a:lumMod val="95000"/>
                            <a:lumOff val="5000"/>
                          </a:schemeClr>
                        </a:solidFill>
                        <a:latin typeface="Verdana"/>
                        <a:cs typeface="Verdana"/>
                      </a:endParaRPr>
                    </a:p>
                  </a:txBody>
                  <a:tcPr marL="0" marR="0" marT="1086" marB="0"/>
                </a:tc>
                <a:extLst>
                  <a:ext uri="{0D108BD9-81ED-4DB2-BD59-A6C34878D82A}">
                    <a16:rowId xmlns:a16="http://schemas.microsoft.com/office/drawing/2014/main" val="10000"/>
                  </a:ext>
                </a:extLst>
              </a:tr>
              <a:tr h="572857">
                <a:tc>
                  <a:txBody>
                    <a:bodyPr/>
                    <a:lstStyle/>
                    <a:p>
                      <a:pPr marL="31750">
                        <a:lnSpc>
                          <a:spcPct val="100000"/>
                        </a:lnSpc>
                        <a:spcBef>
                          <a:spcPts val="1425"/>
                        </a:spcBef>
                      </a:pPr>
                      <a:r>
                        <a:rPr sz="1700" spc="-10" dirty="0">
                          <a:solidFill>
                            <a:schemeClr val="tx1">
                              <a:lumMod val="95000"/>
                              <a:lumOff val="5000"/>
                            </a:schemeClr>
                          </a:solidFill>
                          <a:latin typeface="Verdana"/>
                          <a:cs typeface="Verdana"/>
                        </a:rPr>
                        <a:t>2.İsveç</a:t>
                      </a:r>
                      <a:endParaRPr sz="1700">
                        <a:solidFill>
                          <a:schemeClr val="tx1">
                            <a:lumMod val="95000"/>
                            <a:lumOff val="5000"/>
                          </a:schemeClr>
                        </a:solidFill>
                        <a:latin typeface="Verdana"/>
                        <a:cs typeface="Verdana"/>
                      </a:endParaRPr>
                    </a:p>
                  </a:txBody>
                  <a:tcPr marL="0" marR="0" marT="154753" marB="0"/>
                </a:tc>
                <a:tc>
                  <a:txBody>
                    <a:bodyPr/>
                    <a:lstStyle/>
                    <a:p>
                      <a:pPr marR="82550" algn="r">
                        <a:lnSpc>
                          <a:spcPct val="100000"/>
                        </a:lnSpc>
                        <a:spcBef>
                          <a:spcPts val="1425"/>
                        </a:spcBef>
                      </a:pPr>
                      <a:r>
                        <a:rPr sz="1700" spc="-605" dirty="0">
                          <a:solidFill>
                            <a:schemeClr val="tx1">
                              <a:lumMod val="95000"/>
                              <a:lumOff val="5000"/>
                            </a:schemeClr>
                          </a:solidFill>
                          <a:latin typeface="Verdana"/>
                          <a:cs typeface="Verdana"/>
                        </a:rPr>
                        <a:t>%</a:t>
                      </a:r>
                      <a:r>
                        <a:rPr sz="1700" spc="-155" dirty="0">
                          <a:solidFill>
                            <a:schemeClr val="tx1">
                              <a:lumMod val="95000"/>
                              <a:lumOff val="5000"/>
                            </a:schemeClr>
                          </a:solidFill>
                          <a:latin typeface="Verdana"/>
                          <a:cs typeface="Verdana"/>
                        </a:rPr>
                        <a:t> </a:t>
                      </a:r>
                      <a:r>
                        <a:rPr sz="1700" spc="-25" dirty="0">
                          <a:solidFill>
                            <a:schemeClr val="tx1">
                              <a:lumMod val="95000"/>
                              <a:lumOff val="5000"/>
                            </a:schemeClr>
                          </a:solidFill>
                          <a:latin typeface="Verdana"/>
                          <a:cs typeface="Verdana"/>
                        </a:rPr>
                        <a:t>60</a:t>
                      </a:r>
                      <a:endParaRPr sz="1700">
                        <a:solidFill>
                          <a:schemeClr val="tx1">
                            <a:lumMod val="95000"/>
                            <a:lumOff val="5000"/>
                          </a:schemeClr>
                        </a:solidFill>
                        <a:latin typeface="Verdana"/>
                        <a:cs typeface="Verdana"/>
                      </a:endParaRPr>
                    </a:p>
                  </a:txBody>
                  <a:tcPr marL="0" marR="0" marT="154753" marB="0"/>
                </a:tc>
                <a:extLst>
                  <a:ext uri="{0D108BD9-81ED-4DB2-BD59-A6C34878D82A}">
                    <a16:rowId xmlns:a16="http://schemas.microsoft.com/office/drawing/2014/main" val="10001"/>
                  </a:ext>
                </a:extLst>
              </a:tr>
              <a:tr h="572857">
                <a:tc>
                  <a:txBody>
                    <a:bodyPr/>
                    <a:lstStyle/>
                    <a:p>
                      <a:pPr marL="31750">
                        <a:lnSpc>
                          <a:spcPct val="100000"/>
                        </a:lnSpc>
                        <a:spcBef>
                          <a:spcPts val="1425"/>
                        </a:spcBef>
                      </a:pPr>
                      <a:r>
                        <a:rPr sz="1700" spc="-10" dirty="0">
                          <a:solidFill>
                            <a:schemeClr val="tx1">
                              <a:lumMod val="95000"/>
                              <a:lumOff val="5000"/>
                            </a:schemeClr>
                          </a:solidFill>
                          <a:latin typeface="Verdana"/>
                          <a:cs typeface="Verdana"/>
                        </a:rPr>
                        <a:t>3.Yunanistan</a:t>
                      </a:r>
                      <a:endParaRPr sz="1700" dirty="0">
                        <a:solidFill>
                          <a:schemeClr val="tx1">
                            <a:lumMod val="95000"/>
                            <a:lumOff val="5000"/>
                          </a:schemeClr>
                        </a:solidFill>
                        <a:latin typeface="Verdana"/>
                        <a:cs typeface="Verdana"/>
                      </a:endParaRPr>
                    </a:p>
                  </a:txBody>
                  <a:tcPr marL="0" marR="0" marT="154753" marB="0"/>
                </a:tc>
                <a:tc>
                  <a:txBody>
                    <a:bodyPr/>
                    <a:lstStyle/>
                    <a:p>
                      <a:pPr marR="55244" algn="r">
                        <a:lnSpc>
                          <a:spcPct val="100000"/>
                        </a:lnSpc>
                        <a:spcBef>
                          <a:spcPts val="1425"/>
                        </a:spcBef>
                      </a:pPr>
                      <a:r>
                        <a:rPr sz="1700" spc="-605" dirty="0">
                          <a:solidFill>
                            <a:schemeClr val="tx1">
                              <a:lumMod val="95000"/>
                              <a:lumOff val="5000"/>
                            </a:schemeClr>
                          </a:solidFill>
                          <a:latin typeface="Verdana"/>
                          <a:cs typeface="Verdana"/>
                        </a:rPr>
                        <a:t>%</a:t>
                      </a:r>
                      <a:r>
                        <a:rPr sz="1700" spc="-155" dirty="0">
                          <a:solidFill>
                            <a:schemeClr val="tx1">
                              <a:lumMod val="95000"/>
                              <a:lumOff val="5000"/>
                            </a:schemeClr>
                          </a:solidFill>
                          <a:latin typeface="Verdana"/>
                          <a:cs typeface="Verdana"/>
                        </a:rPr>
                        <a:t> </a:t>
                      </a:r>
                      <a:r>
                        <a:rPr sz="1700" spc="-25" dirty="0">
                          <a:solidFill>
                            <a:schemeClr val="tx1">
                              <a:lumMod val="95000"/>
                              <a:lumOff val="5000"/>
                            </a:schemeClr>
                          </a:solidFill>
                          <a:latin typeface="Verdana"/>
                          <a:cs typeface="Verdana"/>
                        </a:rPr>
                        <a:t>55</a:t>
                      </a:r>
                      <a:endParaRPr sz="1700" dirty="0">
                        <a:solidFill>
                          <a:schemeClr val="tx1">
                            <a:lumMod val="95000"/>
                            <a:lumOff val="5000"/>
                          </a:schemeClr>
                        </a:solidFill>
                        <a:latin typeface="Verdana"/>
                        <a:cs typeface="Verdana"/>
                      </a:endParaRPr>
                    </a:p>
                  </a:txBody>
                  <a:tcPr marL="0" marR="0" marT="154753" marB="0"/>
                </a:tc>
                <a:extLst>
                  <a:ext uri="{0D108BD9-81ED-4DB2-BD59-A6C34878D82A}">
                    <a16:rowId xmlns:a16="http://schemas.microsoft.com/office/drawing/2014/main" val="10002"/>
                  </a:ext>
                </a:extLst>
              </a:tr>
              <a:tr h="572857">
                <a:tc>
                  <a:txBody>
                    <a:bodyPr/>
                    <a:lstStyle/>
                    <a:p>
                      <a:pPr marL="31750">
                        <a:lnSpc>
                          <a:spcPct val="100000"/>
                        </a:lnSpc>
                        <a:spcBef>
                          <a:spcPts val="1425"/>
                        </a:spcBef>
                      </a:pPr>
                      <a:r>
                        <a:rPr sz="1700" spc="-170" dirty="0">
                          <a:solidFill>
                            <a:schemeClr val="tx1">
                              <a:lumMod val="95000"/>
                              <a:lumOff val="5000"/>
                            </a:schemeClr>
                          </a:solidFill>
                          <a:latin typeface="Verdana"/>
                          <a:cs typeface="Verdana"/>
                        </a:rPr>
                        <a:t>4.</a:t>
                      </a:r>
                      <a:r>
                        <a:rPr sz="1700" spc="-155" dirty="0">
                          <a:solidFill>
                            <a:schemeClr val="tx1">
                              <a:lumMod val="95000"/>
                              <a:lumOff val="5000"/>
                            </a:schemeClr>
                          </a:solidFill>
                          <a:latin typeface="Verdana"/>
                          <a:cs typeface="Verdana"/>
                        </a:rPr>
                        <a:t> </a:t>
                      </a:r>
                      <a:r>
                        <a:rPr sz="1700" spc="-10" dirty="0">
                          <a:solidFill>
                            <a:schemeClr val="tx1">
                              <a:lumMod val="95000"/>
                              <a:lumOff val="5000"/>
                            </a:schemeClr>
                          </a:solidFill>
                          <a:latin typeface="Verdana"/>
                          <a:cs typeface="Verdana"/>
                        </a:rPr>
                        <a:t>Rusya</a:t>
                      </a:r>
                      <a:endParaRPr sz="1700">
                        <a:solidFill>
                          <a:schemeClr val="tx1">
                            <a:lumMod val="95000"/>
                            <a:lumOff val="5000"/>
                          </a:schemeClr>
                        </a:solidFill>
                        <a:latin typeface="Verdana"/>
                        <a:cs typeface="Verdana"/>
                      </a:endParaRPr>
                    </a:p>
                  </a:txBody>
                  <a:tcPr marL="0" marR="0" marT="154753" marB="0"/>
                </a:tc>
                <a:tc>
                  <a:txBody>
                    <a:bodyPr/>
                    <a:lstStyle/>
                    <a:p>
                      <a:pPr marL="381635">
                        <a:lnSpc>
                          <a:spcPct val="100000"/>
                        </a:lnSpc>
                        <a:spcBef>
                          <a:spcPts val="1425"/>
                        </a:spcBef>
                      </a:pPr>
                      <a:r>
                        <a:rPr sz="1700" spc="-605" dirty="0">
                          <a:solidFill>
                            <a:schemeClr val="tx1">
                              <a:lumMod val="95000"/>
                              <a:lumOff val="5000"/>
                            </a:schemeClr>
                          </a:solidFill>
                          <a:latin typeface="Verdana"/>
                          <a:cs typeface="Verdana"/>
                        </a:rPr>
                        <a:t>%</a:t>
                      </a:r>
                      <a:r>
                        <a:rPr sz="1700" spc="-155" dirty="0">
                          <a:solidFill>
                            <a:schemeClr val="tx1">
                              <a:lumMod val="95000"/>
                              <a:lumOff val="5000"/>
                            </a:schemeClr>
                          </a:solidFill>
                          <a:latin typeface="Verdana"/>
                          <a:cs typeface="Verdana"/>
                        </a:rPr>
                        <a:t> </a:t>
                      </a:r>
                      <a:r>
                        <a:rPr sz="1700" spc="-25" dirty="0">
                          <a:solidFill>
                            <a:schemeClr val="tx1">
                              <a:lumMod val="95000"/>
                              <a:lumOff val="5000"/>
                            </a:schemeClr>
                          </a:solidFill>
                          <a:latin typeface="Verdana"/>
                          <a:cs typeface="Verdana"/>
                        </a:rPr>
                        <a:t>45</a:t>
                      </a:r>
                      <a:endParaRPr sz="1700">
                        <a:solidFill>
                          <a:schemeClr val="tx1">
                            <a:lumMod val="95000"/>
                            <a:lumOff val="5000"/>
                          </a:schemeClr>
                        </a:solidFill>
                        <a:latin typeface="Verdana"/>
                        <a:cs typeface="Verdana"/>
                      </a:endParaRPr>
                    </a:p>
                  </a:txBody>
                  <a:tcPr marL="0" marR="0" marT="154753" marB="0"/>
                </a:tc>
                <a:extLst>
                  <a:ext uri="{0D108BD9-81ED-4DB2-BD59-A6C34878D82A}">
                    <a16:rowId xmlns:a16="http://schemas.microsoft.com/office/drawing/2014/main" val="10003"/>
                  </a:ext>
                </a:extLst>
              </a:tr>
              <a:tr h="419190">
                <a:tc>
                  <a:txBody>
                    <a:bodyPr/>
                    <a:lstStyle/>
                    <a:p>
                      <a:pPr marL="31750">
                        <a:lnSpc>
                          <a:spcPts val="2340"/>
                        </a:lnSpc>
                        <a:spcBef>
                          <a:spcPts val="1425"/>
                        </a:spcBef>
                      </a:pPr>
                      <a:r>
                        <a:rPr sz="1700" spc="-10" dirty="0">
                          <a:solidFill>
                            <a:schemeClr val="tx1">
                              <a:lumMod val="95000"/>
                              <a:lumOff val="5000"/>
                            </a:schemeClr>
                          </a:solidFill>
                          <a:latin typeface="Verdana"/>
                          <a:cs typeface="Verdana"/>
                        </a:rPr>
                        <a:t>5.Avusturya</a:t>
                      </a:r>
                      <a:endParaRPr sz="1700">
                        <a:solidFill>
                          <a:schemeClr val="tx1">
                            <a:lumMod val="95000"/>
                            <a:lumOff val="5000"/>
                          </a:schemeClr>
                        </a:solidFill>
                        <a:latin typeface="Verdana"/>
                        <a:cs typeface="Verdana"/>
                      </a:endParaRPr>
                    </a:p>
                  </a:txBody>
                  <a:tcPr marL="0" marR="0" marT="154753" marB="0"/>
                </a:tc>
                <a:tc>
                  <a:txBody>
                    <a:bodyPr/>
                    <a:lstStyle/>
                    <a:p>
                      <a:pPr marL="453390">
                        <a:lnSpc>
                          <a:spcPts val="2340"/>
                        </a:lnSpc>
                        <a:spcBef>
                          <a:spcPts val="1425"/>
                        </a:spcBef>
                      </a:pPr>
                      <a:r>
                        <a:rPr sz="1700" spc="-345" dirty="0">
                          <a:solidFill>
                            <a:schemeClr val="tx1">
                              <a:lumMod val="95000"/>
                              <a:lumOff val="5000"/>
                            </a:schemeClr>
                          </a:solidFill>
                          <a:latin typeface="Verdana"/>
                          <a:cs typeface="Verdana"/>
                        </a:rPr>
                        <a:t>%40</a:t>
                      </a:r>
                      <a:endParaRPr sz="1700" dirty="0">
                        <a:solidFill>
                          <a:schemeClr val="tx1">
                            <a:lumMod val="95000"/>
                            <a:lumOff val="5000"/>
                          </a:schemeClr>
                        </a:solidFill>
                        <a:latin typeface="Verdana"/>
                        <a:cs typeface="Verdana"/>
                      </a:endParaRPr>
                    </a:p>
                  </a:txBody>
                  <a:tcPr marL="0" marR="0" marT="154753" marB="0"/>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2"/>
          <a:stretch>
            <a:fillRect/>
          </a:stretch>
        </p:blipFill>
        <p:spPr>
          <a:xfrm>
            <a:off x="5600855" y="2897436"/>
            <a:ext cx="5658384" cy="3768572"/>
          </a:xfrm>
          <a:prstGeom prst="rect">
            <a:avLst/>
          </a:prstGeom>
        </p:spPr>
      </p:pic>
    </p:spTree>
    <p:extLst>
      <p:ext uri="{BB962C8B-B14F-4D97-AF65-F5344CB8AC3E}">
        <p14:creationId xmlns:p14="http://schemas.microsoft.com/office/powerpoint/2010/main" val="50937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15248" y="363558"/>
            <a:ext cx="10576193" cy="3360566"/>
          </a:xfrm>
          <a:prstGeom prst="rect">
            <a:avLst/>
          </a:prstGeom>
        </p:spPr>
        <p:txBody>
          <a:bodyPr vert="horz" wrap="square" lIns="0" tIns="10317" rIns="0" bIns="0" rtlCol="0">
            <a:spAutoFit/>
          </a:bodyPr>
          <a:lstStyle/>
          <a:p>
            <a:pPr marL="336653" marR="4344" indent="-326336" algn="just">
              <a:spcBef>
                <a:spcPts val="81"/>
              </a:spcBef>
              <a:buClr>
                <a:srgbClr val="98C723"/>
              </a:buClr>
              <a:buSzPct val="80000"/>
              <a:buFont typeface="Cambria"/>
              <a:buChar char="⦿"/>
              <a:tabLst>
                <a:tab pos="338825" algn="l"/>
              </a:tabLst>
            </a:pPr>
            <a:r>
              <a:rPr sz="1710" spc="43" dirty="0" err="1">
                <a:solidFill>
                  <a:prstClr val="black">
                    <a:lumMod val="95000"/>
                    <a:lumOff val="5000"/>
                  </a:prstClr>
                </a:solidFill>
                <a:latin typeface="Verdana"/>
                <a:cs typeface="Verdana"/>
              </a:rPr>
              <a:t>Güneydoğuda</a:t>
            </a:r>
            <a:r>
              <a:rPr sz="1710" spc="414"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yağışların</a:t>
            </a:r>
            <a:r>
              <a:rPr sz="1710" dirty="0">
                <a:solidFill>
                  <a:prstClr val="black">
                    <a:lumMod val="95000"/>
                    <a:lumOff val="5000"/>
                  </a:prstClr>
                </a:solidFill>
                <a:latin typeface="Verdana"/>
                <a:cs typeface="Verdana"/>
              </a:rPr>
              <a:t>,</a:t>
            </a:r>
            <a:r>
              <a:rPr sz="1710" spc="41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orman</a:t>
            </a:r>
            <a:r>
              <a:rPr sz="1710" spc="419"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oluşumunu 	</a:t>
            </a:r>
            <a:r>
              <a:rPr sz="1710" dirty="0">
                <a:solidFill>
                  <a:prstClr val="black">
                    <a:lumMod val="95000"/>
                    <a:lumOff val="5000"/>
                  </a:prstClr>
                </a:solidFill>
                <a:latin typeface="Verdana"/>
                <a:cs typeface="Verdana"/>
              </a:rPr>
              <a:t>sağlayamayacak</a:t>
            </a:r>
            <a:r>
              <a:rPr sz="1710" spc="6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kadar</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az</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olduğu</a:t>
            </a:r>
            <a:r>
              <a:rPr sz="1710" spc="68"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yerlerde</a:t>
            </a:r>
            <a:r>
              <a:rPr sz="1710" spc="64" dirty="0">
                <a:solidFill>
                  <a:prstClr val="black">
                    <a:lumMod val="95000"/>
                    <a:lumOff val="5000"/>
                  </a:prstClr>
                </a:solidFill>
                <a:latin typeface="Verdana"/>
                <a:cs typeface="Verdana"/>
              </a:rPr>
              <a:t> </a:t>
            </a:r>
            <a:r>
              <a:rPr sz="1710" spc="-124" dirty="0">
                <a:solidFill>
                  <a:prstClr val="black">
                    <a:lumMod val="95000"/>
                    <a:lumOff val="5000"/>
                  </a:prstClr>
                </a:solidFill>
                <a:latin typeface="Verdana"/>
                <a:cs typeface="Verdana"/>
              </a:rPr>
              <a:t>karışık</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60"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yaprak</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döken</a:t>
            </a:r>
            <a:r>
              <a:rPr sz="1710" spc="-38"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ağaçlı</a:t>
            </a:r>
            <a:r>
              <a:rPr sz="1710" spc="-30" dirty="0">
                <a:solidFill>
                  <a:prstClr val="black">
                    <a:lumMod val="95000"/>
                    <a:lumOff val="5000"/>
                  </a:prstClr>
                </a:solidFill>
                <a:latin typeface="Verdana"/>
                <a:cs typeface="Verdana"/>
              </a:rPr>
              <a:t> ormanlar</a:t>
            </a:r>
            <a:r>
              <a:rPr sz="1710" spc="-34" dirty="0">
                <a:solidFill>
                  <a:prstClr val="black">
                    <a:lumMod val="95000"/>
                    <a:lumOff val="5000"/>
                  </a:prstClr>
                </a:solidFill>
                <a:latin typeface="Verdana"/>
                <a:cs typeface="Verdana"/>
              </a:rPr>
              <a:t> </a:t>
            </a:r>
            <a:r>
              <a:rPr sz="1710" spc="-90" dirty="0">
                <a:solidFill>
                  <a:prstClr val="black">
                    <a:lumMod val="95000"/>
                    <a:lumOff val="5000"/>
                  </a:prstClr>
                </a:solidFill>
                <a:latin typeface="Verdana"/>
                <a:cs typeface="Verdana"/>
              </a:rPr>
              <a:t>yerlerini</a:t>
            </a:r>
            <a:r>
              <a:rPr sz="1710" spc="-30" dirty="0">
                <a:solidFill>
                  <a:prstClr val="black">
                    <a:lumMod val="95000"/>
                    <a:lumOff val="5000"/>
                  </a:prstClr>
                </a:solidFill>
                <a:latin typeface="Verdana"/>
                <a:cs typeface="Verdana"/>
              </a:rPr>
              <a:t> </a:t>
            </a:r>
            <a:r>
              <a:rPr sz="1710" b="1" spc="-51" dirty="0">
                <a:solidFill>
                  <a:prstClr val="black">
                    <a:lumMod val="95000"/>
                    <a:lumOff val="5000"/>
                  </a:prstClr>
                </a:solidFill>
                <a:latin typeface="Verdana"/>
                <a:cs typeface="Verdana"/>
              </a:rPr>
              <a:t>bozkırlara</a:t>
            </a:r>
            <a:r>
              <a:rPr sz="1710" spc="-34" dirty="0">
                <a:solidFill>
                  <a:prstClr val="black">
                    <a:lumMod val="95000"/>
                    <a:lumOff val="5000"/>
                  </a:prstClr>
                </a:solidFill>
                <a:latin typeface="Verdana"/>
                <a:cs typeface="Verdana"/>
              </a:rPr>
              <a:t> </a:t>
            </a:r>
            <a:r>
              <a:rPr sz="1710" spc="-103" dirty="0">
                <a:solidFill>
                  <a:prstClr val="black">
                    <a:lumMod val="95000"/>
                    <a:lumOff val="5000"/>
                  </a:prstClr>
                </a:solidFill>
                <a:latin typeface="Verdana"/>
                <a:cs typeface="Verdana"/>
              </a:rPr>
              <a:t>bırakır.</a:t>
            </a:r>
            <a:r>
              <a:rPr sz="1710" spc="-38" dirty="0">
                <a:solidFill>
                  <a:prstClr val="black">
                    <a:lumMod val="95000"/>
                    <a:lumOff val="5000"/>
                  </a:prstClr>
                </a:solidFill>
                <a:latin typeface="Verdana"/>
                <a:cs typeface="Verdana"/>
              </a:rPr>
              <a:t> </a:t>
            </a:r>
            <a:endParaRPr lang="tr-TR" sz="1710" spc="-38" dirty="0">
              <a:solidFill>
                <a:prstClr val="black">
                  <a:lumMod val="95000"/>
                  <a:lumOff val="5000"/>
                </a:prstClr>
              </a:solidFill>
              <a:latin typeface="Verdana"/>
              <a:cs typeface="Verdana"/>
            </a:endParaRPr>
          </a:p>
          <a:p>
            <a:pPr marL="336653" marR="4344" indent="-326336" algn="just">
              <a:spcBef>
                <a:spcPts val="81"/>
              </a:spcBef>
              <a:buClr>
                <a:srgbClr val="98C723"/>
              </a:buClr>
              <a:buSzPct val="80000"/>
              <a:buFont typeface="Cambria"/>
              <a:buChar char="⦿"/>
              <a:tabLst>
                <a:tab pos="338825" algn="l"/>
              </a:tabLst>
            </a:pPr>
            <a:endParaRPr lang="tr-TR" sz="1710" spc="-38" dirty="0">
              <a:solidFill>
                <a:prstClr val="black">
                  <a:lumMod val="95000"/>
                  <a:lumOff val="5000"/>
                </a:prstClr>
              </a:solidFill>
              <a:latin typeface="Verdana"/>
              <a:cs typeface="Verdana"/>
            </a:endParaRPr>
          </a:p>
          <a:p>
            <a:pPr marL="336653" marR="4344" indent="-326336" algn="just">
              <a:spcBef>
                <a:spcPts val="81"/>
              </a:spcBef>
              <a:buClr>
                <a:srgbClr val="98C723"/>
              </a:buClr>
              <a:buSzPct val="80000"/>
              <a:buFont typeface="Cambria"/>
              <a:buChar char="⦿"/>
              <a:tabLst>
                <a:tab pos="338825" algn="l"/>
              </a:tabLst>
            </a:pPr>
            <a:r>
              <a:rPr sz="1710" spc="-9" dirty="0" err="1">
                <a:solidFill>
                  <a:prstClr val="black">
                    <a:lumMod val="95000"/>
                    <a:lumOff val="5000"/>
                  </a:prstClr>
                </a:solidFill>
                <a:latin typeface="Verdana"/>
                <a:cs typeface="Verdana"/>
              </a:rPr>
              <a:t>Güneydoğu</a:t>
            </a:r>
            <a:r>
              <a:rPr sz="1710" spc="-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Avrupa</a:t>
            </a:r>
            <a:r>
              <a:rPr sz="1710" spc="97"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bozkırları</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Ukrayna’dan</a:t>
            </a:r>
            <a:r>
              <a:rPr sz="1710" spc="10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güneybatıya</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doğru</a:t>
            </a:r>
            <a:r>
              <a:rPr sz="1710" spc="103"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uzanarak</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Aşağı</a:t>
            </a:r>
            <a:r>
              <a:rPr sz="1710" spc="27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Tuna</a:t>
            </a:r>
            <a:r>
              <a:rPr sz="1710" spc="27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ovalarına,</a:t>
            </a:r>
            <a:r>
              <a:rPr sz="1710" spc="27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Bulgaristan</a:t>
            </a:r>
            <a:r>
              <a:rPr sz="1710" spc="27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platolarına,</a:t>
            </a:r>
            <a:r>
              <a:rPr sz="1710" spc="278"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Trakya 	</a:t>
            </a:r>
            <a:r>
              <a:rPr sz="1710" dirty="0">
                <a:solidFill>
                  <a:prstClr val="black">
                    <a:lumMod val="95000"/>
                    <a:lumOff val="5000"/>
                  </a:prstClr>
                </a:solidFill>
                <a:latin typeface="Verdana"/>
                <a:cs typeface="Verdana"/>
              </a:rPr>
              <a:t>havzalarına</a:t>
            </a:r>
            <a:r>
              <a:rPr sz="1710" spc="162"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sokulur</a:t>
            </a:r>
            <a:r>
              <a:rPr sz="1710" spc="162"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ve</a:t>
            </a:r>
            <a:r>
              <a:rPr sz="1710" spc="16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özellikle</a:t>
            </a:r>
            <a:r>
              <a:rPr sz="1710" spc="16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Macaristan</a:t>
            </a:r>
            <a:r>
              <a:rPr sz="1710" spc="162"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ovalarında</a:t>
            </a:r>
            <a:r>
              <a:rPr sz="1710" spc="-9"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genişler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336653" marR="4344" indent="-326336" algn="just">
              <a:spcBef>
                <a:spcPts val="81"/>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Bundan</a:t>
            </a:r>
            <a:r>
              <a:rPr sz="1710" spc="17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başka,</a:t>
            </a:r>
            <a:r>
              <a:rPr sz="1710" spc="17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Akdeniz</a:t>
            </a:r>
            <a:r>
              <a:rPr sz="1710" spc="17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bölgesinde</a:t>
            </a:r>
            <a:r>
              <a:rPr sz="1710" spc="174" dirty="0">
                <a:solidFill>
                  <a:prstClr val="black">
                    <a:lumMod val="95000"/>
                    <a:lumOff val="5000"/>
                  </a:prstClr>
                </a:solidFill>
                <a:latin typeface="Verdana"/>
                <a:cs typeface="Verdana"/>
              </a:rPr>
              <a:t>  </a:t>
            </a:r>
            <a:r>
              <a:rPr sz="1710" spc="90" dirty="0">
                <a:solidFill>
                  <a:prstClr val="black">
                    <a:lumMod val="95000"/>
                    <a:lumOff val="5000"/>
                  </a:prstClr>
                </a:solidFill>
                <a:latin typeface="Verdana"/>
                <a:cs typeface="Verdana"/>
              </a:rPr>
              <a:t>de</a:t>
            </a:r>
            <a:r>
              <a:rPr sz="1710" spc="17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geniş</a:t>
            </a:r>
            <a:r>
              <a:rPr sz="1710" spc="171" dirty="0">
                <a:solidFill>
                  <a:prstClr val="black">
                    <a:lumMod val="95000"/>
                    <a:lumOff val="5000"/>
                  </a:prstClr>
                </a:solidFill>
                <a:latin typeface="Verdana"/>
                <a:cs typeface="Verdana"/>
              </a:rPr>
              <a:t>  </a:t>
            </a:r>
            <a:r>
              <a:rPr sz="1710" spc="-51" dirty="0" err="1">
                <a:solidFill>
                  <a:prstClr val="black">
                    <a:lumMod val="95000"/>
                    <a:lumOff val="5000"/>
                  </a:prstClr>
                </a:solidFill>
                <a:latin typeface="Verdana"/>
                <a:cs typeface="Verdana"/>
              </a:rPr>
              <a:t>bozkırlar</a:t>
            </a:r>
            <a:r>
              <a:rPr sz="1710" spc="-51" dirty="0">
                <a:solidFill>
                  <a:prstClr val="black">
                    <a:lumMod val="95000"/>
                    <a:lumOff val="5000"/>
                  </a:prstClr>
                </a:solidFill>
                <a:latin typeface="Verdana"/>
                <a:cs typeface="Verdana"/>
              </a:rPr>
              <a:t> </a:t>
            </a:r>
            <a:r>
              <a:rPr sz="1710" spc="-30" dirty="0" err="1">
                <a:solidFill>
                  <a:prstClr val="black">
                    <a:lumMod val="95000"/>
                    <a:lumOff val="5000"/>
                  </a:prstClr>
                </a:solidFill>
                <a:latin typeface="Verdana"/>
                <a:cs typeface="Verdana"/>
              </a:rPr>
              <a:t>görülmektedir</a:t>
            </a:r>
            <a:r>
              <a:rPr sz="1710" spc="-30" dirty="0">
                <a:solidFill>
                  <a:prstClr val="black">
                    <a:lumMod val="95000"/>
                    <a:lumOff val="5000"/>
                  </a:prstClr>
                </a:solidFill>
                <a:latin typeface="Verdana"/>
                <a:cs typeface="Verdana"/>
              </a:rPr>
              <a:t>.</a:t>
            </a:r>
            <a:r>
              <a:rPr sz="1710" spc="14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Burada</a:t>
            </a:r>
            <a:r>
              <a:rPr sz="1710" spc="14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denizden</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dağlarla</a:t>
            </a:r>
            <a:r>
              <a:rPr sz="1710" spc="145"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ayrılmış</a:t>
            </a:r>
            <a:r>
              <a:rPr sz="1710" spc="15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ovalar</a:t>
            </a:r>
            <a:r>
              <a:rPr sz="1710" spc="145"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ve</a:t>
            </a:r>
            <a:r>
              <a:rPr sz="1710" spc="-21"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yaylalar</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özellikle</a:t>
            </a:r>
            <a:r>
              <a:rPr sz="1710" spc="-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bozkır</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genişlemesine</a:t>
            </a:r>
            <a:r>
              <a:rPr sz="1710" spc="-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elverişlidir.</a:t>
            </a:r>
            <a:r>
              <a:rPr sz="1710" spc="-13" dirty="0">
                <a:solidFill>
                  <a:prstClr val="black">
                    <a:lumMod val="95000"/>
                    <a:lumOff val="5000"/>
                  </a:prstClr>
                </a:solidFill>
                <a:latin typeface="Verdana"/>
                <a:cs typeface="Verdana"/>
              </a:rPr>
              <a:t> </a:t>
            </a:r>
            <a:endParaRPr lang="tr-TR" sz="1710" spc="-13"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endParaRPr lang="tr-TR" sz="1710" spc="-13"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spc="-17" dirty="0" err="1">
                <a:solidFill>
                  <a:prstClr val="black">
                    <a:lumMod val="95000"/>
                    <a:lumOff val="5000"/>
                  </a:prstClr>
                </a:solidFill>
                <a:latin typeface="Verdana"/>
                <a:cs typeface="Verdana"/>
              </a:rPr>
              <a:t>Doğu</a:t>
            </a:r>
            <a:r>
              <a:rPr sz="1710" spc="-17" dirty="0">
                <a:solidFill>
                  <a:prstClr val="black">
                    <a:lumMod val="95000"/>
                    <a:lumOff val="5000"/>
                  </a:prstClr>
                </a:solidFill>
                <a:latin typeface="Verdana"/>
                <a:cs typeface="Verdana"/>
              </a:rPr>
              <a:t> </a:t>
            </a:r>
            <a:r>
              <a:rPr sz="1710" spc="-43" dirty="0" err="1">
                <a:solidFill>
                  <a:prstClr val="black">
                    <a:lumMod val="95000"/>
                    <a:lumOff val="5000"/>
                  </a:prstClr>
                </a:solidFill>
                <a:latin typeface="Verdana"/>
                <a:cs typeface="Verdana"/>
              </a:rPr>
              <a:t>Trakya’nın</a:t>
            </a:r>
            <a:r>
              <a:rPr sz="1710" spc="-2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Ergene</a:t>
            </a:r>
            <a:r>
              <a:rPr sz="1710" spc="-13" dirty="0">
                <a:solidFill>
                  <a:prstClr val="black">
                    <a:lumMod val="95000"/>
                    <a:lumOff val="5000"/>
                  </a:prstClr>
                </a:solidFill>
                <a:latin typeface="Verdana"/>
                <a:cs typeface="Verdana"/>
              </a:rPr>
              <a:t> </a:t>
            </a:r>
            <a:r>
              <a:rPr sz="1710" spc="-56" dirty="0">
                <a:solidFill>
                  <a:prstClr val="black">
                    <a:lumMod val="95000"/>
                    <a:lumOff val="5000"/>
                  </a:prstClr>
                </a:solidFill>
                <a:latin typeface="Verdana"/>
                <a:cs typeface="Verdana"/>
              </a:rPr>
              <a:t>Havzası,</a:t>
            </a:r>
            <a:r>
              <a:rPr sz="1710" spc="-17"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Sicilya’nın</a:t>
            </a:r>
            <a:r>
              <a:rPr sz="1710" spc="-9"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iç</a:t>
            </a:r>
            <a:r>
              <a:rPr sz="1710" spc="-9" dirty="0">
                <a:solidFill>
                  <a:prstClr val="black">
                    <a:lumMod val="95000"/>
                    <a:lumOff val="5000"/>
                  </a:prstClr>
                </a:solidFill>
                <a:latin typeface="Verdana"/>
                <a:cs typeface="Verdana"/>
              </a:rPr>
              <a:t> </a:t>
            </a:r>
            <a:r>
              <a:rPr sz="1710" spc="-111" dirty="0">
                <a:solidFill>
                  <a:prstClr val="black">
                    <a:lumMod val="95000"/>
                    <a:lumOff val="5000"/>
                  </a:prstClr>
                </a:solidFill>
                <a:latin typeface="Verdana"/>
                <a:cs typeface="Verdana"/>
              </a:rPr>
              <a:t>kısımları,</a:t>
            </a:r>
            <a:r>
              <a:rPr sz="1710" spc="-13" dirty="0">
                <a:solidFill>
                  <a:prstClr val="black">
                    <a:lumMod val="95000"/>
                    <a:lumOff val="5000"/>
                  </a:prstClr>
                </a:solidFill>
                <a:latin typeface="Verdana"/>
                <a:cs typeface="Verdana"/>
              </a:rPr>
              <a:t> </a:t>
            </a:r>
            <a:r>
              <a:rPr sz="1710" spc="-154" dirty="0">
                <a:solidFill>
                  <a:prstClr val="black">
                    <a:lumMod val="95000"/>
                    <a:lumOff val="5000"/>
                  </a:prstClr>
                </a:solidFill>
                <a:latin typeface="Verdana"/>
                <a:cs typeface="Verdana"/>
              </a:rPr>
              <a:t>Eski</a:t>
            </a:r>
            <a:r>
              <a:rPr sz="1710" spc="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9" dirty="0">
                <a:solidFill>
                  <a:prstClr val="black">
                    <a:lumMod val="95000"/>
                    <a:lumOff val="5000"/>
                  </a:prstClr>
                </a:solidFill>
                <a:latin typeface="Verdana"/>
                <a:cs typeface="Verdana"/>
              </a:rPr>
              <a:t> </a:t>
            </a:r>
            <a:r>
              <a:rPr sz="1710" spc="-17" dirty="0" err="1">
                <a:solidFill>
                  <a:prstClr val="black">
                    <a:lumMod val="95000"/>
                    <a:lumOff val="5000"/>
                  </a:prstClr>
                </a:solidFill>
                <a:latin typeface="Verdana"/>
                <a:cs typeface="Verdana"/>
              </a:rPr>
              <a:t>Yeni</a:t>
            </a:r>
            <a:r>
              <a:rPr sz="1710" spc="-17" dirty="0">
                <a:solidFill>
                  <a:prstClr val="black">
                    <a:lumMod val="95000"/>
                    <a:lumOff val="5000"/>
                  </a:prstClr>
                </a:solidFill>
                <a:latin typeface="Verdana"/>
                <a:cs typeface="Verdana"/>
              </a:rPr>
              <a:t> </a:t>
            </a:r>
            <a:r>
              <a:rPr sz="1710" spc="-81" dirty="0" err="1">
                <a:solidFill>
                  <a:prstClr val="black">
                    <a:lumMod val="95000"/>
                    <a:lumOff val="5000"/>
                  </a:prstClr>
                </a:solidFill>
                <a:latin typeface="Verdana"/>
                <a:cs typeface="Verdana"/>
              </a:rPr>
              <a:t>Kastilya</a:t>
            </a:r>
            <a:r>
              <a:rPr sz="1710" spc="-86"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platoları</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gerçek</a:t>
            </a:r>
            <a:r>
              <a:rPr sz="1710" spc="-68" dirty="0">
                <a:solidFill>
                  <a:prstClr val="black">
                    <a:lumMod val="95000"/>
                    <a:lumOff val="5000"/>
                  </a:prstClr>
                </a:solidFill>
                <a:latin typeface="Verdana"/>
                <a:cs typeface="Verdana"/>
              </a:rPr>
              <a:t> </a:t>
            </a:r>
            <a:r>
              <a:rPr sz="1710" spc="-86" dirty="0">
                <a:solidFill>
                  <a:prstClr val="black">
                    <a:lumMod val="95000"/>
                    <a:lumOff val="5000"/>
                  </a:prstClr>
                </a:solidFill>
                <a:latin typeface="Verdana"/>
                <a:cs typeface="Verdana"/>
              </a:rPr>
              <a:t>birer</a:t>
            </a:r>
            <a:r>
              <a:rPr sz="1710" spc="-8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bozkırdır.</a:t>
            </a:r>
            <a:endParaRPr sz="1710" dirty="0">
              <a:solidFill>
                <a:prstClr val="black">
                  <a:lumMod val="95000"/>
                  <a:lumOff val="5000"/>
                </a:prstClr>
              </a:solidFill>
              <a:latin typeface="Verdana"/>
              <a:cs typeface="Verdana"/>
            </a:endParaRPr>
          </a:p>
        </p:txBody>
      </p:sp>
      <p:pic>
        <p:nvPicPr>
          <p:cNvPr id="2" name="Picture 1"/>
          <p:cNvPicPr>
            <a:picLocks noChangeAspect="1"/>
          </p:cNvPicPr>
          <p:nvPr/>
        </p:nvPicPr>
        <p:blipFill>
          <a:blip r:embed="rId2"/>
          <a:stretch>
            <a:fillRect/>
          </a:stretch>
        </p:blipFill>
        <p:spPr>
          <a:xfrm>
            <a:off x="3767769" y="3641372"/>
            <a:ext cx="4036534" cy="3076736"/>
          </a:xfrm>
          <a:prstGeom prst="rect">
            <a:avLst/>
          </a:prstGeom>
        </p:spPr>
      </p:pic>
    </p:spTree>
    <p:extLst>
      <p:ext uri="{BB962C8B-B14F-4D97-AF65-F5344CB8AC3E}">
        <p14:creationId xmlns:p14="http://schemas.microsoft.com/office/powerpoint/2010/main" val="351699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56770" y="154235"/>
            <a:ext cx="9915181" cy="3071769"/>
          </a:xfrm>
          <a:prstGeom prst="rect">
            <a:avLst/>
          </a:prstGeom>
        </p:spPr>
        <p:txBody>
          <a:bodyPr vert="horz" wrap="square" lIns="0" tIns="10317" rIns="0" bIns="0" rtlCol="0">
            <a:spAutoFit/>
          </a:bodyPr>
          <a:lstStyle/>
          <a:p>
            <a:pPr marL="336653" marR="4344" indent="-326336" algn="just">
              <a:spcBef>
                <a:spcPts val="81"/>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Doğu</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Avrupa</a:t>
            </a:r>
            <a:r>
              <a:rPr sz="1710" spc="94"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bozkırlarının,</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çernezyuma</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benzer</a:t>
            </a:r>
            <a:r>
              <a:rPr sz="1710" spc="94"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toprakları</a:t>
            </a:r>
            <a:r>
              <a:rPr sz="1710" spc="94"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ile</a:t>
            </a:r>
            <a:r>
              <a:rPr sz="1710" spc="-21"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beraber</a:t>
            </a:r>
            <a:r>
              <a:rPr sz="1710" dirty="0">
                <a:solidFill>
                  <a:prstClr val="black">
                    <a:lumMod val="95000"/>
                    <a:lumOff val="5000"/>
                  </a:prstClr>
                </a:solidFill>
                <a:latin typeface="Verdana"/>
                <a:cs typeface="Verdana"/>
              </a:rPr>
              <a:t>,</a:t>
            </a:r>
            <a:r>
              <a:rPr sz="1710" spc="299" dirty="0">
                <a:solidFill>
                  <a:prstClr val="black">
                    <a:lumMod val="95000"/>
                    <a:lumOff val="5000"/>
                  </a:prstClr>
                </a:solidFill>
                <a:latin typeface="Verdana"/>
                <a:cs typeface="Verdana"/>
              </a:rPr>
              <a:t> </a:t>
            </a:r>
            <a:r>
              <a:rPr lang="tr-TR" sz="1710" dirty="0">
                <a:solidFill>
                  <a:prstClr val="black">
                    <a:lumMod val="95000"/>
                    <a:lumOff val="5000"/>
                  </a:prstClr>
                </a:solidFill>
                <a:latin typeface="Verdana"/>
                <a:cs typeface="Verdana"/>
              </a:rPr>
              <a:t>K</a:t>
            </a:r>
            <a:r>
              <a:rPr sz="1710" dirty="0" err="1">
                <a:solidFill>
                  <a:prstClr val="black">
                    <a:lumMod val="95000"/>
                    <a:lumOff val="5000"/>
                  </a:prstClr>
                </a:solidFill>
                <a:latin typeface="Verdana"/>
                <a:cs typeface="Verdana"/>
              </a:rPr>
              <a:t>arpat</a:t>
            </a:r>
            <a:r>
              <a:rPr sz="1710" spc="30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30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Mittelgebirge</a:t>
            </a:r>
            <a:r>
              <a:rPr sz="1710" spc="30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dağları</a:t>
            </a:r>
            <a:r>
              <a:rPr sz="1710" spc="31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eteğinde,</a:t>
            </a:r>
            <a:r>
              <a:rPr sz="1710" spc="299"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batıya</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doğru</a:t>
            </a:r>
            <a:r>
              <a:rPr sz="1710" spc="6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dar,</a:t>
            </a:r>
            <a:r>
              <a:rPr sz="1710" spc="6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fakat</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hemen</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hemen</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devamlı</a:t>
            </a:r>
            <a:r>
              <a:rPr sz="1710" spc="6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bir</a:t>
            </a:r>
            <a:r>
              <a:rPr sz="1710" spc="60"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şerit</a:t>
            </a:r>
            <a:r>
              <a:rPr sz="1710" spc="64" dirty="0">
                <a:solidFill>
                  <a:prstClr val="black">
                    <a:lumMod val="95000"/>
                    <a:lumOff val="5000"/>
                  </a:prstClr>
                </a:solidFill>
                <a:latin typeface="Verdana"/>
                <a:cs typeface="Verdana"/>
              </a:rPr>
              <a:t> </a:t>
            </a:r>
            <a:r>
              <a:rPr sz="1710" spc="-17" dirty="0" err="1">
                <a:solidFill>
                  <a:prstClr val="black">
                    <a:lumMod val="95000"/>
                    <a:lumOff val="5000"/>
                  </a:prstClr>
                </a:solidFill>
                <a:latin typeface="Verdana"/>
                <a:cs typeface="Verdana"/>
              </a:rPr>
              <a:t>gibi</a:t>
            </a:r>
            <a:r>
              <a:rPr sz="1710" spc="-17" dirty="0">
                <a:solidFill>
                  <a:prstClr val="black">
                    <a:lumMod val="95000"/>
                    <a:lumOff val="5000"/>
                  </a:prstClr>
                </a:solidFill>
                <a:latin typeface="Verdana"/>
                <a:cs typeface="Verdana"/>
              </a:rPr>
              <a:t> </a:t>
            </a:r>
            <a:r>
              <a:rPr sz="1710" spc="-47" dirty="0" err="1">
                <a:solidFill>
                  <a:prstClr val="black">
                    <a:lumMod val="95000"/>
                    <a:lumOff val="5000"/>
                  </a:prstClr>
                </a:solidFill>
                <a:latin typeface="Verdana"/>
                <a:cs typeface="Verdana"/>
              </a:rPr>
              <a:t>uzan</a:t>
            </a:r>
            <a:r>
              <a:rPr lang="tr-TR" sz="1710" spc="-47" dirty="0">
                <a:solidFill>
                  <a:prstClr val="black">
                    <a:lumMod val="95000"/>
                    <a:lumOff val="5000"/>
                  </a:prstClr>
                </a:solidFill>
                <a:latin typeface="Verdana"/>
                <a:cs typeface="Verdana"/>
              </a:rPr>
              <a:t>maktadır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336653" marR="4344" indent="-326336" algn="just">
              <a:spcBef>
                <a:spcPts val="81"/>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spc="-162" dirty="0">
                <a:solidFill>
                  <a:prstClr val="black">
                    <a:lumMod val="95000"/>
                    <a:lumOff val="5000"/>
                  </a:prstClr>
                </a:solidFill>
                <a:latin typeface="Verdana"/>
                <a:cs typeface="Verdana"/>
              </a:rPr>
              <a:t>Bir</a:t>
            </a:r>
            <a:r>
              <a:rPr sz="1710" spc="1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taraftan</a:t>
            </a:r>
            <a:r>
              <a:rPr sz="1710" spc="-115" dirty="0">
                <a:solidFill>
                  <a:prstClr val="black">
                    <a:lumMod val="95000"/>
                    <a:lumOff val="5000"/>
                  </a:prstClr>
                </a:solidFill>
                <a:latin typeface="Verdana"/>
                <a:cs typeface="Verdana"/>
              </a:rPr>
              <a:t> </a:t>
            </a:r>
            <a:r>
              <a:rPr sz="1710" spc="111" dirty="0">
                <a:solidFill>
                  <a:prstClr val="black">
                    <a:lumMod val="95000"/>
                    <a:lumOff val="5000"/>
                  </a:prstClr>
                </a:solidFill>
                <a:latin typeface="Verdana"/>
                <a:cs typeface="Verdana"/>
              </a:rPr>
              <a:t>da</a:t>
            </a:r>
            <a:r>
              <a:rPr sz="1710" spc="-51"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kuzeydeki</a:t>
            </a:r>
            <a:r>
              <a:rPr sz="1710" spc="-51"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ovaların</a:t>
            </a:r>
            <a:r>
              <a:rPr sz="1710" spc="-47" dirty="0">
                <a:solidFill>
                  <a:prstClr val="black">
                    <a:lumMod val="95000"/>
                    <a:lumOff val="5000"/>
                  </a:prstClr>
                </a:solidFill>
                <a:latin typeface="Verdana"/>
                <a:cs typeface="Verdana"/>
              </a:rPr>
              <a:t> </a:t>
            </a:r>
            <a:r>
              <a:rPr sz="1710" spc="-47" dirty="0" err="1">
                <a:solidFill>
                  <a:prstClr val="black">
                    <a:lumMod val="95000"/>
                    <a:lumOff val="5000"/>
                  </a:prstClr>
                </a:solidFill>
                <a:latin typeface="Verdana"/>
                <a:cs typeface="Verdana"/>
              </a:rPr>
              <a:t>ormanlık</a:t>
            </a:r>
            <a:r>
              <a:rPr sz="1710" spc="-47" dirty="0">
                <a:solidFill>
                  <a:prstClr val="black">
                    <a:lumMod val="95000"/>
                    <a:lumOff val="5000"/>
                  </a:prstClr>
                </a:solidFill>
                <a:latin typeface="Verdana"/>
                <a:cs typeface="Verdana"/>
              </a:rPr>
              <a:t> </a:t>
            </a:r>
            <a:r>
              <a:rPr sz="1710" spc="-26" dirty="0">
                <a:solidFill>
                  <a:prstClr val="black">
                    <a:lumMod val="95000"/>
                    <a:lumOff val="5000"/>
                  </a:prstClr>
                </a:solidFill>
                <a:latin typeface="Verdana"/>
                <a:cs typeface="Verdana"/>
              </a:rPr>
              <a:t>sahaları</a:t>
            </a:r>
            <a:r>
              <a:rPr sz="1710" spc="-51"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arasında</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yer</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alan</a:t>
            </a:r>
            <a:r>
              <a:rPr sz="1710" spc="8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ağaçsız</a:t>
            </a:r>
            <a:r>
              <a:rPr sz="1710" spc="81"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koridor</a:t>
            </a:r>
            <a:r>
              <a:rPr sz="1710" spc="8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Karpat</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Dağları</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önünde</a:t>
            </a:r>
            <a:r>
              <a:rPr sz="1710" spc="7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Podolya</a:t>
            </a:r>
            <a:r>
              <a:rPr sz="1710" spc="86"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ve</a:t>
            </a:r>
            <a:r>
              <a:rPr sz="1710" spc="-21" dirty="0">
                <a:solidFill>
                  <a:prstClr val="black">
                    <a:lumMod val="95000"/>
                    <a:lumOff val="5000"/>
                  </a:prstClr>
                </a:solidFill>
                <a:latin typeface="Verdana"/>
                <a:cs typeface="Verdana"/>
              </a:rPr>
              <a:t> </a:t>
            </a:r>
            <a:r>
              <a:rPr sz="1710" spc="47" dirty="0" err="1">
                <a:solidFill>
                  <a:prstClr val="black">
                    <a:lumMod val="95000"/>
                    <a:lumOff val="5000"/>
                  </a:prstClr>
                </a:solidFill>
                <a:latin typeface="Verdana"/>
                <a:cs typeface="Verdana"/>
              </a:rPr>
              <a:t>Galiçya’da</a:t>
            </a:r>
            <a:r>
              <a:rPr sz="1710" spc="47" dirty="0">
                <a:solidFill>
                  <a:prstClr val="black">
                    <a:lumMod val="95000"/>
                    <a:lumOff val="5000"/>
                  </a:prstClr>
                </a:solidFill>
                <a:latin typeface="Verdana"/>
                <a:cs typeface="Verdana"/>
              </a:rPr>
              <a:t>,</a:t>
            </a:r>
            <a:r>
              <a:rPr sz="1710" spc="-86" dirty="0">
                <a:solidFill>
                  <a:prstClr val="black">
                    <a:lumMod val="95000"/>
                    <a:lumOff val="5000"/>
                  </a:prstClr>
                </a:solidFill>
                <a:latin typeface="Verdana"/>
                <a:cs typeface="Verdana"/>
              </a:rPr>
              <a:t>  </a:t>
            </a:r>
            <a:r>
              <a:rPr sz="1710" spc="77" dirty="0">
                <a:solidFill>
                  <a:prstClr val="black">
                    <a:lumMod val="95000"/>
                    <a:lumOff val="5000"/>
                  </a:prstClr>
                </a:solidFill>
                <a:latin typeface="Verdana"/>
                <a:cs typeface="Verdana"/>
              </a:rPr>
              <a:t>daha</a:t>
            </a:r>
            <a:r>
              <a:rPr sz="1710" spc="-81" dirty="0">
                <a:solidFill>
                  <a:prstClr val="black">
                    <a:lumMod val="95000"/>
                    <a:lumOff val="5000"/>
                  </a:prstClr>
                </a:solidFill>
                <a:latin typeface="Verdana"/>
                <a:cs typeface="Verdana"/>
              </a:rPr>
              <a:t>  </a:t>
            </a:r>
            <a:r>
              <a:rPr sz="1710" spc="60" dirty="0">
                <a:solidFill>
                  <a:prstClr val="black">
                    <a:lumMod val="95000"/>
                    <a:lumOff val="5000"/>
                  </a:prstClr>
                </a:solidFill>
                <a:latin typeface="Verdana"/>
                <a:cs typeface="Verdana"/>
              </a:rPr>
              <a:t>Ötede</a:t>
            </a:r>
            <a:r>
              <a:rPr sz="1710" spc="-8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Silezya</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Saksonya’da</a:t>
            </a:r>
            <a:r>
              <a:rPr sz="1710" spc="-81"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devam</a:t>
            </a:r>
            <a:r>
              <a:rPr sz="1710" spc="-9"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eder</a:t>
            </a:r>
            <a:r>
              <a:rPr sz="1710" dirty="0">
                <a:solidFill>
                  <a:prstClr val="black">
                    <a:lumMod val="95000"/>
                    <a:lumOff val="5000"/>
                  </a:prstClr>
                </a:solidFill>
                <a:latin typeface="Verdana"/>
                <a:cs typeface="Verdana"/>
              </a:rPr>
              <a:t>;</a:t>
            </a:r>
            <a:r>
              <a:rPr sz="1710" spc="3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böylelikle</a:t>
            </a:r>
            <a:r>
              <a:rPr sz="1710" spc="3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Almanya</a:t>
            </a:r>
            <a:r>
              <a:rPr sz="1710" spc="34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(Vestfalya)</a:t>
            </a:r>
            <a:r>
              <a:rPr sz="1710" spc="34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3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Orta</a:t>
            </a:r>
            <a:r>
              <a:rPr sz="1710" spc="342"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Belçika’dan</a:t>
            </a:r>
            <a:r>
              <a:rPr sz="1710" spc="-9" dirty="0">
                <a:solidFill>
                  <a:prstClr val="black">
                    <a:lumMod val="95000"/>
                    <a:lumOff val="5000"/>
                  </a:prstClr>
                </a:solidFill>
                <a:latin typeface="Verdana"/>
                <a:cs typeface="Verdana"/>
              </a:rPr>
              <a:t> </a:t>
            </a:r>
            <a:r>
              <a:rPr sz="1710" spc="-94" dirty="0" err="1">
                <a:solidFill>
                  <a:prstClr val="black">
                    <a:lumMod val="95000"/>
                    <a:lumOff val="5000"/>
                  </a:prstClr>
                </a:solidFill>
                <a:latin typeface="Verdana"/>
                <a:cs typeface="Verdana"/>
              </a:rPr>
              <a:t>Kuzey</a:t>
            </a:r>
            <a:r>
              <a:rPr sz="1710" spc="-97"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Fransa’ya</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kadar</a:t>
            </a:r>
            <a:r>
              <a:rPr sz="1710" spc="-111"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ilerler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Bu</a:t>
            </a:r>
            <a:r>
              <a:rPr sz="1710" spc="43"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koridor</a:t>
            </a:r>
            <a:r>
              <a:rPr sz="1710" spc="4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Batı</a:t>
            </a:r>
            <a:r>
              <a:rPr sz="1710" spc="5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Avrupa’ya</a:t>
            </a:r>
            <a:r>
              <a:rPr sz="1710" spc="4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giden</a:t>
            </a:r>
            <a:r>
              <a:rPr sz="1710" spc="4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büyük</a:t>
            </a:r>
            <a:r>
              <a:rPr sz="1710" spc="47"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istila</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yollarından</a:t>
            </a:r>
            <a:r>
              <a:rPr sz="1710" spc="56" dirty="0">
                <a:solidFill>
                  <a:prstClr val="black">
                    <a:lumMod val="95000"/>
                    <a:lumOff val="5000"/>
                  </a:prstClr>
                </a:solidFill>
                <a:latin typeface="Verdana"/>
                <a:cs typeface="Verdana"/>
              </a:rPr>
              <a:t> </a:t>
            </a:r>
            <a:r>
              <a:rPr sz="1710" spc="-17" dirty="0" err="1">
                <a:solidFill>
                  <a:prstClr val="black">
                    <a:lumMod val="95000"/>
                    <a:lumOff val="5000"/>
                  </a:prstClr>
                </a:solidFill>
                <a:latin typeface="Verdana"/>
                <a:cs typeface="Verdana"/>
              </a:rPr>
              <a:t>biri</a:t>
            </a:r>
            <a:r>
              <a:rPr sz="1710" spc="-17"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olmuş</a:t>
            </a:r>
            <a:r>
              <a:rPr sz="1710" dirty="0">
                <a:solidFill>
                  <a:prstClr val="black">
                    <a:lumMod val="95000"/>
                    <a:lumOff val="5000"/>
                  </a:prstClr>
                </a:solidFill>
                <a:latin typeface="Verdana"/>
                <a:cs typeface="Verdana"/>
              </a:rPr>
              <a:t>,</a:t>
            </a:r>
            <a:r>
              <a:rPr sz="1710" spc="15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insanlar</a:t>
            </a:r>
            <a:r>
              <a:rPr sz="1710" spc="15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ilk</a:t>
            </a:r>
            <a:r>
              <a:rPr sz="1710" spc="154"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defa</a:t>
            </a:r>
            <a:r>
              <a:rPr sz="1710" spc="15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buralara</a:t>
            </a:r>
            <a:r>
              <a:rPr sz="1710" spc="154" dirty="0">
                <a:solidFill>
                  <a:prstClr val="black">
                    <a:lumMod val="95000"/>
                    <a:lumOff val="5000"/>
                  </a:prstClr>
                </a:solidFill>
                <a:latin typeface="Verdana"/>
                <a:cs typeface="Verdana"/>
              </a:rPr>
              <a:t> </a:t>
            </a:r>
            <a:r>
              <a:rPr sz="1710" spc="-68" dirty="0">
                <a:solidFill>
                  <a:prstClr val="black">
                    <a:lumMod val="95000"/>
                    <a:lumOff val="5000"/>
                  </a:prstClr>
                </a:solidFill>
                <a:latin typeface="Verdana"/>
                <a:cs typeface="Verdana"/>
              </a:rPr>
              <a:t>yerleşmişlerdir.</a:t>
            </a:r>
            <a:r>
              <a:rPr sz="1710" spc="15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Bugün</a:t>
            </a:r>
            <a:r>
              <a:rPr sz="1710" spc="162" dirty="0">
                <a:solidFill>
                  <a:prstClr val="black">
                    <a:lumMod val="95000"/>
                    <a:lumOff val="5000"/>
                  </a:prstClr>
                </a:solidFill>
                <a:latin typeface="Verdana"/>
                <a:cs typeface="Verdana"/>
              </a:rPr>
              <a:t> </a:t>
            </a:r>
            <a:r>
              <a:rPr sz="1710" spc="68" dirty="0">
                <a:solidFill>
                  <a:prstClr val="black">
                    <a:lumMod val="95000"/>
                    <a:lumOff val="5000"/>
                  </a:prstClr>
                </a:solidFill>
                <a:latin typeface="Verdana"/>
                <a:cs typeface="Verdana"/>
              </a:rPr>
              <a:t>de </a:t>
            </a:r>
            <a:r>
              <a:rPr sz="1710" spc="-17" dirty="0" err="1">
                <a:solidFill>
                  <a:prstClr val="black">
                    <a:lumMod val="95000"/>
                    <a:lumOff val="5000"/>
                  </a:prstClr>
                </a:solidFill>
                <a:latin typeface="Verdana"/>
                <a:cs typeface="Verdana"/>
              </a:rPr>
              <a:t>Avrupa’nın</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en</a:t>
            </a:r>
            <a:r>
              <a:rPr sz="1710" spc="-103" dirty="0">
                <a:solidFill>
                  <a:prstClr val="black">
                    <a:lumMod val="95000"/>
                    <a:lumOff val="5000"/>
                  </a:prstClr>
                </a:solidFill>
                <a:latin typeface="Verdana"/>
                <a:cs typeface="Verdana"/>
              </a:rPr>
              <a:t> </a:t>
            </a:r>
            <a:r>
              <a:rPr sz="1710" spc="-97" dirty="0">
                <a:solidFill>
                  <a:prstClr val="black">
                    <a:lumMod val="95000"/>
                    <a:lumOff val="5000"/>
                  </a:prstClr>
                </a:solidFill>
                <a:latin typeface="Verdana"/>
                <a:cs typeface="Verdana"/>
              </a:rPr>
              <a:t>verimli </a:t>
            </a:r>
            <a:r>
              <a:rPr sz="1710" spc="-77" dirty="0">
                <a:solidFill>
                  <a:prstClr val="black">
                    <a:lumMod val="95000"/>
                    <a:lumOff val="5000"/>
                  </a:prstClr>
                </a:solidFill>
                <a:latin typeface="Verdana"/>
                <a:cs typeface="Verdana"/>
              </a:rPr>
              <a:t>tarım</a:t>
            </a:r>
            <a:r>
              <a:rPr sz="1710" spc="-111" dirty="0">
                <a:solidFill>
                  <a:prstClr val="black">
                    <a:lumMod val="95000"/>
                    <a:lumOff val="5000"/>
                  </a:prstClr>
                </a:solidFill>
                <a:latin typeface="Verdana"/>
                <a:cs typeface="Verdana"/>
              </a:rPr>
              <a:t> </a:t>
            </a:r>
            <a:r>
              <a:rPr sz="1710" spc="-51" dirty="0">
                <a:solidFill>
                  <a:prstClr val="black">
                    <a:lumMod val="95000"/>
                    <a:lumOff val="5000"/>
                  </a:prstClr>
                </a:solidFill>
                <a:latin typeface="Verdana"/>
                <a:cs typeface="Verdana"/>
              </a:rPr>
              <a:t>sahaları</a:t>
            </a:r>
            <a:r>
              <a:rPr sz="1710" spc="-97"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buralarıdır.</a:t>
            </a:r>
            <a:endParaRPr sz="1710" dirty="0">
              <a:solidFill>
                <a:prstClr val="black">
                  <a:lumMod val="95000"/>
                  <a:lumOff val="5000"/>
                </a:prstClr>
              </a:solidFill>
              <a:latin typeface="Verdana"/>
              <a:cs typeface="Verdana"/>
            </a:endParaRPr>
          </a:p>
        </p:txBody>
      </p:sp>
      <p:pic>
        <p:nvPicPr>
          <p:cNvPr id="2" name="Picture 1"/>
          <p:cNvPicPr>
            <a:picLocks noChangeAspect="1"/>
          </p:cNvPicPr>
          <p:nvPr/>
        </p:nvPicPr>
        <p:blipFill>
          <a:blip r:embed="rId2"/>
          <a:stretch>
            <a:fillRect/>
          </a:stretch>
        </p:blipFill>
        <p:spPr>
          <a:xfrm>
            <a:off x="3906937" y="3434009"/>
            <a:ext cx="4135377" cy="3280170"/>
          </a:xfrm>
          <a:prstGeom prst="rect">
            <a:avLst/>
          </a:prstGeom>
        </p:spPr>
      </p:pic>
    </p:spTree>
    <p:extLst>
      <p:ext uri="{BB962C8B-B14F-4D97-AF65-F5344CB8AC3E}">
        <p14:creationId xmlns:p14="http://schemas.microsoft.com/office/powerpoint/2010/main" val="69295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34991" y="384460"/>
            <a:ext cx="10555602" cy="2808620"/>
          </a:xfrm>
          <a:prstGeom prst="rect">
            <a:avLst/>
          </a:prstGeom>
        </p:spPr>
        <p:txBody>
          <a:bodyPr vert="horz" wrap="square" lIns="0" tIns="10317" rIns="0" bIns="0" rtlCol="0">
            <a:spAutoFit/>
          </a:bodyPr>
          <a:lstStyle/>
          <a:p>
            <a:pPr marL="336653" marR="5430" indent="-326336" algn="just">
              <a:spcBef>
                <a:spcPts val="81"/>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Yangınlar</a:t>
            </a:r>
            <a:r>
              <a:rPr sz="1710" spc="-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ile</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koyun</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3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keçi</a:t>
            </a:r>
            <a:r>
              <a:rPr sz="1710" spc="-3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gibi</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hayvanların</a:t>
            </a:r>
            <a:r>
              <a:rPr sz="1710" spc="-34" dirty="0">
                <a:solidFill>
                  <a:prstClr val="black">
                    <a:lumMod val="95000"/>
                    <a:lumOff val="5000"/>
                  </a:prstClr>
                </a:solidFill>
                <a:latin typeface="Verdana"/>
                <a:cs typeface="Verdana"/>
              </a:rPr>
              <a:t>  </a:t>
            </a:r>
            <a:r>
              <a:rPr sz="1710" spc="-56" dirty="0" err="1">
                <a:solidFill>
                  <a:prstClr val="black">
                    <a:lumMod val="95000"/>
                    <a:lumOff val="5000"/>
                  </a:prstClr>
                </a:solidFill>
                <a:latin typeface="Verdana"/>
                <a:cs typeface="Verdana"/>
              </a:rPr>
              <a:t>verdikleri</a:t>
            </a:r>
            <a:r>
              <a:rPr sz="1710" spc="-56" dirty="0">
                <a:solidFill>
                  <a:prstClr val="black">
                    <a:lumMod val="95000"/>
                    <a:lumOff val="5000"/>
                  </a:prstClr>
                </a:solidFill>
                <a:latin typeface="Verdana"/>
                <a:cs typeface="Verdana"/>
              </a:rPr>
              <a:t> </a:t>
            </a:r>
            <a:r>
              <a:rPr sz="1710" spc="-51" dirty="0" err="1">
                <a:solidFill>
                  <a:prstClr val="black">
                    <a:lumMod val="95000"/>
                    <a:lumOff val="5000"/>
                  </a:prstClr>
                </a:solidFill>
                <a:latin typeface="Verdana"/>
                <a:cs typeface="Verdana"/>
              </a:rPr>
              <a:t>zararlar</a:t>
            </a:r>
            <a:r>
              <a:rPr sz="1710" spc="-51" dirty="0">
                <a:solidFill>
                  <a:prstClr val="black">
                    <a:lumMod val="95000"/>
                    <a:lumOff val="5000"/>
                  </a:prstClr>
                </a:solidFill>
                <a:latin typeface="Verdana"/>
                <a:cs typeface="Verdana"/>
              </a:rPr>
              <a:t>,</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bir</a:t>
            </a:r>
            <a:r>
              <a:rPr sz="1710" spc="9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zamanlar</a:t>
            </a:r>
            <a:r>
              <a:rPr sz="1710" spc="9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var</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olan</a:t>
            </a:r>
            <a:r>
              <a:rPr sz="1710" spc="94" dirty="0">
                <a:solidFill>
                  <a:prstClr val="black">
                    <a:lumMod val="95000"/>
                    <a:lumOff val="5000"/>
                  </a:prstClr>
                </a:solidFill>
                <a:latin typeface="Verdana"/>
                <a:cs typeface="Verdana"/>
              </a:rPr>
              <a:t> </a:t>
            </a:r>
            <a:r>
              <a:rPr sz="1710" spc="-73" dirty="0">
                <a:solidFill>
                  <a:prstClr val="black">
                    <a:lumMod val="95000"/>
                    <a:lumOff val="5000"/>
                  </a:prstClr>
                </a:solidFill>
                <a:latin typeface="Verdana"/>
                <a:cs typeface="Verdana"/>
              </a:rPr>
              <a:t>korulukları</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maki</a:t>
            </a:r>
            <a:r>
              <a:rPr sz="1710" spc="9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denen</a:t>
            </a:r>
            <a:r>
              <a:rPr sz="1710" spc="97" dirty="0">
                <a:solidFill>
                  <a:prstClr val="black">
                    <a:lumMod val="95000"/>
                    <a:lumOff val="5000"/>
                  </a:prstClr>
                </a:solidFill>
                <a:latin typeface="Verdana"/>
                <a:cs typeface="Verdana"/>
              </a:rPr>
              <a:t> </a:t>
            </a:r>
            <a:r>
              <a:rPr sz="1710" spc="-21" dirty="0" err="1">
                <a:solidFill>
                  <a:prstClr val="black">
                    <a:lumMod val="95000"/>
                    <a:lumOff val="5000"/>
                  </a:prstClr>
                </a:solidFill>
                <a:latin typeface="Verdana"/>
                <a:cs typeface="Verdana"/>
              </a:rPr>
              <a:t>ve</a:t>
            </a:r>
            <a:r>
              <a:rPr sz="1710" spc="-21"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dikenli</a:t>
            </a:r>
            <a:r>
              <a:rPr sz="1710" spc="36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ardıç</a:t>
            </a:r>
            <a:r>
              <a:rPr sz="1710" spc="35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ile</a:t>
            </a:r>
            <a:r>
              <a:rPr sz="1710" spc="36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defne</a:t>
            </a:r>
            <a:r>
              <a:rPr sz="1710" spc="36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ağaçlarını</a:t>
            </a:r>
            <a:r>
              <a:rPr sz="1710" spc="368" dirty="0">
                <a:solidFill>
                  <a:prstClr val="black">
                    <a:lumMod val="95000"/>
                    <a:lumOff val="5000"/>
                  </a:prstClr>
                </a:solidFill>
                <a:latin typeface="Verdana"/>
                <a:cs typeface="Verdana"/>
              </a:rPr>
              <a:t> </a:t>
            </a:r>
            <a:r>
              <a:rPr sz="1710" spc="111" dirty="0">
                <a:solidFill>
                  <a:prstClr val="black">
                    <a:lumMod val="95000"/>
                    <a:lumOff val="5000"/>
                  </a:prstClr>
                </a:solidFill>
                <a:latin typeface="Verdana"/>
                <a:cs typeface="Verdana"/>
              </a:rPr>
              <a:t>da</a:t>
            </a:r>
            <a:r>
              <a:rPr sz="1710" spc="35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içine</a:t>
            </a:r>
            <a:r>
              <a:rPr sz="1710" spc="368"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alan</a:t>
            </a:r>
            <a:r>
              <a:rPr sz="1710" spc="36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bir</a:t>
            </a:r>
            <a:r>
              <a:rPr sz="1710" spc="363"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bitki 	</a:t>
            </a:r>
            <a:r>
              <a:rPr sz="1710" spc="-97" dirty="0">
                <a:solidFill>
                  <a:prstClr val="black">
                    <a:lumMod val="95000"/>
                    <a:lumOff val="5000"/>
                  </a:prstClr>
                </a:solidFill>
                <a:latin typeface="Verdana"/>
                <a:cs typeface="Verdana"/>
              </a:rPr>
              <a:t>örtüsü</a:t>
            </a:r>
            <a:r>
              <a:rPr sz="1710" spc="-120" dirty="0">
                <a:solidFill>
                  <a:prstClr val="black">
                    <a:lumMod val="95000"/>
                    <a:lumOff val="5000"/>
                  </a:prstClr>
                </a:solidFill>
                <a:latin typeface="Verdana"/>
                <a:cs typeface="Verdana"/>
              </a:rPr>
              <a:t> </a:t>
            </a:r>
            <a:r>
              <a:rPr sz="1710" spc="-38" dirty="0">
                <a:solidFill>
                  <a:prstClr val="black">
                    <a:lumMod val="95000"/>
                    <a:lumOff val="5000"/>
                  </a:prstClr>
                </a:solidFill>
                <a:latin typeface="Verdana"/>
                <a:cs typeface="Verdana"/>
              </a:rPr>
              <a:t>durumuna</a:t>
            </a:r>
            <a:r>
              <a:rPr sz="1710" spc="-103" dirty="0">
                <a:solidFill>
                  <a:prstClr val="black">
                    <a:lumMod val="95000"/>
                    <a:lumOff val="5000"/>
                  </a:prstClr>
                </a:solidFill>
                <a:latin typeface="Verdana"/>
                <a:cs typeface="Verdana"/>
              </a:rPr>
              <a:t> </a:t>
            </a:r>
            <a:r>
              <a:rPr sz="1710" spc="-38" dirty="0" err="1">
                <a:solidFill>
                  <a:prstClr val="black">
                    <a:lumMod val="95000"/>
                    <a:lumOff val="5000"/>
                  </a:prstClr>
                </a:solidFill>
                <a:latin typeface="Verdana"/>
                <a:cs typeface="Verdana"/>
              </a:rPr>
              <a:t>dönüştürmüştür</a:t>
            </a:r>
            <a:r>
              <a:rPr sz="1710" spc="-38" dirty="0">
                <a:solidFill>
                  <a:prstClr val="black">
                    <a:lumMod val="95000"/>
                    <a:lumOff val="5000"/>
                  </a:prstClr>
                </a:solidFill>
                <a:latin typeface="Verdana"/>
                <a:cs typeface="Verdana"/>
              </a:rPr>
              <a:t>.</a:t>
            </a:r>
            <a:endParaRPr lang="tr-TR" sz="1710" spc="-38" dirty="0">
              <a:solidFill>
                <a:prstClr val="black">
                  <a:lumMod val="95000"/>
                  <a:lumOff val="5000"/>
                </a:prstClr>
              </a:solidFill>
              <a:latin typeface="Verdana"/>
              <a:cs typeface="Verdana"/>
            </a:endParaRPr>
          </a:p>
          <a:p>
            <a:pPr marL="336653" marR="5430" indent="-326336" algn="just">
              <a:spcBef>
                <a:spcPts val="81"/>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5973"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Akdeniz</a:t>
            </a:r>
            <a:r>
              <a:rPr sz="1710" spc="20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bölgesindeki</a:t>
            </a:r>
            <a:r>
              <a:rPr sz="1710" spc="20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en</a:t>
            </a:r>
            <a:r>
              <a:rPr sz="1710" spc="20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yoksul</a:t>
            </a:r>
            <a:r>
              <a:rPr sz="1710" spc="21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bitki</a:t>
            </a:r>
            <a:r>
              <a:rPr sz="1710" spc="20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örtüsü</a:t>
            </a:r>
            <a:r>
              <a:rPr sz="1710" spc="205"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bodur</a:t>
            </a:r>
            <a:r>
              <a:rPr sz="1710" spc="205" dirty="0">
                <a:solidFill>
                  <a:prstClr val="black">
                    <a:lumMod val="95000"/>
                    <a:lumOff val="5000"/>
                  </a:prstClr>
                </a:solidFill>
                <a:latin typeface="Verdana"/>
                <a:cs typeface="Verdana"/>
              </a:rPr>
              <a:t> </a:t>
            </a:r>
            <a:r>
              <a:rPr sz="1710" spc="-56" dirty="0" err="1">
                <a:solidFill>
                  <a:prstClr val="black">
                    <a:lumMod val="95000"/>
                    <a:lumOff val="5000"/>
                  </a:prstClr>
                </a:solidFill>
                <a:latin typeface="Verdana"/>
                <a:cs typeface="Verdana"/>
              </a:rPr>
              <a:t>kekik</a:t>
            </a:r>
            <a:r>
              <a:rPr sz="1710" spc="-56"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otları</a:t>
            </a:r>
            <a:r>
              <a:rPr sz="1710" dirty="0">
                <a:solidFill>
                  <a:prstClr val="black">
                    <a:lumMod val="95000"/>
                    <a:lumOff val="5000"/>
                  </a:prstClr>
                </a:solidFill>
                <a:latin typeface="Verdana"/>
                <a:cs typeface="Verdana"/>
              </a:rPr>
              <a:t>,</a:t>
            </a:r>
            <a:r>
              <a:rPr sz="1710" spc="402" dirty="0">
                <a:solidFill>
                  <a:prstClr val="black">
                    <a:lumMod val="95000"/>
                    <a:lumOff val="5000"/>
                  </a:prstClr>
                </a:solidFill>
                <a:latin typeface="Verdana"/>
                <a:cs typeface="Verdana"/>
              </a:rPr>
              <a:t> </a:t>
            </a:r>
            <a:r>
              <a:rPr sz="1710" spc="115" dirty="0">
                <a:solidFill>
                  <a:prstClr val="black">
                    <a:lumMod val="95000"/>
                    <a:lumOff val="5000"/>
                  </a:prstClr>
                </a:solidFill>
                <a:latin typeface="Verdana"/>
                <a:cs typeface="Verdana"/>
              </a:rPr>
              <a:t>cüce</a:t>
            </a:r>
            <a:r>
              <a:rPr sz="1710" spc="40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lavanta</a:t>
            </a:r>
            <a:r>
              <a:rPr sz="1710" spc="41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410"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öbür</a:t>
            </a:r>
            <a:r>
              <a:rPr sz="1710" spc="40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kokulu</a:t>
            </a:r>
            <a:r>
              <a:rPr sz="1710" spc="40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bitkilerden</a:t>
            </a:r>
            <a:r>
              <a:rPr sz="1710" spc="410"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oluşan</a:t>
            </a:r>
            <a:r>
              <a:rPr sz="1710" spc="-9"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Garik”tir</a:t>
            </a:r>
            <a:r>
              <a:rPr lang="tr-TR" sz="1710" spc="-9" dirty="0">
                <a:solidFill>
                  <a:prstClr val="black">
                    <a:lumMod val="95000"/>
                    <a:lumOff val="5000"/>
                  </a:prstClr>
                </a:solidFill>
                <a:latin typeface="Verdana"/>
                <a:cs typeface="Verdana"/>
              </a:rPr>
              <a:t>.</a:t>
            </a:r>
          </a:p>
          <a:p>
            <a:pPr marL="336653" marR="5973" indent="-326336" algn="just">
              <a:spcBef>
                <a:spcPts val="410"/>
              </a:spcBef>
              <a:buClr>
                <a:srgbClr val="98C723"/>
              </a:buClr>
              <a:buSzPct val="80000"/>
              <a:buFont typeface="Cambria"/>
              <a:buChar char="⦿"/>
              <a:tabLst>
                <a:tab pos="338825" algn="l"/>
              </a:tabLst>
            </a:pPr>
            <a:endParaRPr sz="1710" dirty="0">
              <a:solidFill>
                <a:prstClr val="black">
                  <a:lumMod val="95000"/>
                  <a:lumOff val="5000"/>
                </a:prstClr>
              </a:solidFill>
              <a:latin typeface="Verdana"/>
              <a:cs typeface="Verdana"/>
            </a:endParaRPr>
          </a:p>
          <a:p>
            <a:pPr marL="336653" marR="4344" indent="-326336" algn="just">
              <a:spcBef>
                <a:spcPts val="410"/>
              </a:spcBef>
              <a:buClr>
                <a:srgbClr val="98C723"/>
              </a:buClr>
              <a:buSzPct val="80000"/>
              <a:buFont typeface="Cambria"/>
              <a:buChar char="⦿"/>
              <a:tabLst>
                <a:tab pos="338825" algn="l"/>
              </a:tabLst>
            </a:pPr>
            <a:r>
              <a:rPr sz="1710" dirty="0">
                <a:solidFill>
                  <a:prstClr val="black">
                    <a:lumMod val="95000"/>
                    <a:lumOff val="5000"/>
                  </a:prstClr>
                </a:solidFill>
                <a:latin typeface="Verdana"/>
                <a:cs typeface="Verdana"/>
              </a:rPr>
              <a:t>Bu</a:t>
            </a:r>
            <a:r>
              <a:rPr sz="1710" spc="30"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bitki</a:t>
            </a:r>
            <a:r>
              <a:rPr sz="1710" spc="38"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örtüsünün</a:t>
            </a:r>
            <a:r>
              <a:rPr sz="1710" spc="4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en</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yaygın</a:t>
            </a:r>
            <a:r>
              <a:rPr sz="1710" spc="4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olduğu</a:t>
            </a:r>
            <a:r>
              <a:rPr sz="1710" spc="34"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yerler</a:t>
            </a:r>
            <a:r>
              <a:rPr sz="1710" spc="38" dirty="0">
                <a:solidFill>
                  <a:prstClr val="black">
                    <a:lumMod val="95000"/>
                    <a:lumOff val="5000"/>
                  </a:prstClr>
                </a:solidFill>
                <a:latin typeface="Verdana"/>
                <a:cs typeface="Verdana"/>
              </a:rPr>
              <a:t> </a:t>
            </a:r>
            <a:r>
              <a:rPr sz="1710" dirty="0" err="1">
                <a:solidFill>
                  <a:prstClr val="black">
                    <a:lumMod val="95000"/>
                    <a:lumOff val="5000"/>
                  </a:prstClr>
                </a:solidFill>
                <a:latin typeface="Verdana"/>
                <a:cs typeface="Verdana"/>
              </a:rPr>
              <a:t>Güney</a:t>
            </a:r>
            <a:r>
              <a:rPr sz="1710" spc="47" dirty="0">
                <a:solidFill>
                  <a:prstClr val="black">
                    <a:lumMod val="95000"/>
                    <a:lumOff val="5000"/>
                  </a:prstClr>
                </a:solidFill>
                <a:latin typeface="Verdana"/>
                <a:cs typeface="Verdana"/>
              </a:rPr>
              <a:t> </a:t>
            </a:r>
            <a:r>
              <a:rPr sz="1710" spc="-34" dirty="0" err="1">
                <a:solidFill>
                  <a:prstClr val="black">
                    <a:lumMod val="95000"/>
                    <a:lumOff val="5000"/>
                  </a:prstClr>
                </a:solidFill>
                <a:latin typeface="Verdana"/>
                <a:cs typeface="Verdana"/>
              </a:rPr>
              <a:t>Fransa</a:t>
            </a:r>
            <a:r>
              <a:rPr sz="1710" spc="-34" dirty="0">
                <a:solidFill>
                  <a:prstClr val="black">
                    <a:lumMod val="95000"/>
                    <a:lumOff val="5000"/>
                  </a:prstClr>
                </a:solidFill>
                <a:latin typeface="Verdana"/>
                <a:cs typeface="Verdana"/>
              </a:rPr>
              <a:t>,</a:t>
            </a:r>
            <a:r>
              <a:rPr lang="tr-TR" sz="1710" spc="-34" dirty="0">
                <a:solidFill>
                  <a:prstClr val="black">
                    <a:lumMod val="95000"/>
                    <a:lumOff val="5000"/>
                  </a:prstClr>
                </a:solidFill>
                <a:latin typeface="Verdana"/>
                <a:cs typeface="Verdana"/>
              </a:rPr>
              <a:t> </a:t>
            </a:r>
            <a:r>
              <a:rPr sz="1710" spc="-73" dirty="0" err="1">
                <a:solidFill>
                  <a:prstClr val="black">
                    <a:lumMod val="95000"/>
                    <a:lumOff val="5000"/>
                  </a:prstClr>
                </a:solidFill>
                <a:latin typeface="Verdana"/>
                <a:cs typeface="Verdana"/>
              </a:rPr>
              <a:t>İtalya</a:t>
            </a:r>
            <a:r>
              <a:rPr sz="1710" spc="-73" dirty="0">
                <a:solidFill>
                  <a:prstClr val="black">
                    <a:lumMod val="95000"/>
                    <a:lumOff val="5000"/>
                  </a:prstClr>
                </a:solidFill>
                <a:latin typeface="Verdana"/>
                <a:cs typeface="Verdana"/>
              </a:rPr>
              <a:t>,</a:t>
            </a:r>
            <a:r>
              <a:rPr sz="1710" spc="-5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Dalmaçya,</a:t>
            </a:r>
            <a:r>
              <a:rPr sz="1710" spc="-38" dirty="0">
                <a:solidFill>
                  <a:prstClr val="black">
                    <a:lumMod val="95000"/>
                    <a:lumOff val="5000"/>
                  </a:prstClr>
                </a:solidFill>
                <a:latin typeface="Verdana"/>
                <a:cs typeface="Verdana"/>
              </a:rPr>
              <a:t> </a:t>
            </a:r>
            <a:r>
              <a:rPr sz="1710" spc="-30" dirty="0">
                <a:solidFill>
                  <a:prstClr val="black">
                    <a:lumMod val="95000"/>
                    <a:lumOff val="5000"/>
                  </a:prstClr>
                </a:solidFill>
                <a:latin typeface="Verdana"/>
                <a:cs typeface="Verdana"/>
              </a:rPr>
              <a:t>Yunanistan</a:t>
            </a:r>
            <a:r>
              <a:rPr sz="1710" spc="-34"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43"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Malta’dır.</a:t>
            </a:r>
            <a:r>
              <a:rPr sz="1710" spc="-43" dirty="0">
                <a:solidFill>
                  <a:prstClr val="black">
                    <a:lumMod val="95000"/>
                    <a:lumOff val="5000"/>
                  </a:prstClr>
                </a:solidFill>
                <a:latin typeface="Verdana"/>
                <a:cs typeface="Verdana"/>
              </a:rPr>
              <a:t> </a:t>
            </a:r>
            <a:r>
              <a:rPr sz="1710" spc="-51" dirty="0">
                <a:solidFill>
                  <a:prstClr val="black">
                    <a:lumMod val="95000"/>
                    <a:lumOff val="5000"/>
                  </a:prstClr>
                </a:solidFill>
                <a:latin typeface="Verdana"/>
                <a:cs typeface="Verdana"/>
              </a:rPr>
              <a:t>Zambak,</a:t>
            </a:r>
            <a:r>
              <a:rPr sz="1710" spc="-34"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süsen, </a:t>
            </a:r>
            <a:r>
              <a:rPr sz="1710" spc="-51" dirty="0" err="1">
                <a:solidFill>
                  <a:prstClr val="black">
                    <a:lumMod val="95000"/>
                    <a:lumOff val="5000"/>
                  </a:prstClr>
                </a:solidFill>
                <a:latin typeface="Verdana"/>
                <a:cs typeface="Verdana"/>
              </a:rPr>
              <a:t>çiriş</a:t>
            </a:r>
            <a:r>
              <a:rPr sz="1710" spc="1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otu</a:t>
            </a:r>
            <a:r>
              <a:rPr sz="1710" spc="1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9"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benzeri</a:t>
            </a:r>
            <a:r>
              <a:rPr sz="1710" spc="2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soğanlı</a:t>
            </a:r>
            <a:r>
              <a:rPr sz="1710" spc="21" dirty="0">
                <a:solidFill>
                  <a:prstClr val="black">
                    <a:lumMod val="95000"/>
                    <a:lumOff val="5000"/>
                  </a:prstClr>
                </a:solidFill>
                <a:latin typeface="Verdana"/>
                <a:cs typeface="Verdana"/>
              </a:rPr>
              <a:t> </a:t>
            </a:r>
            <a:r>
              <a:rPr sz="1710" spc="-64" dirty="0">
                <a:solidFill>
                  <a:prstClr val="black">
                    <a:lumMod val="95000"/>
                    <a:lumOff val="5000"/>
                  </a:prstClr>
                </a:solidFill>
                <a:latin typeface="Verdana"/>
                <a:cs typeface="Verdana"/>
              </a:rPr>
              <a:t>bitkiler</a:t>
            </a:r>
            <a:r>
              <a:rPr sz="1710" spc="9" dirty="0">
                <a:solidFill>
                  <a:prstClr val="black">
                    <a:lumMod val="95000"/>
                    <a:lumOff val="5000"/>
                  </a:prstClr>
                </a:solidFill>
                <a:latin typeface="Verdana"/>
                <a:cs typeface="Verdana"/>
              </a:rPr>
              <a:t> </a:t>
            </a:r>
            <a:r>
              <a:rPr sz="1710" spc="94" dirty="0">
                <a:solidFill>
                  <a:prstClr val="black">
                    <a:lumMod val="95000"/>
                    <a:lumOff val="5000"/>
                  </a:prstClr>
                </a:solidFill>
                <a:latin typeface="Verdana"/>
                <a:cs typeface="Verdana"/>
              </a:rPr>
              <a:t>de</a:t>
            </a:r>
            <a:r>
              <a:rPr sz="1710" spc="1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Akdeniz</a:t>
            </a:r>
            <a:r>
              <a:rPr sz="1710" spc="2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bölgesinde 	</a:t>
            </a:r>
            <a:r>
              <a:rPr sz="1710" spc="-30" dirty="0">
                <a:solidFill>
                  <a:prstClr val="black">
                    <a:lumMod val="95000"/>
                    <a:lumOff val="5000"/>
                  </a:prstClr>
                </a:solidFill>
                <a:latin typeface="Verdana"/>
                <a:cs typeface="Verdana"/>
              </a:rPr>
              <a:t>yaygın</a:t>
            </a:r>
            <a:r>
              <a:rPr sz="1710" spc="-111" dirty="0">
                <a:solidFill>
                  <a:prstClr val="black">
                    <a:lumMod val="95000"/>
                    <a:lumOff val="5000"/>
                  </a:prstClr>
                </a:solidFill>
                <a:latin typeface="Verdana"/>
                <a:cs typeface="Verdana"/>
              </a:rPr>
              <a:t> </a:t>
            </a:r>
            <a:r>
              <a:rPr sz="1710" spc="-34" dirty="0">
                <a:solidFill>
                  <a:prstClr val="black">
                    <a:lumMod val="95000"/>
                    <a:lumOff val="5000"/>
                  </a:prstClr>
                </a:solidFill>
                <a:latin typeface="Verdana"/>
                <a:cs typeface="Verdana"/>
              </a:rPr>
              <a:t>olarak</a:t>
            </a:r>
            <a:r>
              <a:rPr sz="1710" spc="-124"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yetişmektedir.</a:t>
            </a:r>
            <a:endParaRPr sz="1710" dirty="0">
              <a:solidFill>
                <a:prstClr val="black">
                  <a:lumMod val="95000"/>
                  <a:lumOff val="5000"/>
                </a:prstClr>
              </a:solidFill>
              <a:latin typeface="Verdana"/>
              <a:cs typeface="Verdana"/>
            </a:endParaRPr>
          </a:p>
        </p:txBody>
      </p:sp>
      <p:pic>
        <p:nvPicPr>
          <p:cNvPr id="2" name="Picture 1"/>
          <p:cNvPicPr>
            <a:picLocks noChangeAspect="1"/>
          </p:cNvPicPr>
          <p:nvPr/>
        </p:nvPicPr>
        <p:blipFill>
          <a:blip r:embed="rId2"/>
          <a:stretch>
            <a:fillRect/>
          </a:stretch>
        </p:blipFill>
        <p:spPr>
          <a:xfrm>
            <a:off x="3624734" y="3193080"/>
            <a:ext cx="5176116" cy="3460561"/>
          </a:xfrm>
          <a:prstGeom prst="rect">
            <a:avLst/>
          </a:prstGeom>
        </p:spPr>
      </p:pic>
    </p:spTree>
    <p:extLst>
      <p:ext uri="{BB962C8B-B14F-4D97-AF65-F5344CB8AC3E}">
        <p14:creationId xmlns:p14="http://schemas.microsoft.com/office/powerpoint/2010/main" val="313441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923330"/>
          </a:xfrm>
          <a:prstGeom prst="rect">
            <a:avLst/>
          </a:prstGeom>
        </p:spPr>
        <p:txBody>
          <a:bodyPr>
            <a:spAutoFit/>
          </a:bodyPr>
          <a:lstStyle/>
          <a:p>
            <a:r>
              <a:rPr lang="tr-TR" dirty="0">
                <a:hlinkClick r:id="rId2"/>
              </a:rPr>
              <a:t>https://experience.arcgis.com/experience/5f6596de6c4445a58aec956532b9813d/</a:t>
            </a:r>
            <a:endParaRPr lang="tr-TR" dirty="0"/>
          </a:p>
          <a:p>
            <a:endParaRPr lang="tr-TR" dirty="0"/>
          </a:p>
        </p:txBody>
      </p:sp>
    </p:spTree>
    <p:extLst>
      <p:ext uri="{BB962C8B-B14F-4D97-AF65-F5344CB8AC3E}">
        <p14:creationId xmlns:p14="http://schemas.microsoft.com/office/powerpoint/2010/main" val="10752612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898</Words>
  <Application>Microsoft Office PowerPoint</Application>
  <PresentationFormat>Geniş ekran</PresentationFormat>
  <Paragraphs>66</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Arial MT</vt:lpstr>
      <vt:lpstr>Calibri</vt:lpstr>
      <vt:lpstr>Calibri Light</vt:lpstr>
      <vt:lpstr>Cambria</vt:lpstr>
      <vt:lpstr>Verdana</vt:lpstr>
      <vt:lpstr>Wingdings</vt:lpstr>
      <vt:lpstr>Office Teması</vt:lpstr>
      <vt:lpstr>Bitki Örtüsü Özellikleri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Bitki Örtüsü Özellikleri</dc:title>
  <dc:creator>merve altundal öncü</dc:creator>
  <cp:lastModifiedBy>merve altundal öncü</cp:lastModifiedBy>
  <cp:revision>3</cp:revision>
  <dcterms:created xsi:type="dcterms:W3CDTF">2024-08-01T07:05:44Z</dcterms:created>
  <dcterms:modified xsi:type="dcterms:W3CDTF">2024-08-01T07:07:49Z</dcterms:modified>
</cp:coreProperties>
</file>