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746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2303458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3561200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3505296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3401720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4018221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486638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807324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1195056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2659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97650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000" b="1" dirty="0" smtClean="0">
                <a:solidFill>
                  <a:srgbClr val="160093"/>
                </a:solidFill>
                <a:latin typeface="Arial" panose="020B0604020202020204" pitchFamily="34" charset="0"/>
                <a:cs typeface="Arial" panose="020B0604020202020204" pitchFamily="34" charset="0"/>
              </a:rPr>
              <a:t>Piyasa </a:t>
            </a:r>
            <a:r>
              <a:rPr lang="tr-TR" sz="2000" b="1" dirty="0">
                <a:solidFill>
                  <a:srgbClr val="160093"/>
                </a:solidFill>
                <a:latin typeface="Arial" panose="020B0604020202020204" pitchFamily="34" charset="0"/>
                <a:cs typeface="Arial" panose="020B0604020202020204" pitchFamily="34" charset="0"/>
              </a:rPr>
              <a:t>ekonomisi: </a:t>
            </a:r>
            <a:r>
              <a:rPr lang="tr-TR" sz="2000" dirty="0">
                <a:latin typeface="Arial" panose="020B0604020202020204" pitchFamily="34" charset="0"/>
                <a:cs typeface="Arial" panose="020B0604020202020204" pitchFamily="34" charset="0"/>
              </a:rPr>
              <a:t>Ekonomiler, üretimi arttırmak için uzmanlaşmaya ve işbölümüne dayanmaktadır. Bu, döviz işlemini kolaylaştıracak para kullanarak piyasalarda mal ve hizmet alışverişini gerektirir. Birçok pazar, milyonlarca bireysel merkezi olmayan ekonomik kararları koordine eder. </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Pazar </a:t>
            </a:r>
            <a:r>
              <a:rPr lang="tr-TR" sz="2000" dirty="0">
                <a:latin typeface="Arial" panose="020B0604020202020204" pitchFamily="34" charset="0"/>
                <a:cs typeface="Arial" panose="020B0604020202020204" pitchFamily="34" charset="0"/>
              </a:rPr>
              <a:t>ekonomisi terimi, yaptıkları seçimlerden yalnızca alıcıların ve satıcıların sorumlu olduğu bir sistem anlamına gelir. Serbest piyasa, malların ve hizmetlerin dağılımını ve dağıtımını belirlemek için fiyatlara mutlak bir güç verir. Bu fiyatlar emtialar için arz ve talep güçleri tarafından belirlenir. </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Emtia </a:t>
            </a:r>
            <a:r>
              <a:rPr lang="tr-TR" sz="2000" dirty="0">
                <a:latin typeface="Arial" panose="020B0604020202020204" pitchFamily="34" charset="0"/>
                <a:cs typeface="Arial" panose="020B0604020202020204" pitchFamily="34" charset="0"/>
              </a:rPr>
              <a:t>fiyatları, arz ve talep güçleri tarafından belirlenir. </a:t>
            </a:r>
          </a:p>
          <a:p>
            <a:pPr algn="just">
              <a:spcBef>
                <a:spcPts val="75"/>
              </a:spcBef>
              <a:spcAft>
                <a:spcPts val="0"/>
              </a:spcAft>
              <a:buClr>
                <a:srgbClr val="160093"/>
              </a:buClr>
              <a:buFont typeface="Courier New" panose="02070309020205020404" pitchFamily="49" charset="0"/>
              <a:buChar char="o"/>
            </a:pPr>
            <a:r>
              <a:rPr lang="tr-TR" sz="2000" b="1" dirty="0" smtClean="0">
                <a:solidFill>
                  <a:srgbClr val="160093"/>
                </a:solidFill>
                <a:latin typeface="Arial" panose="020B0604020202020204" pitchFamily="34" charset="0"/>
                <a:cs typeface="Arial" panose="020B0604020202020204" pitchFamily="34" charset="0"/>
              </a:rPr>
              <a:t>Hükümetin </a:t>
            </a:r>
            <a:r>
              <a:rPr lang="tr-TR" sz="2000" b="1" dirty="0">
                <a:solidFill>
                  <a:srgbClr val="160093"/>
                </a:solidFill>
                <a:latin typeface="Arial" panose="020B0604020202020204" pitchFamily="34" charset="0"/>
                <a:cs typeface="Arial" panose="020B0604020202020204" pitchFamily="34" charset="0"/>
              </a:rPr>
              <a:t>piyasa ekonomisindeki rolü, kanun ve düzeni kontrol etmek ve savunma gibi belirli "kamu malları" sağlamakla sınırlıdır.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16744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Komuta ekonomisi</a:t>
            </a:r>
            <a:r>
              <a:rPr lang="tr-TR" sz="2000" dirty="0">
                <a:solidFill>
                  <a:srgbClr val="160093"/>
                </a:solidFill>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Kaynakların komuta ekonomisi veya planlı ekonomide hükümet tarafından Karl </a:t>
            </a:r>
            <a:r>
              <a:rPr lang="tr-TR" sz="2000" dirty="0" err="1">
                <a:latin typeface="Arial" panose="020B0604020202020204" pitchFamily="34" charset="0"/>
                <a:cs typeface="Arial" panose="020B0604020202020204" pitchFamily="34" charset="0"/>
              </a:rPr>
              <a:t>Marx’ın</a:t>
            </a:r>
            <a:r>
              <a:rPr lang="tr-TR" sz="2000" dirty="0">
                <a:latin typeface="Arial" panose="020B0604020202020204" pitchFamily="34" charset="0"/>
                <a:cs typeface="Arial" panose="020B0604020202020204" pitchFamily="34" charset="0"/>
              </a:rPr>
              <a:t> kaynakların daha eşit ve daha adil bir şekilde dağılımını sağlayacağına inandığı şekilde tahsis edildiği sistemdir. Ancak rekabetin ve kararları yönlendirecek fiyatların olmadığı merkezi planlı ekonomilerde, pek çok problem ve birçok mal sıkıntısı ortaya çıktı, çünkü planlamacıların tahminleri zayıftır. </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Eski </a:t>
            </a:r>
            <a:r>
              <a:rPr lang="tr-TR" sz="2000" dirty="0">
                <a:latin typeface="Arial" panose="020B0604020202020204" pitchFamily="34" charset="0"/>
                <a:cs typeface="Arial" panose="020B0604020202020204" pitchFamily="34" charset="0"/>
              </a:rPr>
              <a:t>SSCB ülkelerinde genellikle temel ihtiyaç eksiklikleri mevcut iken, az sayıda insanın istediklerinde de fazla mal üretimi yapılmıştır. Devlet istihdamı garantilediğinden, çok çalışmak için nispeten yetersiz teşvik yapmış, sonuç olarak gizli işsizlik yaşanmıştır.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054237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Karma ekonomi: </a:t>
            </a:r>
            <a:r>
              <a:rPr lang="tr-TR" sz="2000" dirty="0">
                <a:latin typeface="Arial" panose="020B0604020202020204" pitchFamily="34" charset="0"/>
                <a:cs typeface="Arial" panose="020B0604020202020204" pitchFamily="34" charset="0"/>
              </a:rPr>
              <a:t>Bazı nispeten az gelişmiş toplumlarda davranışın gelenek ve göreneklerle belirlenebileceği halde, bütün ekonomiler merkezi kontrol ve piyasa tespitinin bir karışımına sahiptir. </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Özel </a:t>
            </a:r>
            <a:r>
              <a:rPr lang="tr-TR" sz="2000" dirty="0">
                <a:latin typeface="Arial" panose="020B0604020202020204" pitchFamily="34" charset="0"/>
                <a:cs typeface="Arial" panose="020B0604020202020204" pitchFamily="34" charset="0"/>
              </a:rPr>
              <a:t>sektör, özel şahsa ait ve ulusal üretimin yaklaşık ¾’ünden sorumlu olan firmaları kapsar. Hükümet mülkiyet ve sözleşme kanunları yapar ve bu kanunları uygulamak için mahkemeler yoluyla yasa ve düzeni sağlar.</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Hükümet</a:t>
            </a:r>
            <a:r>
              <a:rPr lang="tr-TR" sz="2000" dirty="0">
                <a:latin typeface="Arial" panose="020B0604020202020204" pitchFamily="34" charset="0"/>
                <a:cs typeface="Arial" panose="020B0604020202020204" pitchFamily="34" charset="0"/>
              </a:rPr>
              <a:t>, yoksulluğun sebep olduğu zorluklardan insanları korumak gibi serbest piyasanın çok iyi çalışmadığı alanlarda </a:t>
            </a:r>
            <a:r>
              <a:rPr lang="tr-TR" sz="2000" b="1" dirty="0">
                <a:solidFill>
                  <a:srgbClr val="160093"/>
                </a:solidFill>
                <a:latin typeface="Arial" panose="020B0604020202020204" pitchFamily="34" charset="0"/>
                <a:cs typeface="Arial" panose="020B0604020202020204" pitchFamily="34" charset="0"/>
              </a:rPr>
              <a:t>piyasa  başarısızlığını</a:t>
            </a:r>
            <a:r>
              <a:rPr lang="tr-TR" sz="2000" dirty="0">
                <a:latin typeface="Arial" panose="020B0604020202020204" pitchFamily="34" charset="0"/>
                <a:cs typeface="Arial" panose="020B0604020202020204" pitchFamily="34" charset="0"/>
              </a:rPr>
              <a:t> düzeltmek için müdahale eder. Güvenlik gibi bazı </a:t>
            </a:r>
            <a:r>
              <a:rPr lang="tr-TR" sz="2000" b="1" dirty="0">
                <a:solidFill>
                  <a:srgbClr val="160093"/>
                </a:solidFill>
                <a:latin typeface="Arial" panose="020B0604020202020204" pitchFamily="34" charset="0"/>
                <a:cs typeface="Arial" panose="020B0604020202020204" pitchFamily="34" charset="0"/>
              </a:rPr>
              <a:t>kamu mallarının </a:t>
            </a:r>
            <a:r>
              <a:rPr lang="tr-TR" sz="2000" dirty="0">
                <a:latin typeface="Arial" panose="020B0604020202020204" pitchFamily="34" charset="0"/>
                <a:cs typeface="Arial" panose="020B0604020202020204" pitchFamily="34" charset="0"/>
              </a:rPr>
              <a:t>tedariki hükümet tarafından yapılır.</a:t>
            </a: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03277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Devlet daireleri, yerel yönetimleri ve özerk kamu kurumlarını kapsayan kamu sektörü önemli olup, bunların GSYİH içindeki payları iktidardaki siyasi partinin eğilimlerine göre değişir. </a:t>
            </a:r>
          </a:p>
          <a:p>
            <a:pPr algn="just">
              <a:spcBef>
                <a:spcPts val="7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Fiyat</a:t>
            </a:r>
            <a:r>
              <a:rPr lang="tr-TR" sz="2000" dirty="0">
                <a:latin typeface="Arial" panose="020B0604020202020204" pitchFamily="34" charset="0"/>
                <a:cs typeface="Arial" panose="020B0604020202020204" pitchFamily="34" charset="0"/>
              </a:rPr>
              <a:t>, istihdam veya ekonomik büyüme seviyeleri gibi makroekonomik hedefleri etkilemek için hükümetlerin ekonomilere müdahale etmesi yaygın bir uygulamadır. </a:t>
            </a:r>
            <a:endParaRPr lang="tr-TR" sz="2000" dirty="0" smtClean="0">
              <a:latin typeface="Arial" panose="020B0604020202020204" pitchFamily="34" charset="0"/>
              <a:cs typeface="Arial" panose="020B0604020202020204" pitchFamily="34" charset="0"/>
            </a:endParaRPr>
          </a:p>
          <a:p>
            <a:pPr algn="just">
              <a:spcBef>
                <a:spcPts val="7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Özellikle hükümet, piyasa ekonomisinin doğasında olan istikrarsızlığı, </a:t>
            </a:r>
            <a:r>
              <a:rPr lang="tr-TR" sz="2000" dirty="0" err="1">
                <a:latin typeface="Arial" panose="020B0604020202020204" pitchFamily="34" charset="0"/>
                <a:cs typeface="Arial" panose="020B0604020202020204" pitchFamily="34" charset="0"/>
              </a:rPr>
              <a:t>konjoktürel</a:t>
            </a:r>
            <a:r>
              <a:rPr lang="tr-TR" sz="2000" dirty="0">
                <a:latin typeface="Arial" panose="020B0604020202020204" pitchFamily="34" charset="0"/>
                <a:cs typeface="Arial" panose="020B0604020202020204" pitchFamily="34" charset="0"/>
              </a:rPr>
              <a:t> dalgalanmaları ve durgunluklarla ilgilenmekte (doğrudan kontrol ettiği) ki, kamu sektörü ne kadar büyük hacme sahip ise, hükümetin etkileme gücü daha kolay olur. Bu nedenlere bağlı olarak hükümetin katılımı büyük ölçüde değişse de, bütün modern ekonomiler karma ekonomi niteliğini az veya çok gösterirler.</a:t>
            </a:r>
            <a:endParaRPr lang="en-GB" sz="2000" dirty="0">
              <a:latin typeface="Arial" panose="020B0604020202020204" pitchFamily="34" charset="0"/>
              <a:cs typeface="Arial" panose="020B0604020202020204" pitchFamily="34" charset="0"/>
            </a:endParaRPr>
          </a:p>
          <a:p>
            <a:pPr algn="just">
              <a:spcBef>
                <a:spcPts val="75"/>
              </a:spcBef>
              <a:spcAft>
                <a:spcPts val="0"/>
              </a:spcAft>
              <a:buClr>
                <a:srgbClr val="160093"/>
              </a:buClr>
              <a:buFont typeface="Courier New" panose="02070309020205020404" pitchFamily="49" charset="0"/>
              <a:buChar char="o"/>
            </a:pP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95386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400" b="1" dirty="0">
                <a:latin typeface="Arial" panose="020B0604020202020204" pitchFamily="34" charset="0"/>
                <a:cs typeface="Arial" panose="020B0604020202020204" pitchFamily="34" charset="0"/>
              </a:rPr>
              <a:t>Sürdürülebilir kalkınma</a:t>
            </a:r>
            <a:r>
              <a:rPr lang="tr-TR" sz="2400" dirty="0">
                <a:latin typeface="Arial" panose="020B0604020202020204" pitchFamily="34" charset="0"/>
                <a:cs typeface="Arial" panose="020B0604020202020204" pitchFamily="34" charset="0"/>
              </a:rPr>
              <a:t>: Kaynak tahsis kararların zamanla verimli biçimde dağıtılması zorludur. </a:t>
            </a:r>
          </a:p>
          <a:p>
            <a:pPr algn="just">
              <a:spcBef>
                <a:spcPts val="75"/>
              </a:spcBef>
              <a:spcAft>
                <a:spcPts val="0"/>
              </a:spcAft>
              <a:buClr>
                <a:srgbClr val="160093"/>
              </a:buClr>
              <a:buFont typeface="Courier New" panose="02070309020205020404" pitchFamily="49" charset="0"/>
              <a:buChar char="o"/>
            </a:pPr>
            <a:r>
              <a:rPr lang="tr-TR" sz="2400" dirty="0" smtClean="0">
                <a:latin typeface="Arial" panose="020B0604020202020204" pitchFamily="34" charset="0"/>
                <a:cs typeface="Arial" panose="020B0604020202020204" pitchFamily="34" charset="0"/>
              </a:rPr>
              <a:t>Kuşaklararası </a:t>
            </a:r>
            <a:r>
              <a:rPr lang="tr-TR" sz="2400" dirty="0">
                <a:latin typeface="Arial" panose="020B0604020202020204" pitchFamily="34" charset="0"/>
                <a:cs typeface="Arial" panose="020B0604020202020204" pitchFamily="34" charset="0"/>
              </a:rPr>
              <a:t>kaynak dağılımı sorunu; mevcut neslin gelecek nesillerin gereksinimlerini de hesaba katması gerektiğini düşünen çevreciler tarafından kuşaklararası eşitlik ilkesi ile gelecek kuşakların ihtiyaçlarını karşılama kabiliyetinden ödün vermeksizin, mevcut neslin gereksinimlerini karşılayan kalkınma olarak tanımlanabilecek sürdürülebilir kalkınma ilkesinin temel taşı olmuştur. </a:t>
            </a:r>
          </a:p>
          <a:p>
            <a:pPr algn="just">
              <a:spcBef>
                <a:spcPts val="75"/>
              </a:spcBef>
              <a:spcAft>
                <a:spcPts val="0"/>
              </a:spcAft>
              <a:buClr>
                <a:srgbClr val="160093"/>
              </a:buClr>
              <a:buFont typeface="Courier New" panose="02070309020205020404" pitchFamily="49" charset="0"/>
              <a:buChar char="o"/>
            </a:pP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6831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75"/>
              </a:spcBef>
              <a:spcAft>
                <a:spcPts val="0"/>
              </a:spcAft>
              <a:buClr>
                <a:srgbClr val="160093"/>
              </a:buClr>
              <a:buFont typeface="Courier New" panose="02070309020205020404" pitchFamily="49" charset="0"/>
              <a:buChar char="o"/>
            </a:pPr>
            <a:r>
              <a:rPr lang="tr-TR" sz="2400" b="1" dirty="0">
                <a:solidFill>
                  <a:srgbClr val="160093"/>
                </a:solidFill>
                <a:latin typeface="Arial" panose="020B0604020202020204" pitchFamily="34" charset="0"/>
                <a:cs typeface="Arial" panose="020B0604020202020204" pitchFamily="34" charset="0"/>
              </a:rPr>
              <a:t>Kaynakların zamanla verimli ve adil biçimde nasıl tahsis edilebileceği konusunda farklı görüşler vardır. </a:t>
            </a:r>
          </a:p>
          <a:p>
            <a:pPr algn="just">
              <a:spcBef>
                <a:spcPts val="75"/>
              </a:spcBef>
              <a:spcAft>
                <a:spcPts val="0"/>
              </a:spcAft>
              <a:buClr>
                <a:srgbClr val="160093"/>
              </a:buClr>
              <a:buFont typeface="Courier New" panose="02070309020205020404" pitchFamily="49" charset="0"/>
              <a:buChar char="o"/>
            </a:pPr>
            <a:r>
              <a:rPr lang="tr-TR" sz="2400" b="1" dirty="0" smtClean="0">
                <a:latin typeface="Arial" panose="020B0604020202020204" pitchFamily="34" charset="0"/>
                <a:cs typeface="Arial" panose="020B0604020202020204" pitchFamily="34" charset="0"/>
              </a:rPr>
              <a:t>Serbest </a:t>
            </a:r>
            <a:r>
              <a:rPr lang="tr-TR" sz="2400" b="1" dirty="0">
                <a:latin typeface="Arial" panose="020B0604020202020204" pitchFamily="34" charset="0"/>
                <a:cs typeface="Arial" panose="020B0604020202020204" pitchFamily="34" charset="0"/>
              </a:rPr>
              <a:t>piyasa görüşü, </a:t>
            </a:r>
            <a:r>
              <a:rPr lang="tr-TR" sz="2400" dirty="0">
                <a:latin typeface="Arial" panose="020B0604020202020204" pitchFamily="34" charset="0"/>
                <a:cs typeface="Arial" panose="020B0604020202020204" pitchFamily="34" charset="0"/>
              </a:rPr>
              <a:t>kişisel çıkarın sürdürülebilirliği sağlayacağını savunmakta ve kaynaklar kıtlaştıkça, ikame edilenlerin korunması ve geliştirilmesini teşvik ederek fiyatları yükselecektir. </a:t>
            </a:r>
          </a:p>
          <a:p>
            <a:pPr algn="just">
              <a:spcBef>
                <a:spcPts val="75"/>
              </a:spcBef>
              <a:spcAft>
                <a:spcPts val="0"/>
              </a:spcAft>
              <a:buClr>
                <a:srgbClr val="160093"/>
              </a:buClr>
              <a:buFont typeface="Courier New" panose="02070309020205020404" pitchFamily="49" charset="0"/>
              <a:buChar char="o"/>
            </a:pPr>
            <a:r>
              <a:rPr lang="tr-TR" sz="2400" b="1" dirty="0" smtClean="0">
                <a:solidFill>
                  <a:srgbClr val="160093"/>
                </a:solidFill>
                <a:latin typeface="Arial" panose="020B0604020202020204" pitchFamily="34" charset="0"/>
                <a:cs typeface="Arial" panose="020B0604020202020204" pitchFamily="34" charset="0"/>
              </a:rPr>
              <a:t>Sosyal </a:t>
            </a:r>
            <a:r>
              <a:rPr lang="tr-TR" sz="2400" b="1" dirty="0">
                <a:solidFill>
                  <a:srgbClr val="160093"/>
                </a:solidFill>
                <a:latin typeface="Arial" panose="020B0604020202020204" pitchFamily="34" charset="0"/>
                <a:cs typeface="Arial" panose="020B0604020202020204" pitchFamily="34" charset="0"/>
              </a:rPr>
              <a:t>verimlilik görüşü, </a:t>
            </a:r>
            <a:r>
              <a:rPr lang="tr-TR" sz="2400" dirty="0">
                <a:latin typeface="Arial" panose="020B0604020202020204" pitchFamily="34" charset="0"/>
                <a:cs typeface="Arial" panose="020B0604020202020204" pitchFamily="34" charset="0"/>
              </a:rPr>
              <a:t>yalnızca tüketicilerin ve üreticilerin özel çıkarlarının değil, karar vermede sosyal maliyetler ve faydaların da dikkate alınması gerektiğini savunur. Bu yaklaşımda, gelecek kuşaklara ve sürdürülebilirliğe daha fazla önem verilebilir. </a:t>
            </a:r>
          </a:p>
          <a:p>
            <a:pPr algn="just">
              <a:spcBef>
                <a:spcPts val="75"/>
              </a:spcBef>
              <a:spcAft>
                <a:spcPts val="0"/>
              </a:spcAft>
              <a:buClr>
                <a:srgbClr val="160093"/>
              </a:buClr>
              <a:buFont typeface="Courier New" panose="02070309020205020404" pitchFamily="49" charset="0"/>
              <a:buChar char="o"/>
            </a:pP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768054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EKONOMİK SİSTEM VE GAYRİMENKUL 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Ekonomik sistemler, neyin üretileceğini ve üretmenin en etkili yolunu belirlemelidir. Piyasa ekonomileri, kaynak tahsisi için fiyat sistemine güvenirler ve başa çıkması gereken piyasa başarısızlığı örnekleri olmasına rağmen, genellikle bunu çok verimli yaparlar:</a:t>
            </a:r>
          </a:p>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 topluluk malları (veya kamu malları)</a:t>
            </a:r>
          </a:p>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 eksik rekabet</a:t>
            </a:r>
          </a:p>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 eksik bilgi</a:t>
            </a:r>
          </a:p>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 dışsallıklar</a:t>
            </a:r>
          </a:p>
          <a:p>
            <a:pPr algn="just">
              <a:spcBef>
                <a:spcPts val="150"/>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 istikrarsızlık.</a:t>
            </a:r>
          </a:p>
          <a:p>
            <a:pPr marL="0" indent="0" algn="just">
              <a:spcBef>
                <a:spcPts val="75"/>
              </a:spcBef>
              <a:spcAft>
                <a:spcPts val="0"/>
              </a:spcAft>
              <a:buClr>
                <a:srgbClr val="160093"/>
              </a:buClr>
              <a:buNone/>
            </a:pP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584938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3272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870</Words>
  <Application>Microsoft Office PowerPoint</Application>
  <PresentationFormat>Ekran Gösterisi (4:3)</PresentationFormat>
  <Paragraphs>55</Paragraphs>
  <Slides>9</Slides>
  <Notes>9</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Century Gothic</vt:lpstr>
      <vt:lpstr>Courier New</vt:lpstr>
      <vt:lpstr>Times New Roman</vt:lpstr>
      <vt:lpstr>Wingdings</vt:lpstr>
      <vt:lpstr>ekonomi</vt:lpstr>
      <vt:lpstr>1_Rics</vt:lpstr>
      <vt:lpstr>h.t.</vt:lpstr>
      <vt:lpstr>PowerPoint Sunusu</vt:lpstr>
      <vt:lpstr>EKONOMİK SİSTEM VE GAYRİMENKUL EKONOMİSİ</vt:lpstr>
      <vt:lpstr>EKONOMİK SİSTEM VE GAYRİMENKUL EKONOMİSİ</vt:lpstr>
      <vt:lpstr>EKONOMİK SİSTEM VE GAYRİMENKUL EKONOMİSİ</vt:lpstr>
      <vt:lpstr>EKONOMİK SİSTEM VE GAYRİMENKUL EKONOMİSİ</vt:lpstr>
      <vt:lpstr>EKONOMİK SİSTEM VE GAYRİMENKUL EKONOMİSİ</vt:lpstr>
      <vt:lpstr>EKONOMİK SİSTEM VE GAYRİMENKUL EKONOMİSİ</vt:lpstr>
      <vt:lpstr>EKONOMİK SİSTEM VE GAYRİMENKUL EKONOMİSİ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2020-02-21T09:21:13Z</dcterms:modified>
</cp:coreProperties>
</file>