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9" r:id="rId3"/>
    <p:sldId id="264" r:id="rId4"/>
    <p:sldId id="267" r:id="rId5"/>
    <p:sldId id="266" r:id="rId6"/>
    <p:sldId id="269" r:id="rId7"/>
    <p:sldId id="276" r:id="rId8"/>
    <p:sldId id="271" r:id="rId9"/>
    <p:sldId id="272" r:id="rId10"/>
    <p:sldId id="273" r:id="rId11"/>
    <p:sldId id="27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2/26/2020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5400" b="1" dirty="0">
                <a:latin typeface="Comic Sans MS" panose="030F0702030302020204" pitchFamily="66" charset="0"/>
              </a:rPr>
              <a:t>Problem </a:t>
            </a:r>
            <a:r>
              <a:rPr lang="tr-TR" sz="5400" b="1" dirty="0" smtClean="0">
                <a:latin typeface="Comic Sans MS" panose="030F0702030302020204" pitchFamily="66" charset="0"/>
              </a:rPr>
              <a:t>çözmeye Dayalı Ders Planı hazırlama Üzerine</a:t>
            </a:r>
            <a:endParaRPr lang="tr-TR" sz="8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679266" y="5325940"/>
            <a:ext cx="7891272" cy="738922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smtClean="0"/>
              <a:t>Kaynak</a:t>
            </a:r>
            <a:r>
              <a:rPr lang="tr-TR" b="1" dirty="0"/>
              <a:t>: </a:t>
            </a:r>
            <a:r>
              <a:rPr lang="tr-TR" dirty="0"/>
              <a:t>Van De </a:t>
            </a:r>
            <a:r>
              <a:rPr lang="tr-TR" dirty="0" err="1"/>
              <a:t>Walle</a:t>
            </a:r>
            <a:r>
              <a:rPr lang="tr-TR" dirty="0"/>
              <a:t>, J. A., </a:t>
            </a:r>
            <a:r>
              <a:rPr lang="tr-TR" dirty="0" err="1"/>
              <a:t>Karp</a:t>
            </a:r>
            <a:r>
              <a:rPr lang="tr-TR" dirty="0"/>
              <a:t>, K. S., &amp; Bay-Williams, J. M. (2012). İlkokul ve ortaokul matematiği gelişimsel yaklaşımla öğretim. Çev. </a:t>
            </a:r>
            <a:r>
              <a:rPr lang="tr-TR" dirty="0" err="1"/>
              <a:t>Edit</a:t>
            </a:r>
            <a:r>
              <a:rPr lang="tr-TR" dirty="0"/>
              <a:t>. Soner Durmuş), Ankara: Nobel Akademik Yayıncılık.</a:t>
            </a:r>
          </a:p>
        </p:txBody>
      </p:sp>
    </p:spTree>
    <p:extLst>
      <p:ext uri="{BB962C8B-B14F-4D97-AF65-F5344CB8AC3E}">
        <p14:creationId xmlns:p14="http://schemas.microsoft.com/office/powerpoint/2010/main" val="4022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3600" b="1" dirty="0" smtClean="0">
                <a:latin typeface="Comic Sans MS" panose="030F0702030302020204" pitchFamily="66" charset="0"/>
              </a:rPr>
              <a:t>5e modeli ile problem çözmeye dayalı ders arasında nasıl bir bağ kurulabilir?</a:t>
            </a:r>
            <a:br>
              <a:rPr lang="tr-TR" sz="3600" b="1" dirty="0" smtClean="0">
                <a:latin typeface="Comic Sans MS" panose="030F0702030302020204" pitchFamily="66" charset="0"/>
              </a:rPr>
            </a:br>
            <a:r>
              <a:rPr lang="tr-TR" sz="3600" b="1" dirty="0">
                <a:latin typeface="Comic Sans MS" panose="030F0702030302020204" pitchFamily="66" charset="0"/>
              </a:rPr>
              <a:t/>
            </a:r>
            <a:br>
              <a:rPr lang="tr-TR" sz="3600" b="1" dirty="0">
                <a:latin typeface="Comic Sans MS" panose="030F0702030302020204" pitchFamily="66" charset="0"/>
              </a:rPr>
            </a:br>
            <a:r>
              <a:rPr lang="tr-TR" sz="2800" b="1" cap="none" dirty="0" smtClean="0">
                <a:latin typeface="Comic Sans MS" panose="030F0702030302020204" pitchFamily="66" charset="0"/>
              </a:rPr>
              <a:t>(Bir Sonraki Slayt Üzerinde Açıklamaya Çalışalım)</a:t>
            </a:r>
            <a:endParaRPr lang="tr-TR" sz="2800" b="1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5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4880" y="717447"/>
            <a:ext cx="6149252" cy="5683623"/>
          </a:xfrm>
        </p:spPr>
      </p:pic>
    </p:spTree>
    <p:extLst>
      <p:ext uri="{BB962C8B-B14F-4D97-AF65-F5344CB8AC3E}">
        <p14:creationId xmlns:p14="http://schemas.microsoft.com/office/powerpoint/2010/main" val="140279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Comic Sans MS" panose="030F0702030302020204" pitchFamily="66" charset="0"/>
              </a:rPr>
              <a:t>Problem Çözme ve </a:t>
            </a:r>
            <a:r>
              <a:rPr lang="tr-TR" sz="3600" b="1" dirty="0" err="1" smtClean="0">
                <a:latin typeface="Comic Sans MS" panose="030F0702030302020204" pitchFamily="66" charset="0"/>
              </a:rPr>
              <a:t>Öğretİm</a:t>
            </a:r>
            <a:r>
              <a:rPr lang="tr-TR" sz="3600" b="1" dirty="0" smtClean="0">
                <a:latin typeface="Comic Sans MS" panose="030F0702030302020204" pitchFamily="66" charset="0"/>
              </a:rPr>
              <a:t> </a:t>
            </a:r>
            <a:r>
              <a:rPr lang="tr-TR" sz="3600" b="1" dirty="0" err="1" smtClean="0">
                <a:latin typeface="Comic Sans MS" panose="030F0702030302020204" pitchFamily="66" charset="0"/>
              </a:rPr>
              <a:t>İlİşkİsİ</a:t>
            </a:r>
            <a:endParaRPr lang="tr-TR" sz="3600" b="1" dirty="0">
              <a:latin typeface="Comic Sans MS" panose="030F0702030302020204" pitchFamily="66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2402541"/>
            <a:ext cx="4754563" cy="3036162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865" y="1936856"/>
            <a:ext cx="4655523" cy="4522216"/>
          </a:xfrm>
        </p:spPr>
      </p:pic>
    </p:spTree>
    <p:extLst>
      <p:ext uri="{BB962C8B-B14F-4D97-AF65-F5344CB8AC3E}">
        <p14:creationId xmlns:p14="http://schemas.microsoft.com/office/powerpoint/2010/main" val="41480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64874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latin typeface="Comic Sans MS" panose="030F0702030302020204" pitchFamily="66" charset="0"/>
              </a:rPr>
              <a:t>Problem çözmeye dayalı </a:t>
            </a:r>
            <a:r>
              <a:rPr lang="tr-TR" sz="3600" b="1" dirty="0" err="1" smtClean="0">
                <a:latin typeface="Comic Sans MS" panose="030F0702030302020204" pitchFamily="66" charset="0"/>
              </a:rPr>
              <a:t>bİr</a:t>
            </a:r>
            <a:r>
              <a:rPr lang="tr-TR" sz="3600" b="1" dirty="0" smtClean="0">
                <a:latin typeface="Comic Sans MS" panose="030F0702030302020204" pitchFamily="66" charset="0"/>
              </a:rPr>
              <a:t> Ders</a:t>
            </a:r>
            <a:endParaRPr lang="tr-TR" sz="3600" b="1" dirty="0">
              <a:latin typeface="Comic Sans MS" panose="030F0702030302020204" pitchFamily="66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1380" y="1526241"/>
            <a:ext cx="4630268" cy="4876799"/>
          </a:xfrm>
        </p:spPr>
      </p:pic>
    </p:spTree>
    <p:extLst>
      <p:ext uri="{BB962C8B-B14F-4D97-AF65-F5344CB8AC3E}">
        <p14:creationId xmlns:p14="http://schemas.microsoft.com/office/powerpoint/2010/main" val="25566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4880" y="717447"/>
            <a:ext cx="6149252" cy="5683623"/>
          </a:xfrm>
        </p:spPr>
      </p:pic>
    </p:spTree>
    <p:extLst>
      <p:ext uri="{BB962C8B-B14F-4D97-AF65-F5344CB8AC3E}">
        <p14:creationId xmlns:p14="http://schemas.microsoft.com/office/powerpoint/2010/main" val="36539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21439"/>
          </a:xfrm>
        </p:spPr>
        <p:txBody>
          <a:bodyPr>
            <a:normAutofit/>
          </a:bodyPr>
          <a:lstStyle/>
          <a:p>
            <a:r>
              <a:rPr lang="tr-TR" sz="3600" dirty="0" err="1" smtClean="0"/>
              <a:t>Polya’nın</a:t>
            </a:r>
            <a:r>
              <a:rPr lang="tr-TR" sz="3600" dirty="0" smtClean="0"/>
              <a:t> Problem Çözme Aşamaları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9848" y="1380565"/>
            <a:ext cx="10058400" cy="4791635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sz="2400" dirty="0" smtClean="0"/>
              <a:t>Problemi Anlama</a:t>
            </a:r>
          </a:p>
          <a:p>
            <a:r>
              <a:rPr lang="tr-TR" sz="2400" dirty="0" smtClean="0"/>
              <a:t>Çözüm Planı Hazırlama</a:t>
            </a:r>
          </a:p>
          <a:p>
            <a:r>
              <a:rPr lang="tr-TR" sz="2400" dirty="0" smtClean="0"/>
              <a:t>Çözüm Planını Uygulama</a:t>
            </a:r>
          </a:p>
          <a:p>
            <a:r>
              <a:rPr lang="tr-TR" sz="2400" dirty="0" smtClean="0"/>
              <a:t>Çözümün Değerlendirilmesi</a:t>
            </a:r>
          </a:p>
          <a:p>
            <a:endParaRPr lang="tr-TR" sz="2400" dirty="0"/>
          </a:p>
          <a:p>
            <a:pPr marL="0" indent="0">
              <a:buNone/>
            </a:pPr>
            <a:r>
              <a:rPr lang="tr-TR" sz="2400" b="1" dirty="0" smtClean="0"/>
              <a:t>Peki bu aşamaları öğretim sürecinde nasıl uygulayacaksınız?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4900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dirty="0" smtClean="0">
                <a:latin typeface="Comic Sans MS" panose="030F0702030302020204" pitchFamily="66" charset="0"/>
              </a:rPr>
              <a:t>Problem çözme sürecinde öğrencilerin kendi gelişimlerine yönelik farkındalıklarını artırmak için 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Problem hakkında konuş, problemde ne anlatılmakta?</a:t>
            </a:r>
          </a:p>
          <a:p>
            <a:r>
              <a:rPr lang="tr-TR" dirty="0" smtClean="0"/>
              <a:t>Problem nasıl çözülebilir? Düşün…</a:t>
            </a:r>
          </a:p>
          <a:p>
            <a:r>
              <a:rPr lang="tr-TR" dirty="0" smtClean="0"/>
              <a:t>Problemi çözmek için bir strateji belirle</a:t>
            </a:r>
          </a:p>
          <a:p>
            <a:r>
              <a:rPr lang="tr-TR" dirty="0" smtClean="0"/>
              <a:t>Bu stratejinin problemi çözmene nasıl yardımcı olduğuna dikkat et. </a:t>
            </a:r>
          </a:p>
          <a:p>
            <a:r>
              <a:rPr lang="tr-TR" dirty="0" smtClean="0"/>
              <a:t>Sonuca ulaştıktan sonra problemle ilgili düşünmeye devam et, çözümün sence mantıklı mı? Problemi çözmek için başka bir yol var mı? Yaptığın işlemlerde hata var mı?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722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85632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Arial Black" panose="020B0A04020102020204" pitchFamily="34" charset="0"/>
              </a:rPr>
              <a:t>Problemin anlaşıldığından emin olmak için…</a:t>
            </a:r>
            <a:endParaRPr lang="tr-TR" sz="2400" dirty="0"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9848" y="1288473"/>
            <a:ext cx="10058400" cy="4883727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Öğrenci </a:t>
            </a:r>
            <a:r>
              <a:rPr lang="tr-TR" dirty="0"/>
              <a:t>vurgu düzeyine uygun okuyabiliyor mu</a:t>
            </a:r>
            <a:r>
              <a:rPr lang="tr-TR" dirty="0" smtClean="0"/>
              <a:t>? (Genel </a:t>
            </a:r>
            <a:r>
              <a:rPr lang="tr-TR" dirty="0"/>
              <a:t>itibariyle okuma güçlüğü çeken öğrenciler problemi anlama da güçlük çekerler</a:t>
            </a:r>
            <a:r>
              <a:rPr lang="tr-TR" dirty="0" smtClean="0"/>
              <a:t>.) </a:t>
            </a:r>
          </a:p>
          <a:p>
            <a:r>
              <a:rPr lang="tr-TR" dirty="0" smtClean="0"/>
              <a:t>Problemden </a:t>
            </a:r>
            <a:r>
              <a:rPr lang="tr-TR" dirty="0"/>
              <a:t>ne tür bilgiler elde </a:t>
            </a:r>
            <a:r>
              <a:rPr lang="tr-TR" dirty="0" smtClean="0"/>
              <a:t>ettik ve bu bilgiler önceki öğrenmelerimizle ilişkili mi?</a:t>
            </a:r>
            <a:endParaRPr lang="tr-TR" dirty="0"/>
          </a:p>
          <a:p>
            <a:r>
              <a:rPr lang="tr-TR" dirty="0" smtClean="0"/>
              <a:t>Problemde </a:t>
            </a:r>
            <a:r>
              <a:rPr lang="tr-TR" dirty="0"/>
              <a:t>eksik ya da fazla bilgi var mıdır</a:t>
            </a:r>
            <a:r>
              <a:rPr lang="tr-TR" dirty="0" smtClean="0"/>
              <a:t>? </a:t>
            </a:r>
          </a:p>
          <a:p>
            <a:r>
              <a:rPr lang="tr-TR" dirty="0" smtClean="0"/>
              <a:t>Problemdeki </a:t>
            </a:r>
            <a:r>
              <a:rPr lang="tr-TR" dirty="0"/>
              <a:t>olaylara ve ilişkilere uygun şekil ya da diyagram çizebiliyor mu</a:t>
            </a:r>
            <a:r>
              <a:rPr lang="tr-TR" dirty="0" smtClean="0"/>
              <a:t>?</a:t>
            </a:r>
          </a:p>
          <a:p>
            <a:r>
              <a:rPr lang="tr-TR" dirty="0"/>
              <a:t>Problemi parçalara (alt problemlere) ayırabiliyor mu? </a:t>
            </a:r>
            <a:endParaRPr lang="tr-TR" dirty="0" smtClean="0"/>
          </a:p>
          <a:p>
            <a:r>
              <a:rPr lang="tr-TR" dirty="0" smtClean="0"/>
              <a:t>Problemi kendi cümleleri ile yeniden yazabiliyor mu?</a:t>
            </a:r>
          </a:p>
          <a:p>
            <a:r>
              <a:rPr lang="tr-TR" dirty="0" smtClean="0"/>
              <a:t>Problemde yer alan mantıksız ilişkiyi / kurguyu bulabiliyor mu?</a:t>
            </a:r>
          </a:p>
          <a:p>
            <a:r>
              <a:rPr lang="tr-TR" dirty="0" smtClean="0"/>
              <a:t>Probleme dair senaryo yazabiliyor mu?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Comic Sans MS" panose="030F0702030302020204" pitchFamily="66" charset="0"/>
              </a:rPr>
              <a:t>Üç aşamalı ders formatı</a:t>
            </a:r>
            <a:endParaRPr lang="tr-TR" sz="3600" b="1" dirty="0">
              <a:latin typeface="Comic Sans MS" panose="030F0702030302020204" pitchFamily="66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892" y="1940637"/>
            <a:ext cx="5451566" cy="4496655"/>
          </a:xfrm>
        </p:spPr>
      </p:pic>
    </p:spTree>
    <p:extLst>
      <p:ext uri="{BB962C8B-B14F-4D97-AF65-F5344CB8AC3E}">
        <p14:creationId xmlns:p14="http://schemas.microsoft.com/office/powerpoint/2010/main" val="27898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Comic Sans MS" panose="030F0702030302020204" pitchFamily="66" charset="0"/>
              </a:rPr>
              <a:t>Öğretimde 5 E MODELİ</a:t>
            </a:r>
            <a:endParaRPr lang="tr-TR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9848" y="1731523"/>
            <a:ext cx="10058400" cy="4440677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Giriş </a:t>
            </a:r>
            <a:r>
              <a:rPr lang="tr-TR" dirty="0"/>
              <a:t>(İlgi Çekme): öğretmen, öğrencinin ilgisini derse çekmek için sorular </a:t>
            </a:r>
            <a:r>
              <a:rPr lang="tr-TR" dirty="0" smtClean="0"/>
              <a:t>sorar, amaç onların </a:t>
            </a:r>
            <a:r>
              <a:rPr lang="tr-TR" dirty="0"/>
              <a:t>öğrenecekleri yeni kavram </a:t>
            </a:r>
            <a:r>
              <a:rPr lang="tr-TR" dirty="0" smtClean="0"/>
              <a:t>hakkındaki ön bilgilerini </a:t>
            </a:r>
            <a:r>
              <a:rPr lang="tr-TR" dirty="0"/>
              <a:t>açığa </a:t>
            </a:r>
            <a:r>
              <a:rPr lang="tr-TR" dirty="0" smtClean="0"/>
              <a:t>çıkarmaktır.</a:t>
            </a:r>
          </a:p>
          <a:p>
            <a:r>
              <a:rPr lang="tr-TR" dirty="0" smtClean="0"/>
              <a:t>Keşfetme</a:t>
            </a:r>
            <a:r>
              <a:rPr lang="tr-TR" dirty="0"/>
              <a:t>: </a:t>
            </a:r>
            <a:r>
              <a:rPr lang="tr-TR" dirty="0" smtClean="0"/>
              <a:t>Öğrencinin aktif </a:t>
            </a:r>
            <a:r>
              <a:rPr lang="tr-TR" dirty="0"/>
              <a:t>olduğu aşamadır. Öğrenciler konu ile ilgili hipotezler </a:t>
            </a:r>
            <a:r>
              <a:rPr lang="tr-TR" dirty="0" smtClean="0"/>
              <a:t>kurarlar ve bu hipotezleri çözüme kavuşturmak üzere etkinlikler gerçekleştirirler. Öğretmen bu aşamada aktiviteyi </a:t>
            </a:r>
            <a:r>
              <a:rPr lang="tr-TR" dirty="0"/>
              <a:t>başlatır ama </a:t>
            </a:r>
            <a:r>
              <a:rPr lang="tr-TR" dirty="0" smtClean="0"/>
              <a:t>süreci devam </a:t>
            </a:r>
            <a:r>
              <a:rPr lang="tr-TR" dirty="0"/>
              <a:t>ettirenler öğrencilerdir</a:t>
            </a:r>
            <a:r>
              <a:rPr lang="tr-TR" dirty="0" smtClean="0"/>
              <a:t>.</a:t>
            </a:r>
          </a:p>
          <a:p>
            <a:r>
              <a:rPr lang="tr-TR" dirty="0"/>
              <a:t>Açıklama: </a:t>
            </a:r>
            <a:r>
              <a:rPr lang="tr-TR" dirty="0" smtClean="0"/>
              <a:t>Öğrenciler</a:t>
            </a:r>
            <a:r>
              <a:rPr lang="tr-TR" dirty="0"/>
              <a:t>, birçok bilgi kaynağından yararlanarak </a:t>
            </a:r>
            <a:r>
              <a:rPr lang="tr-TR" dirty="0" smtClean="0"/>
              <a:t>incelenen </a:t>
            </a:r>
            <a:r>
              <a:rPr lang="tr-TR" dirty="0"/>
              <a:t>durumu</a:t>
            </a:r>
            <a:r>
              <a:rPr lang="tr-TR" dirty="0" smtClean="0"/>
              <a:t>, çözülmeye çalışılan problemi, olayı </a:t>
            </a:r>
            <a:r>
              <a:rPr lang="tr-TR" dirty="0"/>
              <a:t>ya da kavramı açıklamaya ve tanımlamaya çalışırlar</a:t>
            </a:r>
            <a:r>
              <a:rPr lang="tr-TR" dirty="0" smtClean="0"/>
              <a:t>.</a:t>
            </a:r>
          </a:p>
          <a:p>
            <a:r>
              <a:rPr lang="tr-TR" dirty="0" smtClean="0"/>
              <a:t>Derinleştirme</a:t>
            </a:r>
            <a:r>
              <a:rPr lang="tr-TR" dirty="0"/>
              <a:t>: Öğrenciler kazandıkları bilgi ve problem çözme yaklaşımını yeni olaylara ve problemlere uyarlarlar. Bu yolla zihinlerinde daha önce var olmayan yeni </a:t>
            </a:r>
            <a:r>
              <a:rPr lang="tr-TR" dirty="0" smtClean="0"/>
              <a:t>kavramları, bilgileri edinmiş olurlar.</a:t>
            </a:r>
          </a:p>
          <a:p>
            <a:r>
              <a:rPr lang="tr-TR" dirty="0"/>
              <a:t>Değerlendirme: Ö</a:t>
            </a:r>
            <a:r>
              <a:rPr lang="tr-TR" dirty="0" smtClean="0"/>
              <a:t>ğrencilerin </a:t>
            </a:r>
            <a:r>
              <a:rPr lang="tr-TR" dirty="0"/>
              <a:t>yeni kavramları ve becerileri ne derece </a:t>
            </a:r>
            <a:r>
              <a:rPr lang="tr-TR" dirty="0" smtClean="0"/>
              <a:t>kazındıklarının değerlendirildiği evredir.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19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 Yazı Tipi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TM03090434[[fn=Ahşap Türü]]</Template>
  <TotalTime>143</TotalTime>
  <Words>395</Words>
  <Application>Microsoft Office PowerPoint</Application>
  <PresentationFormat>Geniş ekran</PresentationFormat>
  <Paragraphs>38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7" baseType="lpstr">
      <vt:lpstr>Arial Black</vt:lpstr>
      <vt:lpstr>Comic Sans MS</vt:lpstr>
      <vt:lpstr>Rockwell</vt:lpstr>
      <vt:lpstr>Rockwell Condensed</vt:lpstr>
      <vt:lpstr>Wingdings</vt:lpstr>
      <vt:lpstr>Wood Type Yazı Tipi</vt:lpstr>
      <vt:lpstr>Problem çözmeye Dayalı Ders Planı hazırlama Üzerine</vt:lpstr>
      <vt:lpstr>Problem Çözme ve Öğretİm İlİşkİsİ</vt:lpstr>
      <vt:lpstr>Problem çözmeye dayalı bİr Ders</vt:lpstr>
      <vt:lpstr>PowerPoint Sunusu</vt:lpstr>
      <vt:lpstr>Polya’nın Problem Çözme Aşamaları</vt:lpstr>
      <vt:lpstr>Problem çözme sürecinde öğrencilerin kendi gelişimlerine yönelik farkındalıklarını artırmak için </vt:lpstr>
      <vt:lpstr>Problemin anlaşıldığından emin olmak için…</vt:lpstr>
      <vt:lpstr>Üç aşamalı ders formatı</vt:lpstr>
      <vt:lpstr>Öğretimde 5 E MODELİ</vt:lpstr>
      <vt:lpstr>5e modeli ile problem çözmeye dayalı ders arasında nasıl bir bağ kurulabilir?  (Bir Sonraki Slayt Üzerinde Açıklamaya Çalışalım)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Matematİk Öğretİmİ I</dc:title>
  <dc:creator>ea</dc:creator>
  <cp:lastModifiedBy>ea</cp:lastModifiedBy>
  <cp:revision>17</cp:revision>
  <dcterms:created xsi:type="dcterms:W3CDTF">2016-10-13T11:01:05Z</dcterms:created>
  <dcterms:modified xsi:type="dcterms:W3CDTF">2020-02-26T10:49:00Z</dcterms:modified>
</cp:coreProperties>
</file>