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9" r:id="rId9"/>
    <p:sldId id="270" r:id="rId10"/>
    <p:sldId id="271" r:id="rId11"/>
    <p:sldId id="27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21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5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77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91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7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40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19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08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84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35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79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C7B72-0FB8-483D-BC53-85034A25D140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3A099-8F77-4890-91D6-0C5D4B6C4B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034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Pazarlama Yönetimi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İşletme Biliminin Temel Kavramları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TANIMI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Amerikan Pazarlama Derneği</a:t>
            </a:r>
            <a:r>
              <a:rPr lang="tr-TR" dirty="0" smtClean="0"/>
              <a:t>: “Kişisel ve örgütsel amaçlara ulaşmayı sağlayacak değişimi gerçekleştirmek üzere, fikirlerin, malların ve hizmetlerin geliştirilmesi, fiyatlandırılması, tutundurulması ve dağıtılmasına ilişkin planlama ve uygulama sürecidir.”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4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PAZARLAMANIN TARİHSEL GELİŞİMİ</a:t>
            </a:r>
            <a:endParaRPr lang="tr-TR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P</a:t>
            </a:r>
            <a:r>
              <a:rPr lang="tr-TR" sz="3600" smtClean="0"/>
              <a:t>azarlama </a:t>
            </a:r>
            <a:r>
              <a:rPr lang="tr-TR" sz="3600" dirty="0"/>
              <a:t>kavramı sanayi devrimiyle birlikte 1850’li yıllarda ABD’de </a:t>
            </a:r>
            <a:r>
              <a:rPr lang="tr-TR" sz="3600"/>
              <a:t>ortaya </a:t>
            </a:r>
            <a:r>
              <a:rPr lang="tr-TR" sz="3600" smtClean="0"/>
              <a:t>atılmıştır.</a:t>
            </a:r>
            <a:endParaRPr lang="tr-TR" sz="3600" dirty="0"/>
          </a:p>
          <a:p>
            <a:r>
              <a:rPr lang="tr-TR" sz="3600" dirty="0"/>
              <a:t>üretim, ürün, satış, pazarlama (modern pazarlama) ve </a:t>
            </a:r>
            <a:r>
              <a:rPr lang="tr-TR" sz="3600" dirty="0" smtClean="0"/>
              <a:t>toplumsal </a:t>
            </a:r>
            <a:r>
              <a:rPr lang="tr-TR" sz="3600"/>
              <a:t>pazarlama </a:t>
            </a:r>
            <a:r>
              <a:rPr lang="tr-TR" sz="3600" smtClean="0"/>
              <a:t>anlayışı olarak sıralanabilir.</a:t>
            </a:r>
            <a:endParaRPr lang="tr-TR" sz="3600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702C2-B2B1-4028-8BFB-C923529584A1}" type="slidenum">
              <a:rPr lang="tr-TR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PAZARLAMANIN TARİHSEL GELİŞİMİ</a:t>
            </a:r>
            <a:endParaRPr lang="tr-TR" sz="40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Üretim anlayışı: </a:t>
            </a:r>
          </a:p>
          <a:p>
            <a:pPr lvl="1"/>
            <a:r>
              <a:rPr lang="tr-TR" dirty="0"/>
              <a:t>1900lü yılların </a:t>
            </a:r>
            <a:r>
              <a:rPr lang="tr-TR" dirty="0" smtClean="0"/>
              <a:t>başı – “ne üretirsem </a:t>
            </a:r>
            <a:r>
              <a:rPr lang="tr-TR" smtClean="0"/>
              <a:t>satarım</a:t>
            </a:r>
            <a:r>
              <a:rPr lang="tr-TR" smtClean="0"/>
              <a:t>” anlayışı hakimdir.</a:t>
            </a:r>
            <a:endParaRPr lang="tr-TR" dirty="0"/>
          </a:p>
          <a:p>
            <a:pPr lvl="1"/>
            <a:r>
              <a:rPr lang="tr-TR" dirty="0"/>
              <a:t>Temel sorun üretim, tüketici </a:t>
            </a:r>
            <a:r>
              <a:rPr lang="tr-TR"/>
              <a:t>ikinci </a:t>
            </a:r>
            <a:r>
              <a:rPr lang="tr-TR" smtClean="0"/>
              <a:t>plandadır.</a:t>
            </a:r>
            <a:endParaRPr lang="tr-TR" dirty="0"/>
          </a:p>
          <a:p>
            <a:pPr lvl="1"/>
            <a:r>
              <a:rPr lang="tr-TR" dirty="0"/>
              <a:t>Dağıtım ve maliyetlerin </a:t>
            </a:r>
            <a:r>
              <a:rPr lang="tr-TR"/>
              <a:t>düşürülmesine </a:t>
            </a:r>
            <a:r>
              <a:rPr lang="tr-TR" smtClean="0"/>
              <a:t>odaklanılıyor.</a:t>
            </a:r>
            <a:endParaRPr lang="tr-TR" dirty="0"/>
          </a:p>
          <a:p>
            <a:pPr lvl="1"/>
            <a:r>
              <a:rPr lang="tr-TR" dirty="0"/>
              <a:t>Her arz kendi </a:t>
            </a:r>
            <a:r>
              <a:rPr lang="tr-TR"/>
              <a:t>talebini </a:t>
            </a:r>
            <a:r>
              <a:rPr lang="tr-TR" smtClean="0"/>
              <a:t>yaratır.</a:t>
            </a:r>
            <a:endParaRPr lang="tr-TR" dirty="0"/>
          </a:p>
          <a:p>
            <a:pPr lvl="1"/>
            <a:r>
              <a:rPr lang="tr-TR" dirty="0"/>
              <a:t>İşletme yönetimi daha çok üretim ve finans </a:t>
            </a:r>
            <a:r>
              <a:rPr lang="tr-TR"/>
              <a:t>alanına </a:t>
            </a:r>
            <a:r>
              <a:rPr lang="tr-TR" smtClean="0"/>
              <a:t>odaklanmıştır.</a:t>
            </a:r>
            <a:endParaRPr lang="tr-TR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B611D-6B5A-47A4-AF7F-CC84C40BBD9A}" type="slidenum">
              <a:rPr lang="tr-TR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PAZARLAMANIN TARİHSEL GELİŞİMİ</a:t>
            </a:r>
            <a:endParaRPr lang="tr-TR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Ürün anlayışı: </a:t>
            </a:r>
          </a:p>
          <a:p>
            <a:pPr lvl="1"/>
            <a:r>
              <a:rPr lang="tr-TR" dirty="0"/>
              <a:t>Tüketici en kaliteli yüksek performanslı veya yenilik içeren ürünü </a:t>
            </a:r>
            <a:r>
              <a:rPr lang="tr-TR"/>
              <a:t>tercih </a:t>
            </a:r>
            <a:r>
              <a:rPr lang="tr-TR" smtClean="0"/>
              <a:t>eder.</a:t>
            </a:r>
            <a:endParaRPr lang="tr-TR" dirty="0"/>
          </a:p>
          <a:p>
            <a:pPr lvl="1"/>
            <a:r>
              <a:rPr lang="tr-TR" dirty="0"/>
              <a:t>Üstün ürün üretmek ve </a:t>
            </a:r>
            <a:r>
              <a:rPr lang="tr-TR"/>
              <a:t>geliştirmek </a:t>
            </a:r>
            <a:r>
              <a:rPr lang="tr-TR" smtClean="0"/>
              <a:t>önemlidir.</a:t>
            </a:r>
            <a:endParaRPr lang="tr-TR" dirty="0"/>
          </a:p>
          <a:p>
            <a:pPr lvl="1"/>
            <a:r>
              <a:rPr lang="tr-TR" dirty="0" smtClean="0"/>
              <a:t>“İyi </a:t>
            </a:r>
            <a:r>
              <a:rPr lang="tr-TR" dirty="0"/>
              <a:t>mal kendisini </a:t>
            </a:r>
            <a:r>
              <a:rPr lang="tr-TR" smtClean="0"/>
              <a:t>satar</a:t>
            </a:r>
            <a:r>
              <a:rPr lang="tr-TR" smtClean="0"/>
              <a:t>” anlayışı vardır.</a:t>
            </a:r>
            <a:endParaRPr lang="tr-TR" dirty="0"/>
          </a:p>
          <a:p>
            <a:pPr lvl="1"/>
            <a:r>
              <a:rPr lang="tr-TR" dirty="0"/>
              <a:t>Burada da tüketicilerin isteklerini anlayıp ona uygun </a:t>
            </a:r>
            <a:r>
              <a:rPr lang="tr-TR"/>
              <a:t>üretmek </a:t>
            </a:r>
            <a:r>
              <a:rPr lang="tr-TR" smtClean="0"/>
              <a:t>yerine, </a:t>
            </a:r>
            <a:r>
              <a:rPr lang="tr-TR" dirty="0"/>
              <a:t>tüketicilere kendi tasarladıkları ve iyisi olduğunu düşündükleri ürünü </a:t>
            </a:r>
            <a:r>
              <a:rPr lang="tr-TR"/>
              <a:t>satmaya </a:t>
            </a:r>
            <a:r>
              <a:rPr lang="tr-TR" smtClean="0"/>
              <a:t>odaklanılır.</a:t>
            </a:r>
            <a:endParaRPr lang="tr-TR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0790-CE33-4925-8280-BAF302E63D1D}" type="slidenum">
              <a:rPr lang="tr-TR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PAZARLAMANIN TARİHSEL GELİŞİMİ</a:t>
            </a:r>
            <a:endParaRPr lang="tr-TR" sz="40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Satış </a:t>
            </a:r>
            <a:r>
              <a:rPr lang="tr-TR" dirty="0" smtClean="0"/>
              <a:t>odaklı anlayış: 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/>
              <a:t>1920-1950 </a:t>
            </a:r>
            <a:r>
              <a:rPr lang="tr-TR"/>
              <a:t>yılları </a:t>
            </a:r>
            <a:r>
              <a:rPr lang="tr-TR" smtClean="0"/>
              <a:t>arası dönemi kapsar.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/>
              <a:t>Klasik pazarlama anlayışı olarak </a:t>
            </a:r>
            <a:r>
              <a:rPr lang="tr-TR"/>
              <a:t>da </a:t>
            </a:r>
            <a:r>
              <a:rPr lang="tr-TR" smtClean="0"/>
              <a:t>bilinir.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/>
              <a:t>Amaç satışı artırarak kar </a:t>
            </a:r>
            <a:r>
              <a:rPr lang="tr-TR"/>
              <a:t>elde </a:t>
            </a:r>
            <a:r>
              <a:rPr lang="tr-TR" smtClean="0"/>
              <a:t>etmektir.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/>
              <a:t>“Satmasını bilirsen </a:t>
            </a:r>
            <a:r>
              <a:rPr lang="tr-TR"/>
              <a:t>satarsın</a:t>
            </a:r>
            <a:r>
              <a:rPr lang="tr-TR" smtClean="0"/>
              <a:t>” anlayışı vardır.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 smtClean="0"/>
              <a:t>Tüketicilerin </a:t>
            </a:r>
            <a:r>
              <a:rPr lang="tr-TR"/>
              <a:t>bilgisi </a:t>
            </a:r>
            <a:r>
              <a:rPr lang="tr-TR" smtClean="0"/>
              <a:t>yetersiz; bu nedenle </a:t>
            </a:r>
            <a:r>
              <a:rPr lang="tr-TR" dirty="0"/>
              <a:t>pazarlık </a:t>
            </a:r>
            <a:r>
              <a:rPr lang="tr-TR"/>
              <a:t>gücü </a:t>
            </a:r>
            <a:r>
              <a:rPr lang="tr-TR" smtClean="0"/>
              <a:t>zayıftır.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/>
              <a:t>Satış bölümü işletmede </a:t>
            </a:r>
            <a:r>
              <a:rPr lang="tr-TR"/>
              <a:t>öne </a:t>
            </a:r>
            <a:r>
              <a:rPr lang="tr-TR" smtClean="0"/>
              <a:t>çıkmaktadır.</a:t>
            </a:r>
            <a:endParaRPr lang="tr-TR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4AE-78EB-49BB-ADE6-EFDD9E04030F}" type="slidenum">
              <a:rPr lang="tr-TR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PAZARLAMANIN TARİHSEL GELİŞİMİ</a:t>
            </a:r>
            <a:endParaRPr lang="tr-TR" sz="40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467600" cy="506916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3600" dirty="0"/>
              <a:t>Modern pazarlama anlayışı: </a:t>
            </a:r>
          </a:p>
          <a:p>
            <a:pPr lvl="1">
              <a:lnSpc>
                <a:spcPct val="80000"/>
              </a:lnSpc>
            </a:pPr>
            <a:r>
              <a:rPr lang="tr-TR" sz="3200" dirty="0"/>
              <a:t>1950lilerin ortalarında </a:t>
            </a:r>
            <a:r>
              <a:rPr lang="tr-TR" sz="3200"/>
              <a:t>ortaya </a:t>
            </a:r>
            <a:r>
              <a:rPr lang="tr-TR" sz="3200" smtClean="0"/>
              <a:t>çıkmıştır.</a:t>
            </a:r>
            <a:endParaRPr lang="tr-TR" sz="3200" dirty="0"/>
          </a:p>
          <a:p>
            <a:pPr lvl="1">
              <a:lnSpc>
                <a:spcPct val="80000"/>
              </a:lnSpc>
            </a:pPr>
            <a:r>
              <a:rPr lang="tr-TR" sz="3200" dirty="0"/>
              <a:t>2. dünya savaşı sonrasındaki gelişmeler </a:t>
            </a:r>
            <a:r>
              <a:rPr lang="tr-TR" sz="3200"/>
              <a:t>ortam </a:t>
            </a:r>
            <a:r>
              <a:rPr lang="tr-TR" sz="3200" smtClean="0"/>
              <a:t>hazırlamıştır.</a:t>
            </a:r>
            <a:endParaRPr lang="tr-TR" sz="3200" dirty="0"/>
          </a:p>
          <a:p>
            <a:pPr lvl="1">
              <a:lnSpc>
                <a:spcPct val="80000"/>
              </a:lnSpc>
            </a:pPr>
            <a:r>
              <a:rPr lang="tr-TR" sz="3200" dirty="0" smtClean="0"/>
              <a:t>İşletmeler </a:t>
            </a:r>
            <a:r>
              <a:rPr lang="tr-TR" sz="3200" dirty="0"/>
              <a:t>önce tüketici </a:t>
            </a:r>
            <a:r>
              <a:rPr lang="tr-TR" sz="3200"/>
              <a:t>taleplerini </a:t>
            </a:r>
            <a:r>
              <a:rPr lang="tr-TR" sz="3200" smtClean="0"/>
              <a:t>değerlendirir.</a:t>
            </a:r>
            <a:endParaRPr lang="tr-TR" sz="3200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21CEF-FED6-4E86-80B6-D3A22E2439EC}" type="slidenum">
              <a:rPr lang="tr-TR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PAZARLAMANIN TARİHSEL GELİŞİMİ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r>
              <a:rPr lang="tr-TR" sz="3600" smtClean="0"/>
              <a:t>üret-sat yerine istekleri sapta-cevap ver anlayışı vardır.</a:t>
            </a:r>
          </a:p>
          <a:p>
            <a:pPr lvl="1">
              <a:lnSpc>
                <a:spcPct val="80000"/>
              </a:lnSpc>
            </a:pPr>
            <a:r>
              <a:rPr lang="tr-TR" sz="3600" smtClean="0"/>
              <a:t>Ürün için uygun müşteriyi bulmak yerine müşteri için uygun ürünü bulmak.</a:t>
            </a:r>
          </a:p>
          <a:p>
            <a:pPr lvl="1">
              <a:lnSpc>
                <a:spcPct val="80000"/>
              </a:lnSpc>
            </a:pPr>
            <a:r>
              <a:rPr lang="tr-TR" sz="3600" smtClean="0"/>
              <a:t>Hedef pazara rakiplere göre daha üstün tüketici değeri sunmak.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34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PAZARLAMANIN TARİHSEL GELİŞİMİ</a:t>
            </a:r>
            <a:endParaRPr lang="tr-TR" sz="40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Toplumsal (Sosyal) Pazarlama Anlayışı:</a:t>
            </a:r>
          </a:p>
          <a:p>
            <a:pPr lvl="1"/>
            <a:r>
              <a:rPr lang="tr-TR" dirty="0" smtClean="0"/>
              <a:t>Pazarlama </a:t>
            </a:r>
            <a:r>
              <a:rPr lang="tr-TR" dirty="0"/>
              <a:t>programlarının etik, çevresel, yasal ve sosyal boyutlarının tartışılması </a:t>
            </a:r>
            <a:r>
              <a:rPr lang="tr-TR"/>
              <a:t>ve </a:t>
            </a:r>
            <a:r>
              <a:rPr lang="tr-TR" smtClean="0"/>
              <a:t>anlaşılmasıdır.</a:t>
            </a:r>
            <a:endParaRPr lang="tr-TR" dirty="0"/>
          </a:p>
          <a:p>
            <a:pPr lvl="1"/>
            <a:r>
              <a:rPr lang="tr-TR" dirty="0"/>
              <a:t>Pazarlama faaliyetlerinin sadece tüketicileri değil toplumu da etkilediği varsayımına </a:t>
            </a:r>
            <a:r>
              <a:rPr lang="tr-TR" dirty="0" smtClean="0"/>
              <a:t>dayanır.</a:t>
            </a:r>
            <a:endParaRPr lang="tr-TR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D39D-7783-4949-AE9A-801828CD1E96}" type="slidenum">
              <a:rPr lang="tr-TR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TANIMI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97152"/>
          </a:xfrm>
        </p:spPr>
        <p:txBody>
          <a:bodyPr>
            <a:normAutofit/>
          </a:bodyPr>
          <a:lstStyle/>
          <a:p>
            <a:r>
              <a:rPr lang="tr-TR" b="1" u="sng" dirty="0" smtClean="0"/>
              <a:t>Klasik Pazarlama</a:t>
            </a:r>
            <a:r>
              <a:rPr lang="tr-TR" dirty="0" smtClean="0"/>
              <a:t>:</a:t>
            </a:r>
          </a:p>
          <a:p>
            <a:r>
              <a:rPr lang="tr-TR" b="1" u="sng" dirty="0" smtClean="0"/>
              <a:t>Modern Pazarlama</a:t>
            </a:r>
            <a:r>
              <a:rPr lang="tr-TR" dirty="0" smtClean="0"/>
              <a:t>: Tüketici ihtiyaçlarına göre üretilecek mal ve hizmetleri belirleyerek, bunları en son tüketiciye ulaştıracak ve kesin olarak yok edilmesini sağlayacak tüm hizmet ve tekniklerin kar sağlama amacıyla kullanılmasıdır.</a:t>
            </a:r>
          </a:p>
          <a:p>
            <a:r>
              <a:rPr lang="tr-TR" dirty="0" smtClean="0"/>
              <a:t>Bu sırada tüketici tatmin olmalıdır.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410</Words>
  <Application>Microsoft Office PowerPoint</Application>
  <PresentationFormat>Ekran Gösterisi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Pazarlama Yönetimi</vt:lpstr>
      <vt:lpstr>PAZARLAMANIN TARİHSEL GELİŞİMİ</vt:lpstr>
      <vt:lpstr>PAZARLAMANIN TARİHSEL GELİŞİMİ</vt:lpstr>
      <vt:lpstr>PAZARLAMANIN TARİHSEL GELİŞİMİ</vt:lpstr>
      <vt:lpstr>PAZARLAMANIN TARİHSEL GELİŞİMİ</vt:lpstr>
      <vt:lpstr>PAZARLAMANIN TARİHSEL GELİŞİMİ</vt:lpstr>
      <vt:lpstr>PAZARLAMANIN TARİHSEL GELİŞİMİ</vt:lpstr>
      <vt:lpstr>PAZARLAMANIN TARİHSEL GELİŞİMİ</vt:lpstr>
      <vt:lpstr>PAZARLAMA TANIMI</vt:lpstr>
      <vt:lpstr>PAZARLAMA TANIMI</vt:lpstr>
      <vt:lpstr>Yararlanılan Kaynaklar: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Sevgiler </dc:title>
  <dc:creator>SENAY SABAH KIYAN</dc:creator>
  <cp:lastModifiedBy>Sevgi Eda Tuzcu</cp:lastModifiedBy>
  <cp:revision>13</cp:revision>
  <dcterms:created xsi:type="dcterms:W3CDTF">2012-12-11T12:25:24Z</dcterms:created>
  <dcterms:modified xsi:type="dcterms:W3CDTF">2018-08-01T18:50:42Z</dcterms:modified>
</cp:coreProperties>
</file>