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3" r:id="rId4"/>
    <p:sldId id="262" r:id="rId5"/>
    <p:sldId id="261" r:id="rId6"/>
    <p:sldId id="260" r:id="rId7"/>
    <p:sldId id="259" r:id="rId8"/>
    <p:sldId id="25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8548F7-D4E2-4310-934D-AC3493858C79}"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28A6CF-349E-4D5C-8A1D-0A60F182BBAE}" type="slidenum">
              <a:rPr lang="tr-TR" smtClean="0"/>
              <a:t>‹#›</a:t>
            </a:fld>
            <a:endParaRPr lang="tr-TR"/>
          </a:p>
        </p:txBody>
      </p:sp>
    </p:spTree>
    <p:extLst>
      <p:ext uri="{BB962C8B-B14F-4D97-AF65-F5344CB8AC3E}">
        <p14:creationId xmlns:p14="http://schemas.microsoft.com/office/powerpoint/2010/main" val="3560715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23A60F2-3C89-4BAF-817D-03A1CD6E0DED}"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CE4649F-53EF-4B4F-8B6B-7ED0DA2B8224}"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46D63D4-3A5A-4F84-8657-8342184E0EBF}"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4085D1-74F3-4267-9912-00886085E98D}"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4E250D6-966A-4600-A852-EE322E6FB753}"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C4CBB4A-FEE9-4213-8EAC-5B05C5C009D9}"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971D6A7-475E-4D6A-9349-0E6E52194F65}"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 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907A5F0-6902-48B0-9CE8-FE40EC5298BE}"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 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FE789DA-110C-4568-941A-292F96877970}"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 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4AB096D-B2BD-4839-8D13-67BF42C01E62}"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EEACBD1-3E88-47F9-B84F-D75EA9286E4F}"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9E2EA-169E-4D2C-943B-9F3C2A5D2EE9}"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 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mW6GfJ5Tvm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kIO9y1xMPIA&amp;list=PLjOOELf88gx9y66Q4-HZ2BJv_krxwNTHl"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MsS7B8nyw5Y" TargetMode="External"/><Relationship Id="rId2" Type="http://schemas.openxmlformats.org/officeDocument/2006/relationships/hyperlink" Target="https://www.youtube.com/watch?v=mAB12aeI6nA"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w40ushYAaYA"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9EpaMmF9WVU" TargetMode="External"/><Relationship Id="rId2" Type="http://schemas.openxmlformats.org/officeDocument/2006/relationships/hyperlink" Target="https://www.youtube.com/watch?v=2PpgPxjzbkA" TargetMode="External"/><Relationship Id="rId1" Type="http://schemas.openxmlformats.org/officeDocument/2006/relationships/slideLayout" Target="../slideLayouts/slideLayout1.xml"/><Relationship Id="rId5" Type="http://schemas.openxmlformats.org/officeDocument/2006/relationships/hyperlink" Target="https://www.youtube.com/watch?v=0pdqf4P9MB8" TargetMode="External"/><Relationship Id="rId4" Type="http://schemas.openxmlformats.org/officeDocument/2006/relationships/hyperlink" Target="https://www.youtube.com/watch?v=YmvHzCLP6u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53vr9EiOH7g" TargetMode="External"/><Relationship Id="rId2" Type="http://schemas.openxmlformats.org/officeDocument/2006/relationships/hyperlink" Target="https://www.youtube.com/watch?v=Lv6DNrIUiZU"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60649"/>
            <a:ext cx="7772400" cy="1224135"/>
          </a:xfrm>
        </p:spPr>
        <p:txBody>
          <a:bodyPr>
            <a:normAutofit/>
          </a:bodyPr>
          <a:lstStyle/>
          <a:p>
            <a:r>
              <a:rPr lang="tr-TR" sz="2800" b="1" dirty="0" smtClean="0">
                <a:latin typeface="Arial Black" panose="020B0A04020102020204" pitchFamily="34" charset="0"/>
                <a:cs typeface="Times New Roman" panose="02020603050405020304" pitchFamily="18" charset="0"/>
              </a:rPr>
              <a:t>Müzikaller</a:t>
            </a:r>
            <a:endParaRPr lang="tr-TR" sz="2800" b="1" dirty="0">
              <a:latin typeface="Arial Black" panose="020B0A04020102020204" pitchFamily="34" charset="0"/>
              <a:cs typeface="Times New Roman" panose="02020603050405020304" pitchFamily="18" charset="0"/>
            </a:endParaRPr>
          </a:p>
        </p:txBody>
      </p:sp>
      <p:sp>
        <p:nvSpPr>
          <p:cNvPr id="3" name="Alt Başlık 2"/>
          <p:cNvSpPr>
            <a:spLocks noGrp="1"/>
          </p:cNvSpPr>
          <p:nvPr>
            <p:ph type="subTitle" idx="1"/>
          </p:nvPr>
        </p:nvSpPr>
        <p:spPr>
          <a:xfrm>
            <a:off x="1371600" y="1484784"/>
            <a:ext cx="6400800" cy="4154016"/>
          </a:xfrm>
        </p:spPr>
        <p:txBody>
          <a:bodyPr>
            <a:normAutofit fontScale="85000" lnSpcReduction="200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Müzikal sinema başlarken var olamaz, çünkü ses yoktu. Sesin gelmesinin en büyük sonucu sessiz filmlere eşlik eden müziklerin yok olması, müziklerin filmin içinde yer almasıydı. Elbette sesli filmin başlaması yepyeni bir türe de yol açtı: Müzikaller</a:t>
            </a: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İlk sesli film olan </a:t>
            </a:r>
            <a:r>
              <a:rPr lang="tr-TR" sz="2400" i="1" dirty="0" smtClean="0">
                <a:solidFill>
                  <a:schemeClr val="tx1"/>
                </a:solidFill>
                <a:latin typeface="Times New Roman" panose="02020603050405020304" pitchFamily="18" charset="0"/>
                <a:cs typeface="Times New Roman" panose="02020603050405020304" pitchFamily="18" charset="0"/>
              </a:rPr>
              <a:t>Caz Şarkıcısı </a:t>
            </a:r>
            <a:r>
              <a:rPr lang="tr-TR" sz="2400" dirty="0" smtClean="0">
                <a:solidFill>
                  <a:schemeClr val="tx1"/>
                </a:solidFill>
                <a:latin typeface="Times New Roman" panose="02020603050405020304" pitchFamily="18" charset="0"/>
                <a:cs typeface="Times New Roman" panose="02020603050405020304" pitchFamily="18" charset="0"/>
              </a:rPr>
              <a:t>(</a:t>
            </a:r>
            <a:r>
              <a:rPr lang="tr-TR" sz="2400" i="1" dirty="0" err="1" smtClean="0">
                <a:solidFill>
                  <a:schemeClr val="tx1"/>
                </a:solidFill>
                <a:latin typeface="Times New Roman" panose="02020603050405020304" pitchFamily="18" charset="0"/>
                <a:cs typeface="Times New Roman" panose="02020603050405020304" pitchFamily="18" charset="0"/>
              </a:rPr>
              <a:t>The</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Jazz</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Singer</a:t>
            </a:r>
            <a:r>
              <a:rPr lang="tr-TR" sz="2400" dirty="0" smtClean="0">
                <a:solidFill>
                  <a:schemeClr val="tx1"/>
                </a:solidFill>
                <a:latin typeface="Times New Roman" panose="02020603050405020304" pitchFamily="18" charset="0"/>
                <a:cs typeface="Times New Roman" panose="02020603050405020304" pitchFamily="18" charset="0"/>
              </a:rPr>
              <a:t>, 1927) aynı zamanda </a:t>
            </a:r>
            <a:r>
              <a:rPr lang="tr-TR" sz="2400" dirty="0" smtClean="0">
                <a:solidFill>
                  <a:schemeClr val="tx1"/>
                </a:solidFill>
                <a:latin typeface="Times New Roman" panose="02020603050405020304" pitchFamily="18" charset="0"/>
                <a:cs typeface="Times New Roman" panose="02020603050405020304" pitchFamily="18" charset="0"/>
              </a:rPr>
              <a:t>müzikalin </a:t>
            </a:r>
            <a:r>
              <a:rPr lang="tr-TR" sz="2400" dirty="0" smtClean="0">
                <a:solidFill>
                  <a:schemeClr val="tx1"/>
                </a:solidFill>
                <a:latin typeface="Times New Roman" panose="02020603050405020304" pitchFamily="18" charset="0"/>
                <a:cs typeface="Times New Roman" panose="02020603050405020304" pitchFamily="18" charset="0"/>
              </a:rPr>
              <a:t>de ilk örneğidir:</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a:t>
            </a:r>
            <a:r>
              <a:rPr lang="tr-TR" sz="2400" dirty="0" smtClean="0">
                <a:solidFill>
                  <a:schemeClr val="tx1"/>
                </a:solidFill>
                <a:latin typeface="Times New Roman" panose="02020603050405020304" pitchFamily="18" charset="0"/>
                <a:cs typeface="Times New Roman" panose="02020603050405020304" pitchFamily="18" charset="0"/>
                <a:hlinkClick r:id="rId2"/>
              </a:rPr>
              <a:t>www.youtube.com/watch?v=mW6GfJ5Tvms</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r>
              <a:rPr lang="tr-TR" sz="2400" dirty="0" err="1" smtClean="0">
                <a:solidFill>
                  <a:schemeClr val="tx1"/>
                </a:solidFill>
                <a:latin typeface="Times New Roman" panose="02020603050405020304" pitchFamily="18" charset="0"/>
                <a:cs typeface="Times New Roman" panose="02020603050405020304" pitchFamily="18" charset="0"/>
              </a:rPr>
              <a:t>Bordwell</a:t>
            </a:r>
            <a:r>
              <a:rPr lang="tr-TR" sz="2400" dirty="0" smtClean="0">
                <a:solidFill>
                  <a:schemeClr val="tx1"/>
                </a:solidFill>
                <a:latin typeface="Times New Roman" panose="02020603050405020304" pitchFamily="18" charset="0"/>
                <a:cs typeface="Times New Roman" panose="02020603050405020304" pitchFamily="18" charset="0"/>
              </a:rPr>
              <a:t> ve </a:t>
            </a:r>
            <a:r>
              <a:rPr lang="tr-TR" sz="2400" dirty="0" err="1" smtClean="0">
                <a:solidFill>
                  <a:schemeClr val="tx1"/>
                </a:solidFill>
                <a:latin typeface="Times New Roman" panose="02020603050405020304" pitchFamily="18" charset="0"/>
                <a:cs typeface="Times New Roman" panose="02020603050405020304" pitchFamily="18" charset="0"/>
              </a:rPr>
              <a:t>Thompson’a</a:t>
            </a:r>
            <a:r>
              <a:rPr lang="tr-TR" sz="2400" dirty="0" smtClean="0">
                <a:solidFill>
                  <a:schemeClr val="tx1"/>
                </a:solidFill>
                <a:latin typeface="Times New Roman" panose="02020603050405020304" pitchFamily="18" charset="0"/>
                <a:cs typeface="Times New Roman" panose="02020603050405020304" pitchFamily="18" charset="0"/>
              </a:rPr>
              <a:t> göre 1930’larda iki tür müzikalden söz edilir: Kulis müzikalinde bir izleyici grubuna performans sergileyen dansçılar ve şarkıcılar vardır. Bir de gündelik yaşam içinde geçen şarkı söylenen, dans edilen filmler vardır, bunlar da düz müzikallerdir (s.</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smtClean="0">
                <a:solidFill>
                  <a:schemeClr val="tx1"/>
                </a:solidFill>
                <a:latin typeface="Times New Roman" panose="02020603050405020304" pitchFamily="18" charset="0"/>
                <a:cs typeface="Times New Roman" panose="02020603050405020304" pitchFamily="18" charset="0"/>
              </a:rPr>
              <a:t>342-346</a:t>
            </a:r>
            <a:r>
              <a:rPr lang="tr-TR" sz="2400" dirty="0">
                <a:solidFill>
                  <a:schemeClr val="tx1"/>
                </a:solidFill>
                <a:latin typeface="Times New Roman" panose="02020603050405020304" pitchFamily="18" charset="0"/>
                <a:cs typeface="Times New Roman" panose="02020603050405020304" pitchFamily="18" charset="0"/>
              </a:rPr>
              <a:t>)</a:t>
            </a:r>
            <a:r>
              <a:rPr lang="tr-TR" sz="2400" dirty="0" smtClean="0">
                <a:solidFill>
                  <a:schemeClr val="tx1"/>
                </a:solidFill>
                <a:latin typeface="Times New Roman" panose="02020603050405020304" pitchFamily="18" charset="0"/>
                <a:cs typeface="Times New Roman" panose="02020603050405020304" pitchFamily="18" charset="0"/>
              </a:rPr>
              <a:t>. </a:t>
            </a: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2843808" y="6356350"/>
            <a:ext cx="388843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90989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720079"/>
          </a:xfrm>
        </p:spPr>
        <p:txBody>
          <a:bodyPr>
            <a:normAutofit fontScale="90000"/>
          </a:bodyPr>
          <a:lstStyle/>
          <a:p>
            <a:endParaRPr lang="tr-TR" dirty="0"/>
          </a:p>
        </p:txBody>
      </p:sp>
      <p:sp>
        <p:nvSpPr>
          <p:cNvPr id="3" name="Alt Başlık 2"/>
          <p:cNvSpPr>
            <a:spLocks noGrp="1"/>
          </p:cNvSpPr>
          <p:nvPr>
            <p:ph type="subTitle" idx="1"/>
          </p:nvPr>
        </p:nvSpPr>
        <p:spPr>
          <a:xfrm>
            <a:off x="1371600" y="1484784"/>
            <a:ext cx="6400800" cy="4154016"/>
          </a:xfrm>
        </p:spPr>
        <p:txBody>
          <a:bodyPr>
            <a:normAutofit lnSpcReduction="100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Müzikaller kaçış filmleridir, eğlendirici bir türdür. Kuşkusuz yıllar içinde sorgulayan, eleştirel bakan örnekler de yapılmıştır. </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1930’larda </a:t>
            </a:r>
            <a:r>
              <a:rPr lang="tr-TR" sz="2400" dirty="0" err="1" smtClean="0">
                <a:solidFill>
                  <a:schemeClr val="tx1"/>
                </a:solidFill>
                <a:latin typeface="Times New Roman" panose="02020603050405020304" pitchFamily="18" charset="0"/>
                <a:cs typeface="Times New Roman" panose="02020603050405020304" pitchFamily="18" charset="0"/>
              </a:rPr>
              <a:t>Busby</a:t>
            </a:r>
            <a:r>
              <a:rPr lang="tr-TR" sz="2400" dirty="0" smtClean="0">
                <a:solidFill>
                  <a:schemeClr val="tx1"/>
                </a:solidFill>
                <a:latin typeface="Times New Roman" panose="02020603050405020304" pitchFamily="18" charset="0"/>
                <a:cs typeface="Times New Roman" panose="02020603050405020304" pitchFamily="18" charset="0"/>
              </a:rPr>
              <a:t> Berkeley müzikallerinde yüzlerce koro kızını, geometrik şekilleri kullanmış, kadınlardan erotik etki uyandırmak için yararlanmıştır. Cinsellik çağrışımı açıktır.</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a:t>
            </a:r>
            <a:r>
              <a:rPr lang="tr-TR" sz="2400" dirty="0" smtClean="0">
                <a:solidFill>
                  <a:schemeClr val="tx1"/>
                </a:solidFill>
                <a:latin typeface="Times New Roman" panose="02020603050405020304" pitchFamily="18" charset="0"/>
                <a:cs typeface="Times New Roman" panose="02020603050405020304" pitchFamily="18" charset="0"/>
                <a:hlinkClick r:id="rId2"/>
              </a:rPr>
              <a:t>www.youtube.com/watch?v=kIO9y1xMPIA&amp;list=PLjOOELf88gx9y66Q4-HZ2BJv_krxwNTHl</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75205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034438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332657"/>
            <a:ext cx="7772400" cy="504055"/>
          </a:xfrm>
        </p:spPr>
        <p:txBody>
          <a:bodyPr>
            <a:normAutofit fontScale="90000"/>
          </a:bodyPr>
          <a:lstStyle/>
          <a:p>
            <a:endParaRPr lang="tr-TR" dirty="0"/>
          </a:p>
        </p:txBody>
      </p:sp>
      <p:sp>
        <p:nvSpPr>
          <p:cNvPr id="3" name="Alt Başlık 2"/>
          <p:cNvSpPr>
            <a:spLocks noGrp="1"/>
          </p:cNvSpPr>
          <p:nvPr>
            <p:ph type="subTitle" idx="1"/>
          </p:nvPr>
        </p:nvSpPr>
        <p:spPr>
          <a:xfrm>
            <a:off x="1371600" y="1124744"/>
            <a:ext cx="6400800" cy="4514056"/>
          </a:xfrm>
        </p:spPr>
        <p:txBody>
          <a:bodyPr>
            <a:normAutofit/>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1940’lar ve 50’lerde Arthur </a:t>
            </a:r>
            <a:r>
              <a:rPr lang="tr-TR" sz="2400" dirty="0" err="1" smtClean="0">
                <a:solidFill>
                  <a:schemeClr val="tx1"/>
                </a:solidFill>
                <a:latin typeface="Times New Roman" panose="02020603050405020304" pitchFamily="18" charset="0"/>
                <a:cs typeface="Times New Roman" panose="02020603050405020304" pitchFamily="18" charset="0"/>
              </a:rPr>
              <a:t>Freed’in</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MGM’de</a:t>
            </a:r>
            <a:r>
              <a:rPr lang="tr-TR" sz="2400" dirty="0" smtClean="0">
                <a:solidFill>
                  <a:schemeClr val="tx1"/>
                </a:solidFill>
                <a:latin typeface="Times New Roman" panose="02020603050405020304" pitchFamily="18" charset="0"/>
                <a:cs typeface="Times New Roman" panose="02020603050405020304" pitchFamily="18" charset="0"/>
              </a:rPr>
              <a:t> çalıştığını görüyoruz. Minelli ve </a:t>
            </a:r>
            <a:r>
              <a:rPr lang="tr-TR" sz="2400" dirty="0" err="1" smtClean="0">
                <a:solidFill>
                  <a:schemeClr val="tx1"/>
                </a:solidFill>
                <a:latin typeface="Times New Roman" panose="02020603050405020304" pitchFamily="18" charset="0"/>
                <a:cs typeface="Times New Roman" panose="02020603050405020304" pitchFamily="18" charset="0"/>
              </a:rPr>
              <a:t>Garland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Freed</a:t>
            </a:r>
            <a:r>
              <a:rPr lang="tr-TR" sz="2400" dirty="0" smtClean="0">
                <a:solidFill>
                  <a:schemeClr val="tx1"/>
                </a:solidFill>
                <a:latin typeface="Times New Roman" panose="02020603050405020304" pitchFamily="18" charset="0"/>
                <a:cs typeface="Times New Roman" panose="02020603050405020304" pitchFamily="18" charset="0"/>
              </a:rPr>
              <a:t> sayesinde </a:t>
            </a:r>
            <a:r>
              <a:rPr lang="tr-TR" sz="2400" dirty="0" err="1" smtClean="0">
                <a:solidFill>
                  <a:schemeClr val="tx1"/>
                </a:solidFill>
                <a:latin typeface="Times New Roman" panose="02020603050405020304" pitchFamily="18" charset="0"/>
                <a:cs typeface="Times New Roman" panose="02020603050405020304" pitchFamily="18" charset="0"/>
              </a:rPr>
              <a:t>MGM’e</a:t>
            </a:r>
            <a:r>
              <a:rPr lang="tr-TR" sz="2400" dirty="0" smtClean="0">
                <a:solidFill>
                  <a:schemeClr val="tx1"/>
                </a:solidFill>
                <a:latin typeface="Times New Roman" panose="02020603050405020304" pitchFamily="18" charset="0"/>
                <a:cs typeface="Times New Roman" panose="02020603050405020304" pitchFamily="18" charset="0"/>
              </a:rPr>
              <a:t> geçer. 40’ların sonunda </a:t>
            </a:r>
            <a:r>
              <a:rPr lang="tr-TR" sz="2400" dirty="0" err="1" smtClean="0">
                <a:solidFill>
                  <a:schemeClr val="tx1"/>
                </a:solidFill>
                <a:latin typeface="Times New Roman" panose="02020603050405020304" pitchFamily="18" charset="0"/>
                <a:cs typeface="Times New Roman" panose="02020603050405020304" pitchFamily="18" charset="0"/>
              </a:rPr>
              <a:t>Fred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Astaire</a:t>
            </a:r>
            <a:r>
              <a:rPr lang="tr-TR" sz="2400" dirty="0" smtClean="0">
                <a:solidFill>
                  <a:schemeClr val="tx1"/>
                </a:solidFill>
                <a:latin typeface="Times New Roman" panose="02020603050405020304" pitchFamily="18" charset="0"/>
                <a:cs typeface="Times New Roman" panose="02020603050405020304" pitchFamily="18" charset="0"/>
              </a:rPr>
              <a:t> de </a:t>
            </a:r>
            <a:r>
              <a:rPr lang="tr-TR" sz="2400" dirty="0" err="1" smtClean="0">
                <a:solidFill>
                  <a:schemeClr val="tx1"/>
                </a:solidFill>
                <a:latin typeface="Times New Roman" panose="02020603050405020304" pitchFamily="18" charset="0"/>
                <a:cs typeface="Times New Roman" panose="02020603050405020304" pitchFamily="18" charset="0"/>
              </a:rPr>
              <a:t>MGM’e</a:t>
            </a:r>
            <a:r>
              <a:rPr lang="tr-TR" sz="2400" dirty="0" smtClean="0">
                <a:solidFill>
                  <a:schemeClr val="tx1"/>
                </a:solidFill>
                <a:latin typeface="Times New Roman" panose="02020603050405020304" pitchFamily="18" charset="0"/>
                <a:cs typeface="Times New Roman" panose="02020603050405020304" pitchFamily="18" charset="0"/>
              </a:rPr>
              <a:t> katılır, en büyük rakibi Gene </a:t>
            </a:r>
            <a:r>
              <a:rPr lang="tr-TR" sz="2400" dirty="0" err="1" smtClean="0">
                <a:solidFill>
                  <a:schemeClr val="tx1"/>
                </a:solidFill>
                <a:latin typeface="Times New Roman" panose="02020603050405020304" pitchFamily="18" charset="0"/>
                <a:cs typeface="Times New Roman" panose="02020603050405020304" pitchFamily="18" charset="0"/>
              </a:rPr>
              <a:t>Kelly’dir</a:t>
            </a:r>
            <a:r>
              <a:rPr lang="tr-TR" sz="2400" dirty="0" smtClean="0">
                <a:solidFill>
                  <a:schemeClr val="tx1"/>
                </a:solidFill>
                <a:latin typeface="Times New Roman" panose="02020603050405020304" pitchFamily="18" charset="0"/>
                <a:cs typeface="Times New Roman" panose="02020603050405020304" pitchFamily="18" charset="0"/>
              </a:rPr>
              <a:t>.</a:t>
            </a:r>
          </a:p>
          <a:p>
            <a:pPr algn="just"/>
            <a:r>
              <a:rPr lang="tr-TR" sz="2400" dirty="0" err="1" smtClean="0">
                <a:solidFill>
                  <a:schemeClr val="tx1"/>
                </a:solidFill>
                <a:latin typeface="Times New Roman" panose="02020603050405020304" pitchFamily="18" charset="0"/>
                <a:cs typeface="Times New Roman" panose="02020603050405020304" pitchFamily="18" charset="0"/>
              </a:rPr>
              <a:t>Fred</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Astaire</a:t>
            </a:r>
            <a:r>
              <a:rPr lang="tr-TR" sz="2400" dirty="0" smtClean="0">
                <a:solidFill>
                  <a:schemeClr val="tx1"/>
                </a:solidFill>
                <a:latin typeface="Times New Roman" panose="02020603050405020304" pitchFamily="18" charset="0"/>
                <a:cs typeface="Times New Roman" panose="02020603050405020304" pitchFamily="18" charset="0"/>
              </a:rPr>
              <a:t> ve </a:t>
            </a:r>
            <a:r>
              <a:rPr lang="tr-TR" sz="2400" dirty="0" err="1" smtClean="0">
                <a:solidFill>
                  <a:schemeClr val="tx1"/>
                </a:solidFill>
                <a:latin typeface="Times New Roman" panose="02020603050405020304" pitchFamily="18" charset="0"/>
                <a:cs typeface="Times New Roman" panose="02020603050405020304" pitchFamily="18" charset="0"/>
              </a:rPr>
              <a:t>Ginger</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Rogers</a:t>
            </a:r>
            <a:r>
              <a:rPr lang="tr-TR" sz="2400" dirty="0" smtClean="0">
                <a:solidFill>
                  <a:schemeClr val="tx1"/>
                </a:solidFill>
                <a:latin typeface="Times New Roman" panose="02020603050405020304" pitchFamily="18" charset="0"/>
                <a:cs typeface="Times New Roman" panose="02020603050405020304" pitchFamily="18" charset="0"/>
              </a:rPr>
              <a:t> dönemin ünlü ikilisidir:</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a:t>
            </a:r>
            <a:r>
              <a:rPr lang="tr-TR" sz="2400" dirty="0" smtClean="0">
                <a:solidFill>
                  <a:schemeClr val="tx1"/>
                </a:solidFill>
                <a:latin typeface="Times New Roman" panose="02020603050405020304" pitchFamily="18" charset="0"/>
                <a:cs typeface="Times New Roman" panose="02020603050405020304" pitchFamily="18" charset="0"/>
                <a:hlinkClick r:id="rId2"/>
              </a:rPr>
              <a:t>www.youtube.com/watch?v=mAB12aeI6nA</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r>
              <a:rPr lang="tr-TR" sz="2400" dirty="0">
                <a:solidFill>
                  <a:schemeClr val="tx1"/>
                </a:solidFill>
                <a:latin typeface="Times New Roman" panose="02020603050405020304" pitchFamily="18" charset="0"/>
                <a:cs typeface="Times New Roman" panose="02020603050405020304" pitchFamily="18" charset="0"/>
                <a:hlinkClick r:id="rId3"/>
              </a:rPr>
              <a:t>https://</a:t>
            </a:r>
            <a:r>
              <a:rPr lang="tr-TR" sz="2400" dirty="0" smtClean="0">
                <a:solidFill>
                  <a:schemeClr val="tx1"/>
                </a:solidFill>
                <a:latin typeface="Times New Roman" panose="02020603050405020304" pitchFamily="18" charset="0"/>
                <a:cs typeface="Times New Roman" panose="02020603050405020304" pitchFamily="18" charset="0"/>
                <a:hlinkClick r:id="rId3"/>
              </a:rPr>
              <a:t>www.youtube.com/watch?v=MsS7B8nyw5Y</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2483768" y="6356350"/>
            <a:ext cx="417646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564293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548681"/>
            <a:ext cx="7772400" cy="720079"/>
          </a:xfrm>
        </p:spPr>
        <p:txBody>
          <a:bodyPr>
            <a:normAutofit fontScale="90000"/>
          </a:bodyPr>
          <a:lstStyle/>
          <a:p>
            <a:endParaRPr lang="tr-TR" dirty="0"/>
          </a:p>
        </p:txBody>
      </p:sp>
      <p:sp>
        <p:nvSpPr>
          <p:cNvPr id="3" name="Alt Başlık 2"/>
          <p:cNvSpPr>
            <a:spLocks noGrp="1"/>
          </p:cNvSpPr>
          <p:nvPr>
            <p:ph type="subTitle" idx="1"/>
          </p:nvPr>
        </p:nvSpPr>
        <p:spPr>
          <a:xfrm>
            <a:off x="1475656" y="1412776"/>
            <a:ext cx="6400800" cy="4608512"/>
          </a:xfrm>
        </p:spPr>
        <p:txBody>
          <a:bodyPr>
            <a:normAutofit/>
          </a:bodyPr>
          <a:lstStyle/>
          <a:p>
            <a:pPr algn="just"/>
            <a:r>
              <a:rPr lang="tr-TR" sz="2000" dirty="0" smtClean="0">
                <a:solidFill>
                  <a:schemeClr val="tx1"/>
                </a:solidFill>
                <a:latin typeface="Times New Roman" panose="02020603050405020304" pitchFamily="18" charset="0"/>
                <a:cs typeface="Times New Roman" panose="02020603050405020304" pitchFamily="18" charset="0"/>
              </a:rPr>
              <a:t>1930 ve 60 arası en verimli dönemdir.</a:t>
            </a:r>
          </a:p>
          <a:p>
            <a:pPr algn="just"/>
            <a:r>
              <a:rPr lang="tr-TR" sz="2000" i="1" dirty="0" smtClean="0">
                <a:solidFill>
                  <a:schemeClr val="tx1"/>
                </a:solidFill>
                <a:latin typeface="Times New Roman" panose="02020603050405020304" pitchFamily="18" charset="0"/>
                <a:cs typeface="Times New Roman" panose="02020603050405020304" pitchFamily="18" charset="0"/>
              </a:rPr>
              <a:t>Yağmurda Şarkı Söylemek </a:t>
            </a:r>
            <a:r>
              <a:rPr lang="tr-TR" sz="2000" dirty="0" smtClean="0">
                <a:solidFill>
                  <a:schemeClr val="tx1"/>
                </a:solidFill>
                <a:latin typeface="Times New Roman" panose="02020603050405020304" pitchFamily="18" charset="0"/>
                <a:cs typeface="Times New Roman" panose="02020603050405020304" pitchFamily="18" charset="0"/>
              </a:rPr>
              <a:t>(</a:t>
            </a:r>
            <a:r>
              <a:rPr lang="tr-TR" sz="2000" i="1" dirty="0" smtClean="0">
                <a:solidFill>
                  <a:schemeClr val="tx1"/>
                </a:solidFill>
                <a:latin typeface="Times New Roman" panose="02020603050405020304" pitchFamily="18" charset="0"/>
                <a:cs typeface="Times New Roman" panose="02020603050405020304" pitchFamily="18" charset="0"/>
              </a:rPr>
              <a:t>Singin’ in </a:t>
            </a:r>
            <a:r>
              <a:rPr lang="tr-TR" sz="2000" i="1" dirty="0" err="1" smtClean="0">
                <a:solidFill>
                  <a:schemeClr val="tx1"/>
                </a:solidFill>
                <a:latin typeface="Times New Roman" panose="02020603050405020304" pitchFamily="18" charset="0"/>
                <a:cs typeface="Times New Roman" panose="02020603050405020304" pitchFamily="18" charset="0"/>
              </a:rPr>
              <a:t>the</a:t>
            </a:r>
            <a:r>
              <a:rPr lang="tr-TR" sz="2000" i="1" dirty="0" smtClean="0">
                <a:solidFill>
                  <a:schemeClr val="tx1"/>
                </a:solidFill>
                <a:latin typeface="Times New Roman" panose="02020603050405020304" pitchFamily="18" charset="0"/>
                <a:cs typeface="Times New Roman" panose="02020603050405020304" pitchFamily="18" charset="0"/>
              </a:rPr>
              <a:t> </a:t>
            </a:r>
            <a:r>
              <a:rPr lang="tr-TR" sz="2000" i="1" dirty="0" err="1" smtClean="0">
                <a:solidFill>
                  <a:schemeClr val="tx1"/>
                </a:solidFill>
                <a:latin typeface="Times New Roman" panose="02020603050405020304" pitchFamily="18" charset="0"/>
                <a:cs typeface="Times New Roman" panose="02020603050405020304" pitchFamily="18" charset="0"/>
              </a:rPr>
              <a:t>Rain</a:t>
            </a:r>
            <a:r>
              <a:rPr lang="tr-TR" sz="2000" dirty="0" smtClean="0">
                <a:solidFill>
                  <a:schemeClr val="tx1"/>
                </a:solidFill>
                <a:latin typeface="Times New Roman" panose="02020603050405020304" pitchFamily="18" charset="0"/>
                <a:cs typeface="Times New Roman" panose="02020603050405020304" pitchFamily="18" charset="0"/>
              </a:rPr>
              <a:t>, Gene </a:t>
            </a:r>
            <a:r>
              <a:rPr lang="tr-TR" sz="2000" dirty="0" err="1" smtClean="0">
                <a:solidFill>
                  <a:schemeClr val="tx1"/>
                </a:solidFill>
                <a:latin typeface="Times New Roman" panose="02020603050405020304" pitchFamily="18" charset="0"/>
                <a:cs typeface="Times New Roman" panose="02020603050405020304" pitchFamily="18" charset="0"/>
              </a:rPr>
              <a:t>Kelly</a:t>
            </a:r>
            <a:r>
              <a:rPr lang="tr-TR" sz="2000" dirty="0" smtClean="0">
                <a:solidFill>
                  <a:schemeClr val="tx1"/>
                </a:solidFill>
                <a:latin typeface="Times New Roman" panose="02020603050405020304" pitchFamily="18" charset="0"/>
                <a:cs typeface="Times New Roman" panose="02020603050405020304" pitchFamily="18" charset="0"/>
              </a:rPr>
              <a:t> &amp; </a:t>
            </a:r>
            <a:r>
              <a:rPr lang="tr-TR" sz="2000" dirty="0" err="1" smtClean="0">
                <a:solidFill>
                  <a:schemeClr val="tx1"/>
                </a:solidFill>
                <a:latin typeface="Times New Roman" panose="02020603050405020304" pitchFamily="18" charset="0"/>
                <a:cs typeface="Times New Roman" panose="02020603050405020304" pitchFamily="18" charset="0"/>
              </a:rPr>
              <a:t>Stanley</a:t>
            </a:r>
            <a:r>
              <a:rPr lang="tr-TR" sz="2000" dirty="0">
                <a:solidFill>
                  <a:schemeClr val="tx1"/>
                </a:solidFill>
                <a:latin typeface="Times New Roman" panose="02020603050405020304" pitchFamily="18" charset="0"/>
                <a:cs typeface="Times New Roman" panose="02020603050405020304" pitchFamily="18" charset="0"/>
              </a:rPr>
              <a:t> Donen, 1952</a:t>
            </a:r>
            <a:r>
              <a:rPr lang="tr-TR" sz="2000" dirty="0" smtClean="0">
                <a:solidFill>
                  <a:schemeClr val="tx1"/>
                </a:solidFill>
                <a:latin typeface="Times New Roman" panose="02020603050405020304" pitchFamily="18" charset="0"/>
                <a:cs typeface="Times New Roman" panose="02020603050405020304" pitchFamily="18" charset="0"/>
              </a:rPr>
              <a:t>) önemli filmlerden biri</a:t>
            </a:r>
          </a:p>
          <a:p>
            <a:pPr algn="just"/>
            <a:r>
              <a:rPr lang="tr-TR" sz="2000" dirty="0" smtClean="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hlinkClick r:id="rId2"/>
              </a:rPr>
              <a:t>https://</a:t>
            </a:r>
            <a:r>
              <a:rPr lang="tr-TR" sz="2000" dirty="0" smtClean="0">
                <a:solidFill>
                  <a:schemeClr val="tx1"/>
                </a:solidFill>
                <a:latin typeface="Times New Roman" panose="02020603050405020304" pitchFamily="18" charset="0"/>
                <a:cs typeface="Times New Roman" panose="02020603050405020304" pitchFamily="18" charset="0"/>
                <a:hlinkClick r:id="rId2"/>
              </a:rPr>
              <a:t>www.youtube.com/watch?v=w40ushYAaYA</a:t>
            </a:r>
            <a:endParaRPr lang="tr-TR" sz="2000" dirty="0" smtClean="0">
              <a:solidFill>
                <a:schemeClr val="tx1"/>
              </a:solidFill>
              <a:latin typeface="Times New Roman" panose="02020603050405020304" pitchFamily="18" charset="0"/>
              <a:cs typeface="Times New Roman" panose="02020603050405020304" pitchFamily="18" charset="0"/>
            </a:endParaRPr>
          </a:p>
          <a:p>
            <a:pPr algn="just"/>
            <a:r>
              <a:rPr lang="tr-TR" sz="2000" dirty="0" smtClean="0">
                <a:solidFill>
                  <a:schemeClr val="tx1"/>
                </a:solidFill>
                <a:latin typeface="Times New Roman" panose="02020603050405020304" pitchFamily="18" charset="0"/>
                <a:cs typeface="Times New Roman" panose="02020603050405020304" pitchFamily="18" charset="0"/>
              </a:rPr>
              <a:t>Sessiz dönemden sesli döneme geçişi anlatan kulis müzikalidir. </a:t>
            </a:r>
            <a:r>
              <a:rPr lang="tr-TR" sz="2000" i="1" dirty="0" smtClean="0">
                <a:solidFill>
                  <a:schemeClr val="tx1"/>
                </a:solidFill>
                <a:latin typeface="Times New Roman" panose="02020603050405020304" pitchFamily="18" charset="0"/>
                <a:cs typeface="Times New Roman" panose="02020603050405020304" pitchFamily="18" charset="0"/>
              </a:rPr>
              <a:t>Batı Yakasının Hikayesi </a:t>
            </a:r>
            <a:r>
              <a:rPr lang="tr-TR" sz="2000" dirty="0" smtClean="0">
                <a:solidFill>
                  <a:schemeClr val="tx1"/>
                </a:solidFill>
                <a:latin typeface="Times New Roman" panose="02020603050405020304" pitchFamily="18" charset="0"/>
                <a:cs typeface="Times New Roman" panose="02020603050405020304" pitchFamily="18" charset="0"/>
              </a:rPr>
              <a:t>(</a:t>
            </a:r>
            <a:r>
              <a:rPr lang="tr-TR" sz="2000" i="1" dirty="0" smtClean="0">
                <a:solidFill>
                  <a:schemeClr val="tx1"/>
                </a:solidFill>
                <a:latin typeface="Times New Roman" panose="02020603050405020304" pitchFamily="18" charset="0"/>
                <a:cs typeface="Times New Roman" panose="02020603050405020304" pitchFamily="18" charset="0"/>
              </a:rPr>
              <a:t>West Side </a:t>
            </a:r>
            <a:r>
              <a:rPr lang="tr-TR" sz="2000" i="1" dirty="0" err="1" smtClean="0">
                <a:solidFill>
                  <a:schemeClr val="tx1"/>
                </a:solidFill>
                <a:latin typeface="Times New Roman" panose="02020603050405020304" pitchFamily="18" charset="0"/>
                <a:cs typeface="Times New Roman" panose="02020603050405020304" pitchFamily="18" charset="0"/>
              </a:rPr>
              <a:t>Story</a:t>
            </a:r>
            <a:r>
              <a:rPr lang="tr-TR" sz="2000" dirty="0" smtClean="0">
                <a:solidFill>
                  <a:schemeClr val="tx1"/>
                </a:solidFill>
                <a:latin typeface="Times New Roman" panose="02020603050405020304" pitchFamily="18" charset="0"/>
                <a:cs typeface="Times New Roman" panose="02020603050405020304" pitchFamily="18" charset="0"/>
              </a:rPr>
              <a:t>, Wise, 1961) ve </a:t>
            </a:r>
            <a:r>
              <a:rPr lang="tr-TR" sz="2000" i="1" dirty="0" err="1" smtClean="0">
                <a:solidFill>
                  <a:schemeClr val="tx1"/>
                </a:solidFill>
                <a:latin typeface="Times New Roman" panose="02020603050405020304" pitchFamily="18" charset="0"/>
                <a:cs typeface="Times New Roman" panose="02020603050405020304" pitchFamily="18" charset="0"/>
              </a:rPr>
              <a:t>Fame</a:t>
            </a:r>
            <a:r>
              <a:rPr lang="tr-TR" sz="2000" dirty="0" smtClean="0">
                <a:solidFill>
                  <a:schemeClr val="tx1"/>
                </a:solidFill>
                <a:latin typeface="Times New Roman" panose="02020603050405020304" pitchFamily="18" charset="0"/>
                <a:cs typeface="Times New Roman" panose="02020603050405020304" pitchFamily="18" charset="0"/>
              </a:rPr>
              <a:t> (</a:t>
            </a:r>
            <a:r>
              <a:rPr lang="tr-TR" sz="2000" dirty="0" err="1" smtClean="0">
                <a:solidFill>
                  <a:schemeClr val="tx1"/>
                </a:solidFill>
                <a:latin typeface="Times New Roman" panose="02020603050405020304" pitchFamily="18" charset="0"/>
                <a:cs typeface="Times New Roman" panose="02020603050405020304" pitchFamily="18" charset="0"/>
              </a:rPr>
              <a:t>Parker</a:t>
            </a:r>
            <a:r>
              <a:rPr lang="tr-TR" sz="2000" dirty="0" smtClean="0">
                <a:solidFill>
                  <a:schemeClr val="tx1"/>
                </a:solidFill>
                <a:latin typeface="Times New Roman" panose="02020603050405020304" pitchFamily="18" charset="0"/>
                <a:cs typeface="Times New Roman" panose="02020603050405020304" pitchFamily="18" charset="0"/>
              </a:rPr>
              <a:t>, 1980) gibi çok sayıda önemli örnek sayılabilir. </a:t>
            </a:r>
            <a:r>
              <a:rPr lang="tr-TR" sz="2000" dirty="0" err="1" smtClean="0">
                <a:solidFill>
                  <a:schemeClr val="tx1"/>
                </a:solidFill>
                <a:latin typeface="Times New Roman" panose="02020603050405020304" pitchFamily="18" charset="0"/>
                <a:cs typeface="Times New Roman" panose="02020603050405020304" pitchFamily="18" charset="0"/>
              </a:rPr>
              <a:t>Altman’a</a:t>
            </a:r>
            <a:r>
              <a:rPr lang="tr-TR" sz="2000" dirty="0" smtClean="0">
                <a:solidFill>
                  <a:schemeClr val="tx1"/>
                </a:solidFill>
                <a:latin typeface="Times New Roman" panose="02020603050405020304" pitchFamily="18" charset="0"/>
                <a:cs typeface="Times New Roman" panose="02020603050405020304" pitchFamily="18" charset="0"/>
              </a:rPr>
              <a:t> göre müzikal evliliğe övgüdür. Zenginlik (erkek) güzellikle (kadın) evlenir. </a:t>
            </a:r>
            <a:r>
              <a:rPr lang="tr-TR" sz="2000" dirty="0" smtClean="0">
                <a:solidFill>
                  <a:schemeClr val="tx1"/>
                </a:solidFill>
                <a:latin typeface="Times New Roman" panose="02020603050405020304" pitchFamily="18" charset="0"/>
                <a:cs typeface="Times New Roman" panose="02020603050405020304" pitchFamily="18" charset="0"/>
              </a:rPr>
              <a:t>Filmlerde </a:t>
            </a:r>
            <a:r>
              <a:rPr lang="tr-TR" sz="2000" dirty="0" smtClean="0">
                <a:solidFill>
                  <a:schemeClr val="tx1"/>
                </a:solidFill>
                <a:latin typeface="Times New Roman" panose="02020603050405020304" pitchFamily="18" charset="0"/>
                <a:cs typeface="Times New Roman" panose="02020603050405020304" pitchFamily="18" charset="0"/>
              </a:rPr>
              <a:t>karşıtlıklar cezbeder (yaşlı erkek x genç kadın gibi). Müzikaller farklılık korkusunun ortadan kaldırabilmek için çalışır. Aile, akraba ve topluluk fikri önemlidir. Kamera karakterlerle birlikte dans eder. </a:t>
            </a:r>
            <a:r>
              <a:rPr lang="tr-TR" sz="2000" dirty="0" err="1" smtClean="0">
                <a:solidFill>
                  <a:schemeClr val="tx1"/>
                </a:solidFill>
                <a:latin typeface="Times New Roman" panose="02020603050405020304" pitchFamily="18" charset="0"/>
                <a:cs typeface="Times New Roman" panose="02020603050405020304" pitchFamily="18" charset="0"/>
              </a:rPr>
              <a:t>Bob</a:t>
            </a:r>
            <a:r>
              <a:rPr lang="tr-TR" sz="2000" dirty="0" smtClean="0">
                <a:solidFill>
                  <a:schemeClr val="tx1"/>
                </a:solidFill>
                <a:latin typeface="Times New Roman" panose="02020603050405020304" pitchFamily="18" charset="0"/>
                <a:cs typeface="Times New Roman" panose="02020603050405020304" pitchFamily="18" charset="0"/>
              </a:rPr>
              <a:t> </a:t>
            </a:r>
            <a:r>
              <a:rPr lang="tr-TR" sz="2000" dirty="0" err="1" smtClean="0">
                <a:solidFill>
                  <a:schemeClr val="tx1"/>
                </a:solidFill>
                <a:latin typeface="Times New Roman" panose="02020603050405020304" pitchFamily="18" charset="0"/>
                <a:cs typeface="Times New Roman" panose="02020603050405020304" pitchFamily="18" charset="0"/>
              </a:rPr>
              <a:t>Fosse</a:t>
            </a:r>
            <a:r>
              <a:rPr lang="tr-TR" sz="2000" dirty="0" smtClean="0">
                <a:solidFill>
                  <a:schemeClr val="tx1"/>
                </a:solidFill>
                <a:latin typeface="Times New Roman" panose="02020603050405020304" pitchFamily="18" charset="0"/>
                <a:cs typeface="Times New Roman" panose="02020603050405020304" pitchFamily="18" charset="0"/>
              </a:rPr>
              <a:t> filmlerinde sanat sineması ve eğlence sineması birleşir.</a:t>
            </a:r>
          </a:p>
          <a:p>
            <a:pPr algn="just"/>
            <a:endParaRPr lang="tr-TR" sz="20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718008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404664"/>
            <a:ext cx="7772400" cy="864096"/>
          </a:xfrm>
        </p:spPr>
        <p:txBody>
          <a:bodyPr>
            <a:normAutofit/>
          </a:bodyPr>
          <a:lstStyle/>
          <a:p>
            <a:r>
              <a:rPr lang="tr-TR" sz="2400" dirty="0" smtClean="0">
                <a:latin typeface="Arial Narrow" panose="020B0606020202030204" pitchFamily="34" charset="0"/>
                <a:cs typeface="Times New Roman" panose="02020603050405020304" pitchFamily="18" charset="0"/>
              </a:rPr>
              <a:t>Yeni filmlere örnek verelim</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371600" y="1556792"/>
            <a:ext cx="6400800" cy="4082008"/>
          </a:xfrm>
        </p:spPr>
        <p:txBody>
          <a:bodyPr>
            <a:normAutofit lnSpcReduction="10000"/>
          </a:bodyPr>
          <a:lstStyle/>
          <a:p>
            <a:pPr algn="just"/>
            <a:r>
              <a:rPr lang="tr-TR" sz="2200" dirty="0" smtClean="0">
                <a:solidFill>
                  <a:schemeClr val="tx1"/>
                </a:solidFill>
                <a:latin typeface="Times New Roman" panose="02020603050405020304" pitchFamily="18" charset="0"/>
                <a:cs typeface="Times New Roman" panose="02020603050405020304" pitchFamily="18" charset="0"/>
              </a:rPr>
              <a:t>Baz </a:t>
            </a:r>
            <a:r>
              <a:rPr lang="tr-TR" sz="2200" dirty="0" err="1" smtClean="0">
                <a:solidFill>
                  <a:schemeClr val="tx1"/>
                </a:solidFill>
                <a:latin typeface="Times New Roman" panose="02020603050405020304" pitchFamily="18" charset="0"/>
                <a:cs typeface="Times New Roman" panose="02020603050405020304" pitchFamily="18" charset="0"/>
              </a:rPr>
              <a:t>Luhrmann’dan</a:t>
            </a:r>
            <a:r>
              <a:rPr lang="tr-TR" sz="2200" dirty="0" smtClean="0">
                <a:solidFill>
                  <a:schemeClr val="tx1"/>
                </a:solidFill>
                <a:latin typeface="Times New Roman" panose="02020603050405020304" pitchFamily="18" charset="0"/>
                <a:cs typeface="Times New Roman" panose="02020603050405020304" pitchFamily="18" charset="0"/>
              </a:rPr>
              <a:t> </a:t>
            </a:r>
            <a:r>
              <a:rPr lang="tr-TR" sz="2200" i="1" dirty="0" err="1" smtClean="0">
                <a:solidFill>
                  <a:schemeClr val="tx1"/>
                </a:solidFill>
                <a:latin typeface="Times New Roman" panose="02020603050405020304" pitchFamily="18" charset="0"/>
                <a:cs typeface="Times New Roman" panose="02020603050405020304" pitchFamily="18" charset="0"/>
              </a:rPr>
              <a:t>Moulin</a:t>
            </a:r>
            <a:r>
              <a:rPr lang="tr-TR" sz="2200" i="1" dirty="0" smtClean="0">
                <a:solidFill>
                  <a:schemeClr val="tx1"/>
                </a:solidFill>
                <a:latin typeface="Times New Roman" panose="02020603050405020304" pitchFamily="18" charset="0"/>
                <a:cs typeface="Times New Roman" panose="02020603050405020304" pitchFamily="18" charset="0"/>
              </a:rPr>
              <a:t> </a:t>
            </a:r>
            <a:r>
              <a:rPr lang="tr-TR" sz="2200" i="1" dirty="0" err="1" smtClean="0">
                <a:solidFill>
                  <a:schemeClr val="tx1"/>
                </a:solidFill>
                <a:latin typeface="Times New Roman" panose="02020603050405020304" pitchFamily="18" charset="0"/>
                <a:cs typeface="Times New Roman" panose="02020603050405020304" pitchFamily="18" charset="0"/>
              </a:rPr>
              <a:t>Rouge</a:t>
            </a:r>
            <a:r>
              <a:rPr lang="tr-TR" sz="2200" i="1" dirty="0" smtClean="0">
                <a:solidFill>
                  <a:schemeClr val="tx1"/>
                </a:solidFill>
                <a:latin typeface="Times New Roman" panose="02020603050405020304" pitchFamily="18" charset="0"/>
                <a:cs typeface="Times New Roman" panose="02020603050405020304" pitchFamily="18" charset="0"/>
              </a:rPr>
              <a:t> </a:t>
            </a:r>
            <a:r>
              <a:rPr lang="tr-TR" sz="2200" dirty="0" smtClean="0">
                <a:solidFill>
                  <a:schemeClr val="tx1"/>
                </a:solidFill>
                <a:latin typeface="Times New Roman" panose="02020603050405020304" pitchFamily="18" charset="0"/>
                <a:cs typeface="Times New Roman" panose="02020603050405020304" pitchFamily="18" charset="0"/>
              </a:rPr>
              <a:t>(2001)</a:t>
            </a:r>
          </a:p>
          <a:p>
            <a:pPr algn="just"/>
            <a:r>
              <a:rPr lang="tr-TR" sz="2200" dirty="0">
                <a:solidFill>
                  <a:schemeClr val="tx1"/>
                </a:solidFill>
                <a:latin typeface="Times New Roman" panose="02020603050405020304" pitchFamily="18" charset="0"/>
                <a:cs typeface="Times New Roman" panose="02020603050405020304" pitchFamily="18" charset="0"/>
                <a:hlinkClick r:id="rId2"/>
              </a:rPr>
              <a:t>https://</a:t>
            </a:r>
            <a:r>
              <a:rPr lang="tr-TR" sz="2200" dirty="0" smtClean="0">
                <a:solidFill>
                  <a:schemeClr val="tx1"/>
                </a:solidFill>
                <a:latin typeface="Times New Roman" panose="02020603050405020304" pitchFamily="18" charset="0"/>
                <a:cs typeface="Times New Roman" panose="02020603050405020304" pitchFamily="18" charset="0"/>
                <a:hlinkClick r:id="rId2"/>
              </a:rPr>
              <a:t>www.youtube.com/watch?v=2PpgPxjzbkA</a:t>
            </a:r>
            <a:endParaRPr lang="tr-TR" sz="2200" dirty="0" smtClean="0">
              <a:solidFill>
                <a:schemeClr val="tx1"/>
              </a:solidFill>
              <a:latin typeface="Times New Roman" panose="02020603050405020304" pitchFamily="18" charset="0"/>
              <a:cs typeface="Times New Roman" panose="02020603050405020304" pitchFamily="18" charset="0"/>
            </a:endParaRPr>
          </a:p>
          <a:p>
            <a:pPr algn="just"/>
            <a:endParaRPr lang="tr-TR" sz="2200" dirty="0" smtClean="0">
              <a:solidFill>
                <a:schemeClr val="tx1"/>
              </a:solidFill>
              <a:latin typeface="Times New Roman" panose="02020603050405020304" pitchFamily="18" charset="0"/>
              <a:cs typeface="Times New Roman" panose="02020603050405020304" pitchFamily="18" charset="0"/>
            </a:endParaRPr>
          </a:p>
          <a:p>
            <a:pPr algn="just"/>
            <a:r>
              <a:rPr lang="tr-TR" sz="2200" dirty="0" err="1" smtClean="0">
                <a:solidFill>
                  <a:schemeClr val="tx1"/>
                </a:solidFill>
                <a:latin typeface="Times New Roman" panose="02020603050405020304" pitchFamily="18" charset="0"/>
                <a:cs typeface="Times New Roman" panose="02020603050405020304" pitchFamily="18" charset="0"/>
              </a:rPr>
              <a:t>Rob</a:t>
            </a:r>
            <a:r>
              <a:rPr lang="tr-TR" sz="2200" dirty="0" smtClean="0">
                <a:solidFill>
                  <a:schemeClr val="tx1"/>
                </a:solidFill>
                <a:latin typeface="Times New Roman" panose="02020603050405020304" pitchFamily="18" charset="0"/>
                <a:cs typeface="Times New Roman" panose="02020603050405020304" pitchFamily="18" charset="0"/>
              </a:rPr>
              <a:t> Marshall’dan </a:t>
            </a:r>
            <a:r>
              <a:rPr lang="tr-TR" sz="2200" i="1" dirty="0" smtClean="0">
                <a:solidFill>
                  <a:schemeClr val="tx1"/>
                </a:solidFill>
                <a:latin typeface="Times New Roman" panose="02020603050405020304" pitchFamily="18" charset="0"/>
                <a:cs typeface="Times New Roman" panose="02020603050405020304" pitchFamily="18" charset="0"/>
              </a:rPr>
              <a:t>Chicago</a:t>
            </a:r>
            <a:r>
              <a:rPr lang="tr-TR" sz="2200" dirty="0" smtClean="0">
                <a:solidFill>
                  <a:schemeClr val="tx1"/>
                </a:solidFill>
                <a:latin typeface="Times New Roman" panose="02020603050405020304" pitchFamily="18" charset="0"/>
                <a:cs typeface="Times New Roman" panose="02020603050405020304" pitchFamily="18" charset="0"/>
              </a:rPr>
              <a:t> (2002)</a:t>
            </a:r>
          </a:p>
          <a:p>
            <a:pPr algn="just"/>
            <a:r>
              <a:rPr lang="tr-TR" sz="2200" dirty="0">
                <a:solidFill>
                  <a:schemeClr val="tx1"/>
                </a:solidFill>
                <a:latin typeface="Times New Roman" panose="02020603050405020304" pitchFamily="18" charset="0"/>
                <a:cs typeface="Times New Roman" panose="02020603050405020304" pitchFamily="18" charset="0"/>
                <a:hlinkClick r:id="rId3"/>
              </a:rPr>
              <a:t>https://</a:t>
            </a:r>
            <a:r>
              <a:rPr lang="tr-TR" sz="2200" dirty="0" smtClean="0">
                <a:solidFill>
                  <a:schemeClr val="tx1"/>
                </a:solidFill>
                <a:latin typeface="Times New Roman" panose="02020603050405020304" pitchFamily="18" charset="0"/>
                <a:cs typeface="Times New Roman" panose="02020603050405020304" pitchFamily="18" charset="0"/>
                <a:hlinkClick r:id="rId3"/>
              </a:rPr>
              <a:t>www.youtube.com/watch?v=9EpaMmF9WVU</a:t>
            </a:r>
            <a:endParaRPr lang="tr-TR" sz="2200" dirty="0" smtClean="0">
              <a:solidFill>
                <a:schemeClr val="tx1"/>
              </a:solidFill>
              <a:latin typeface="Times New Roman" panose="02020603050405020304" pitchFamily="18" charset="0"/>
              <a:cs typeface="Times New Roman" panose="02020603050405020304" pitchFamily="18" charset="0"/>
            </a:endParaRPr>
          </a:p>
          <a:p>
            <a:pPr algn="just"/>
            <a:endParaRPr lang="tr-TR" sz="2200" dirty="0" smtClean="0">
              <a:solidFill>
                <a:schemeClr val="tx1"/>
              </a:solidFill>
              <a:latin typeface="Times New Roman" panose="02020603050405020304" pitchFamily="18" charset="0"/>
              <a:cs typeface="Times New Roman" panose="02020603050405020304" pitchFamily="18" charset="0"/>
            </a:endParaRPr>
          </a:p>
          <a:p>
            <a:pPr algn="just"/>
            <a:r>
              <a:rPr lang="tr-TR" sz="2200" dirty="0" err="1" smtClean="0">
                <a:solidFill>
                  <a:schemeClr val="tx1"/>
                </a:solidFill>
                <a:latin typeface="Times New Roman" panose="02020603050405020304" pitchFamily="18" charset="0"/>
                <a:cs typeface="Times New Roman" panose="02020603050405020304" pitchFamily="18" charset="0"/>
              </a:rPr>
              <a:t>Tom</a:t>
            </a:r>
            <a:r>
              <a:rPr lang="tr-TR" sz="2200" dirty="0" smtClean="0">
                <a:solidFill>
                  <a:schemeClr val="tx1"/>
                </a:solidFill>
                <a:latin typeface="Times New Roman" panose="02020603050405020304" pitchFamily="18" charset="0"/>
                <a:cs typeface="Times New Roman" panose="02020603050405020304" pitchFamily="18" charset="0"/>
              </a:rPr>
              <a:t> </a:t>
            </a:r>
            <a:r>
              <a:rPr lang="tr-TR" sz="2200" dirty="0" err="1" smtClean="0">
                <a:solidFill>
                  <a:schemeClr val="tx1"/>
                </a:solidFill>
                <a:latin typeface="Times New Roman" panose="02020603050405020304" pitchFamily="18" charset="0"/>
                <a:cs typeface="Times New Roman" panose="02020603050405020304" pitchFamily="18" charset="0"/>
              </a:rPr>
              <a:t>Hooper’dan</a:t>
            </a:r>
            <a:r>
              <a:rPr lang="tr-TR" sz="2200" dirty="0" smtClean="0">
                <a:solidFill>
                  <a:schemeClr val="tx1"/>
                </a:solidFill>
                <a:latin typeface="Times New Roman" panose="02020603050405020304" pitchFamily="18" charset="0"/>
                <a:cs typeface="Times New Roman" panose="02020603050405020304" pitchFamily="18" charset="0"/>
              </a:rPr>
              <a:t> </a:t>
            </a:r>
            <a:r>
              <a:rPr lang="tr-TR" sz="2200" i="1" dirty="0" smtClean="0">
                <a:solidFill>
                  <a:schemeClr val="tx1"/>
                </a:solidFill>
                <a:latin typeface="Times New Roman" panose="02020603050405020304" pitchFamily="18" charset="0"/>
                <a:cs typeface="Times New Roman" panose="02020603050405020304" pitchFamily="18" charset="0"/>
              </a:rPr>
              <a:t> Sefiller </a:t>
            </a:r>
            <a:r>
              <a:rPr lang="tr-TR" sz="2200" dirty="0" smtClean="0">
                <a:solidFill>
                  <a:schemeClr val="tx1"/>
                </a:solidFill>
                <a:latin typeface="Times New Roman" panose="02020603050405020304" pitchFamily="18" charset="0"/>
                <a:cs typeface="Times New Roman" panose="02020603050405020304" pitchFamily="18" charset="0"/>
              </a:rPr>
              <a:t>(</a:t>
            </a:r>
            <a:r>
              <a:rPr lang="tr-TR" sz="2200" i="1" dirty="0" err="1" smtClean="0">
                <a:solidFill>
                  <a:schemeClr val="tx1"/>
                </a:solidFill>
                <a:latin typeface="Times New Roman" panose="02020603050405020304" pitchFamily="18" charset="0"/>
                <a:cs typeface="Times New Roman" panose="02020603050405020304" pitchFamily="18" charset="0"/>
              </a:rPr>
              <a:t>Les</a:t>
            </a:r>
            <a:r>
              <a:rPr lang="tr-TR" sz="2200" i="1" dirty="0" smtClean="0">
                <a:solidFill>
                  <a:schemeClr val="tx1"/>
                </a:solidFill>
                <a:latin typeface="Times New Roman" panose="02020603050405020304" pitchFamily="18" charset="0"/>
                <a:cs typeface="Times New Roman" panose="02020603050405020304" pitchFamily="18" charset="0"/>
              </a:rPr>
              <a:t> </a:t>
            </a:r>
            <a:r>
              <a:rPr lang="tr-TR" sz="2200" i="1" dirty="0" err="1" smtClean="0">
                <a:solidFill>
                  <a:schemeClr val="tx1"/>
                </a:solidFill>
                <a:latin typeface="Times New Roman" panose="02020603050405020304" pitchFamily="18" charset="0"/>
                <a:cs typeface="Times New Roman" panose="02020603050405020304" pitchFamily="18" charset="0"/>
              </a:rPr>
              <a:t>Miserables</a:t>
            </a:r>
            <a:r>
              <a:rPr lang="tr-TR" sz="2200" dirty="0" smtClean="0">
                <a:solidFill>
                  <a:schemeClr val="tx1"/>
                </a:solidFill>
                <a:latin typeface="Times New Roman" panose="02020603050405020304" pitchFamily="18" charset="0"/>
                <a:cs typeface="Times New Roman" panose="02020603050405020304" pitchFamily="18" charset="0"/>
              </a:rPr>
              <a:t>, 2012)</a:t>
            </a:r>
          </a:p>
          <a:p>
            <a:pPr algn="just"/>
            <a:r>
              <a:rPr lang="tr-TR" sz="2200" dirty="0">
                <a:solidFill>
                  <a:schemeClr val="tx1"/>
                </a:solidFill>
                <a:latin typeface="Times New Roman" panose="02020603050405020304" pitchFamily="18" charset="0"/>
                <a:cs typeface="Times New Roman" panose="02020603050405020304" pitchFamily="18" charset="0"/>
                <a:hlinkClick r:id="rId4"/>
              </a:rPr>
              <a:t>https://</a:t>
            </a:r>
            <a:r>
              <a:rPr lang="tr-TR" sz="2200" dirty="0" smtClean="0">
                <a:solidFill>
                  <a:schemeClr val="tx1"/>
                </a:solidFill>
                <a:latin typeface="Times New Roman" panose="02020603050405020304" pitchFamily="18" charset="0"/>
                <a:cs typeface="Times New Roman" panose="02020603050405020304" pitchFamily="18" charset="0"/>
                <a:hlinkClick r:id="rId4"/>
              </a:rPr>
              <a:t>www.youtube.com/watch?v=YmvHzCLP6ug</a:t>
            </a:r>
            <a:endParaRPr lang="tr-TR" sz="2200" dirty="0" smtClean="0">
              <a:solidFill>
                <a:schemeClr val="tx1"/>
              </a:solidFill>
              <a:latin typeface="Times New Roman" panose="02020603050405020304" pitchFamily="18" charset="0"/>
              <a:cs typeface="Times New Roman" panose="02020603050405020304" pitchFamily="18" charset="0"/>
            </a:endParaRPr>
          </a:p>
          <a:p>
            <a:pPr algn="just"/>
            <a:endParaRPr lang="tr-TR" sz="2200" dirty="0" smtClean="0">
              <a:solidFill>
                <a:schemeClr val="tx1"/>
              </a:solidFill>
              <a:latin typeface="Times New Roman" panose="02020603050405020304" pitchFamily="18" charset="0"/>
              <a:cs typeface="Times New Roman" panose="02020603050405020304" pitchFamily="18" charset="0"/>
            </a:endParaRPr>
          </a:p>
          <a:p>
            <a:pPr algn="just"/>
            <a:r>
              <a:rPr lang="tr-TR" sz="2200" dirty="0" err="1" smtClean="0">
                <a:solidFill>
                  <a:schemeClr val="tx1"/>
                </a:solidFill>
                <a:latin typeface="Times New Roman" panose="02020603050405020304" pitchFamily="18" charset="0"/>
                <a:cs typeface="Times New Roman" panose="02020603050405020304" pitchFamily="18" charset="0"/>
              </a:rPr>
              <a:t>Damien</a:t>
            </a:r>
            <a:r>
              <a:rPr lang="tr-TR" sz="2200" dirty="0" smtClean="0">
                <a:solidFill>
                  <a:schemeClr val="tx1"/>
                </a:solidFill>
                <a:latin typeface="Times New Roman" panose="02020603050405020304" pitchFamily="18" charset="0"/>
                <a:cs typeface="Times New Roman" panose="02020603050405020304" pitchFamily="18" charset="0"/>
              </a:rPr>
              <a:t> </a:t>
            </a:r>
            <a:r>
              <a:rPr lang="tr-TR" sz="2200" dirty="0" err="1" smtClean="0">
                <a:solidFill>
                  <a:schemeClr val="tx1"/>
                </a:solidFill>
                <a:latin typeface="Times New Roman" panose="02020603050405020304" pitchFamily="18" charset="0"/>
                <a:cs typeface="Times New Roman" panose="02020603050405020304" pitchFamily="18" charset="0"/>
              </a:rPr>
              <a:t>Chazelle’den</a:t>
            </a:r>
            <a:r>
              <a:rPr lang="tr-TR" sz="2200" dirty="0" smtClean="0">
                <a:solidFill>
                  <a:schemeClr val="tx1"/>
                </a:solidFill>
                <a:latin typeface="Times New Roman" panose="02020603050405020304" pitchFamily="18" charset="0"/>
                <a:cs typeface="Times New Roman" panose="02020603050405020304" pitchFamily="18" charset="0"/>
              </a:rPr>
              <a:t> la </a:t>
            </a:r>
            <a:r>
              <a:rPr lang="tr-TR" sz="2200" dirty="0" err="1" smtClean="0">
                <a:solidFill>
                  <a:schemeClr val="tx1"/>
                </a:solidFill>
                <a:latin typeface="Times New Roman" panose="02020603050405020304" pitchFamily="18" charset="0"/>
                <a:cs typeface="Times New Roman" panose="02020603050405020304" pitchFamily="18" charset="0"/>
              </a:rPr>
              <a:t>La</a:t>
            </a:r>
            <a:r>
              <a:rPr lang="tr-TR" sz="2200" dirty="0" smtClean="0">
                <a:solidFill>
                  <a:schemeClr val="tx1"/>
                </a:solidFill>
                <a:latin typeface="Times New Roman" panose="02020603050405020304" pitchFamily="18" charset="0"/>
                <a:cs typeface="Times New Roman" panose="02020603050405020304" pitchFamily="18" charset="0"/>
              </a:rPr>
              <a:t> Land (2016)</a:t>
            </a:r>
          </a:p>
          <a:p>
            <a:pPr algn="just"/>
            <a:r>
              <a:rPr lang="tr-TR" sz="2200" dirty="0">
                <a:solidFill>
                  <a:schemeClr val="tx1"/>
                </a:solidFill>
                <a:latin typeface="Times New Roman" panose="02020603050405020304" pitchFamily="18" charset="0"/>
                <a:cs typeface="Times New Roman" panose="02020603050405020304" pitchFamily="18" charset="0"/>
                <a:hlinkClick r:id="rId5"/>
              </a:rPr>
              <a:t>https://</a:t>
            </a:r>
            <a:r>
              <a:rPr lang="tr-TR" sz="2200" dirty="0" smtClean="0">
                <a:solidFill>
                  <a:schemeClr val="tx1"/>
                </a:solidFill>
                <a:latin typeface="Times New Roman" panose="02020603050405020304" pitchFamily="18" charset="0"/>
                <a:cs typeface="Times New Roman" panose="02020603050405020304" pitchFamily="18" charset="0"/>
                <a:hlinkClick r:id="rId5"/>
              </a:rPr>
              <a:t>www.youtube.com/watch?v=0pdqf4P9MB8</a:t>
            </a:r>
            <a:endParaRPr lang="tr-TR" sz="22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89607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41165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332657"/>
            <a:ext cx="7772400" cy="864096"/>
          </a:xfrm>
        </p:spPr>
        <p:txBody>
          <a:bodyPr>
            <a:normAutofit fontScale="90000"/>
          </a:bodyPr>
          <a:lstStyle/>
          <a:p>
            <a:pPr algn="just"/>
            <a:r>
              <a:rPr lang="tr-TR" sz="3100" i="1" dirty="0" smtClean="0">
                <a:latin typeface="Times New Roman" panose="02020603050405020304" pitchFamily="18" charset="0"/>
                <a:cs typeface="Times New Roman" panose="02020603050405020304" pitchFamily="18" charset="0"/>
              </a:rPr>
              <a:t/>
            </a:r>
            <a:br>
              <a:rPr lang="tr-TR" sz="3100" i="1" dirty="0" smtClean="0">
                <a:latin typeface="Times New Roman" panose="02020603050405020304" pitchFamily="18" charset="0"/>
                <a:cs typeface="Times New Roman" panose="02020603050405020304" pitchFamily="18" charset="0"/>
              </a:rPr>
            </a:br>
            <a:r>
              <a:rPr lang="tr-TR" sz="3100" i="1" dirty="0">
                <a:latin typeface="Times New Roman" panose="02020603050405020304" pitchFamily="18" charset="0"/>
                <a:cs typeface="Times New Roman" panose="02020603050405020304" pitchFamily="18" charset="0"/>
              </a:rPr>
              <a:t/>
            </a:r>
            <a:br>
              <a:rPr lang="tr-TR" sz="3100" i="1" dirty="0">
                <a:latin typeface="Times New Roman" panose="02020603050405020304" pitchFamily="18" charset="0"/>
                <a:cs typeface="Times New Roman" panose="02020603050405020304" pitchFamily="18" charset="0"/>
              </a:rPr>
            </a:br>
            <a:r>
              <a:rPr lang="tr-TR" sz="2700" i="1" dirty="0" smtClean="0">
                <a:latin typeface="Arial Narrow" panose="020B0606020202030204" pitchFamily="34" charset="0"/>
                <a:cs typeface="Times New Roman" panose="02020603050405020304" pitchFamily="18" charset="0"/>
              </a:rPr>
              <a:t>Karanlıkta </a:t>
            </a:r>
            <a:r>
              <a:rPr lang="tr-TR" sz="2700" i="1" dirty="0" err="1" smtClean="0">
                <a:latin typeface="Arial Narrow" panose="020B0606020202030204" pitchFamily="34" charset="0"/>
                <a:cs typeface="Times New Roman" panose="02020603050405020304" pitchFamily="18" charset="0"/>
              </a:rPr>
              <a:t>Dans</a:t>
            </a:r>
            <a:r>
              <a:rPr lang="tr-TR" sz="2700" dirty="0" err="1" smtClean="0">
                <a:latin typeface="Arial Narrow" panose="020B0606020202030204" pitchFamily="34" charset="0"/>
                <a:cs typeface="Times New Roman" panose="02020603050405020304" pitchFamily="18" charset="0"/>
              </a:rPr>
              <a:t>’ı</a:t>
            </a:r>
            <a:r>
              <a:rPr lang="tr-TR" sz="2700" i="1" dirty="0" smtClean="0">
                <a:latin typeface="Arial Narrow" panose="020B0606020202030204" pitchFamily="34" charset="0"/>
                <a:cs typeface="Times New Roman" panose="02020603050405020304" pitchFamily="18" charset="0"/>
              </a:rPr>
              <a:t> </a:t>
            </a:r>
            <a:r>
              <a:rPr lang="tr-TR" sz="2700" dirty="0" smtClean="0">
                <a:latin typeface="Arial Narrow" panose="020B0606020202030204" pitchFamily="34" charset="0"/>
                <a:cs typeface="Times New Roman" panose="02020603050405020304" pitchFamily="18" charset="0"/>
              </a:rPr>
              <a:t>izlersek eğer </a:t>
            </a:r>
            <a:r>
              <a:rPr lang="tr-TR" sz="2700" dirty="0">
                <a:latin typeface="Arial Narrow" panose="020B0606020202030204" pitchFamily="34" charset="0"/>
                <a:cs typeface="Times New Roman" panose="02020603050405020304" pitchFamily="18" charset="0"/>
              </a:rPr>
              <a:t>(</a:t>
            </a:r>
            <a:r>
              <a:rPr lang="tr-TR" sz="2700" i="1" dirty="0" err="1">
                <a:latin typeface="Arial Narrow" panose="020B0606020202030204" pitchFamily="34" charset="0"/>
                <a:cs typeface="Times New Roman" panose="02020603050405020304" pitchFamily="18" charset="0"/>
              </a:rPr>
              <a:t>Dancer</a:t>
            </a:r>
            <a:r>
              <a:rPr lang="tr-TR" sz="2700" i="1" dirty="0">
                <a:latin typeface="Arial Narrow" panose="020B0606020202030204" pitchFamily="34" charset="0"/>
                <a:cs typeface="Times New Roman" panose="02020603050405020304" pitchFamily="18" charset="0"/>
              </a:rPr>
              <a:t> in </a:t>
            </a:r>
            <a:r>
              <a:rPr lang="tr-TR" sz="2700" i="1" dirty="0" err="1">
                <a:latin typeface="Arial Narrow" panose="020B0606020202030204" pitchFamily="34" charset="0"/>
                <a:cs typeface="Times New Roman" panose="02020603050405020304" pitchFamily="18" charset="0"/>
              </a:rPr>
              <a:t>the</a:t>
            </a:r>
            <a:r>
              <a:rPr lang="tr-TR" sz="2700" i="1" dirty="0">
                <a:latin typeface="Arial Narrow" panose="020B0606020202030204" pitchFamily="34" charset="0"/>
                <a:cs typeface="Times New Roman" panose="02020603050405020304" pitchFamily="18" charset="0"/>
              </a:rPr>
              <a:t> Dark,</a:t>
            </a:r>
            <a:r>
              <a:rPr lang="tr-TR" sz="2700" dirty="0">
                <a:latin typeface="Arial Narrow" panose="020B0606020202030204" pitchFamily="34" charset="0"/>
                <a:cs typeface="Times New Roman" panose="02020603050405020304" pitchFamily="18" charset="0"/>
              </a:rPr>
              <a:t> </a:t>
            </a:r>
            <a:r>
              <a:rPr lang="tr-TR" sz="2700" dirty="0" err="1">
                <a:latin typeface="Arial Narrow" panose="020B0606020202030204" pitchFamily="34" charset="0"/>
                <a:cs typeface="Times New Roman" panose="02020603050405020304" pitchFamily="18" charset="0"/>
              </a:rPr>
              <a:t>Lars</a:t>
            </a:r>
            <a:r>
              <a:rPr lang="tr-TR" sz="2700" dirty="0">
                <a:latin typeface="Arial Narrow" panose="020B0606020202030204" pitchFamily="34" charset="0"/>
                <a:cs typeface="Times New Roman" panose="02020603050405020304" pitchFamily="18" charset="0"/>
              </a:rPr>
              <a:t> </a:t>
            </a:r>
            <a:r>
              <a:rPr lang="tr-TR" sz="2700" dirty="0" err="1">
                <a:latin typeface="Arial Narrow" panose="020B0606020202030204" pitchFamily="34" charset="0"/>
                <a:cs typeface="Times New Roman" panose="02020603050405020304" pitchFamily="18" charset="0"/>
              </a:rPr>
              <a:t>von</a:t>
            </a:r>
            <a:r>
              <a:rPr lang="tr-TR" sz="2700" dirty="0">
                <a:latin typeface="Arial Narrow" panose="020B0606020202030204" pitchFamily="34" charset="0"/>
                <a:cs typeface="Times New Roman" panose="02020603050405020304" pitchFamily="18" charset="0"/>
              </a:rPr>
              <a:t> </a:t>
            </a:r>
            <a:r>
              <a:rPr lang="tr-TR" sz="2700" dirty="0" err="1">
                <a:latin typeface="Arial Narrow" panose="020B0606020202030204" pitchFamily="34" charset="0"/>
                <a:cs typeface="Times New Roman" panose="02020603050405020304" pitchFamily="18" charset="0"/>
              </a:rPr>
              <a:t>Trier</a:t>
            </a:r>
            <a:r>
              <a:rPr lang="tr-TR" sz="2700" dirty="0">
                <a:latin typeface="Arial Narrow" panose="020B0606020202030204" pitchFamily="34" charset="0"/>
                <a:cs typeface="Times New Roman" panose="02020603050405020304" pitchFamily="18" charset="0"/>
              </a:rPr>
              <a:t>, 2000</a:t>
            </a:r>
            <a:r>
              <a:rPr lang="tr-TR" sz="2700" dirty="0" smtClean="0">
                <a:latin typeface="Arial Narrow" panose="020B0606020202030204" pitchFamily="34" charset="0"/>
                <a:cs typeface="Times New Roman" panose="02020603050405020304" pitchFamily="18" charset="0"/>
              </a:rPr>
              <a:t>) Dogma tarzına uygun bir film olduğunu bilmek gerek</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Alt Başlık 2"/>
          <p:cNvSpPr>
            <a:spLocks noGrp="1"/>
          </p:cNvSpPr>
          <p:nvPr>
            <p:ph type="subTitle" idx="1"/>
          </p:nvPr>
        </p:nvSpPr>
        <p:spPr>
          <a:xfrm>
            <a:off x="1475656" y="1556792"/>
            <a:ext cx="6400800" cy="4104456"/>
          </a:xfrm>
        </p:spPr>
        <p:txBody>
          <a:bodyPr>
            <a:normAutofit fontScale="92500" lnSpcReduction="10000"/>
          </a:bodyPr>
          <a:lstStyle/>
          <a:p>
            <a:pPr marL="342900" indent="-342900" algn="just">
              <a:buFont typeface="Arial" panose="020B0604020202020204" pitchFamily="34" charset="0"/>
              <a:buChar char="•"/>
            </a:pPr>
            <a:r>
              <a:rPr lang="tr-TR" sz="2400" dirty="0" smtClean="0">
                <a:solidFill>
                  <a:schemeClr val="tx1"/>
                </a:solidFill>
                <a:latin typeface="Times New Roman" panose="02020603050405020304" pitchFamily="18" charset="0"/>
                <a:cs typeface="Times New Roman" panose="02020603050405020304" pitchFamily="18" charset="0"/>
              </a:rPr>
              <a:t>Müziğin filmde ne kadar geç başladığına dikkat edelim.</a:t>
            </a:r>
          </a:p>
          <a:p>
            <a:pPr marL="342900" indent="-342900" algn="just">
              <a:buFont typeface="Arial" panose="020B0604020202020204" pitchFamily="34" charset="0"/>
              <a:buChar char="•"/>
            </a:pPr>
            <a:r>
              <a:rPr lang="tr-TR" sz="2400" dirty="0" smtClean="0">
                <a:solidFill>
                  <a:schemeClr val="tx1"/>
                </a:solidFill>
                <a:latin typeface="Times New Roman" panose="02020603050405020304" pitchFamily="18" charset="0"/>
                <a:cs typeface="Times New Roman" panose="02020603050405020304" pitchFamily="18" charset="0"/>
              </a:rPr>
              <a:t>Bu müzikalde müzikaller üzerine neler söyleniyor, yakalayalım. Aşırı öz referanslı bir film</a:t>
            </a:r>
          </a:p>
          <a:p>
            <a:pPr marL="342900" indent="-342900" algn="just">
              <a:buFont typeface="Arial" panose="020B0604020202020204" pitchFamily="34" charset="0"/>
              <a:buChar char="•"/>
            </a:pPr>
            <a:r>
              <a:rPr lang="tr-TR" sz="2400" dirty="0" smtClean="0">
                <a:solidFill>
                  <a:schemeClr val="tx1"/>
                </a:solidFill>
                <a:latin typeface="Times New Roman" panose="02020603050405020304" pitchFamily="18" charset="0"/>
                <a:cs typeface="Times New Roman" panose="02020603050405020304" pitchFamily="18" charset="0"/>
              </a:rPr>
              <a:t>Zaman ve mekan belli mi, dikkat edelim.</a:t>
            </a:r>
          </a:p>
          <a:p>
            <a:pPr marL="342900" indent="-342900" algn="just">
              <a:buFont typeface="Arial" panose="020B0604020202020204" pitchFamily="34" charset="0"/>
              <a:buChar char="•"/>
            </a:pPr>
            <a:r>
              <a:rPr lang="tr-TR" sz="2400" dirty="0" smtClean="0">
                <a:solidFill>
                  <a:schemeClr val="tx1"/>
                </a:solidFill>
                <a:latin typeface="Times New Roman" panose="02020603050405020304" pitchFamily="18" charset="0"/>
                <a:cs typeface="Times New Roman" panose="02020603050405020304" pitchFamily="18" charset="0"/>
              </a:rPr>
              <a:t>Müziğe nasıl geçiliyor, </a:t>
            </a:r>
            <a:r>
              <a:rPr lang="tr-TR" sz="2400" dirty="0" err="1" smtClean="0">
                <a:solidFill>
                  <a:schemeClr val="tx1"/>
                </a:solidFill>
                <a:latin typeface="Times New Roman" panose="02020603050405020304" pitchFamily="18" charset="0"/>
                <a:cs typeface="Times New Roman" panose="02020603050405020304" pitchFamily="18" charset="0"/>
              </a:rPr>
              <a:t>ritm</a:t>
            </a:r>
            <a:r>
              <a:rPr lang="tr-TR" sz="2400" dirty="0" smtClean="0">
                <a:solidFill>
                  <a:schemeClr val="tx1"/>
                </a:solidFill>
                <a:latin typeface="Times New Roman" panose="02020603050405020304" pitchFamily="18" charset="0"/>
                <a:cs typeface="Times New Roman" panose="02020603050405020304" pitchFamily="18" charset="0"/>
              </a:rPr>
              <a:t> nasıl tutuluyor?</a:t>
            </a:r>
          </a:p>
          <a:p>
            <a:pPr marL="342900" indent="-342900" algn="just">
              <a:buFont typeface="Arial" panose="020B0604020202020204" pitchFamily="34" charset="0"/>
              <a:buChar char="•"/>
            </a:pPr>
            <a:r>
              <a:rPr lang="tr-TR" sz="2400" dirty="0" smtClean="0">
                <a:solidFill>
                  <a:schemeClr val="tx1"/>
                </a:solidFill>
                <a:latin typeface="Times New Roman" panose="02020603050405020304" pitchFamily="18" charset="0"/>
                <a:cs typeface="Times New Roman" panose="02020603050405020304" pitchFamily="18" charset="0"/>
              </a:rPr>
              <a:t>Kurban ve kahraman olur Selma (fedakar </a:t>
            </a:r>
            <a:r>
              <a:rPr lang="tr-TR" sz="2400" dirty="0" smtClean="0">
                <a:solidFill>
                  <a:schemeClr val="tx1"/>
                </a:solidFill>
                <a:latin typeface="Times New Roman" panose="02020603050405020304" pitchFamily="18" charset="0"/>
                <a:cs typeface="Times New Roman" panose="02020603050405020304" pitchFamily="18" charset="0"/>
              </a:rPr>
              <a:t>anne </a:t>
            </a:r>
            <a:r>
              <a:rPr lang="tr-TR" sz="2400" dirty="0" smtClean="0">
                <a:solidFill>
                  <a:schemeClr val="tx1"/>
                </a:solidFill>
                <a:latin typeface="Times New Roman" panose="02020603050405020304" pitchFamily="18" charset="0"/>
                <a:cs typeface="Times New Roman" panose="02020603050405020304" pitchFamily="18" charset="0"/>
              </a:rPr>
              <a:t>klişesi), aynı zamanda bir melodram mı?</a:t>
            </a:r>
          </a:p>
          <a:p>
            <a:pPr marL="342900" indent="-342900" algn="just">
              <a:buFont typeface="Arial" panose="020B0604020202020204" pitchFamily="34" charset="0"/>
              <a:buChar char="•"/>
            </a:pPr>
            <a:r>
              <a:rPr lang="tr-TR" sz="2400" dirty="0" smtClean="0">
                <a:solidFill>
                  <a:schemeClr val="tx1"/>
                </a:solidFill>
                <a:latin typeface="Times New Roman" panose="02020603050405020304" pitchFamily="18" charset="0"/>
                <a:cs typeface="Times New Roman" panose="02020603050405020304" pitchFamily="18" charset="0"/>
              </a:rPr>
              <a:t>«Bu son şarkı diyorlar</a:t>
            </a:r>
          </a:p>
          <a:p>
            <a:pPr algn="just"/>
            <a:r>
              <a:rPr lang="tr-TR" sz="2400" dirty="0" smtClean="0">
                <a:solidFill>
                  <a:schemeClr val="tx1"/>
                </a:solidFill>
                <a:latin typeface="Times New Roman" panose="02020603050405020304" pitchFamily="18" charset="0"/>
                <a:cs typeface="Times New Roman" panose="02020603050405020304" pitchFamily="18" charset="0"/>
              </a:rPr>
              <a:t>Çünkü bizi tanımıyorlar</a:t>
            </a:r>
          </a:p>
          <a:p>
            <a:pPr algn="just"/>
            <a:r>
              <a:rPr lang="tr-TR" sz="2400" dirty="0" smtClean="0">
                <a:solidFill>
                  <a:schemeClr val="tx1"/>
                </a:solidFill>
                <a:latin typeface="Times New Roman" panose="02020603050405020304" pitchFamily="18" charset="0"/>
                <a:cs typeface="Times New Roman" panose="02020603050405020304" pitchFamily="18" charset="0"/>
              </a:rPr>
              <a:t>Sadece biz izin verirsek bu son şarkı olur»</a:t>
            </a:r>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96808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822626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476672"/>
            <a:ext cx="7772400" cy="1470025"/>
          </a:xfrm>
        </p:spPr>
        <p:txBody>
          <a:bodyPr>
            <a:normAutofit/>
          </a:bodyPr>
          <a:lstStyle/>
          <a:p>
            <a:r>
              <a:rPr lang="tr-TR" sz="2400" dirty="0" smtClean="0">
                <a:latin typeface="Arial Narrow" panose="020B0606020202030204" pitchFamily="34" charset="0"/>
                <a:cs typeface="Times New Roman" panose="02020603050405020304" pitchFamily="18" charset="0"/>
              </a:rPr>
              <a:t>İzlenecek Film(</a:t>
            </a:r>
            <a:r>
              <a:rPr lang="tr-TR" sz="2400" dirty="0" err="1" smtClean="0">
                <a:latin typeface="Arial Narrow" panose="020B0606020202030204" pitchFamily="34" charset="0"/>
                <a:cs typeface="Times New Roman" panose="02020603050405020304" pitchFamily="18" charset="0"/>
              </a:rPr>
              <a:t>ler</a:t>
            </a:r>
            <a:r>
              <a:rPr lang="tr-TR" sz="2400" dirty="0" smtClean="0">
                <a:latin typeface="Arial Narrow" panose="020B0606020202030204" pitchFamily="34" charset="0"/>
                <a:cs typeface="Times New Roman" panose="02020603050405020304" pitchFamily="18" charset="0"/>
              </a:rPr>
              <a:t>):</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331640" y="1700808"/>
            <a:ext cx="6768752" cy="3937992"/>
          </a:xfrm>
        </p:spPr>
        <p:txBody>
          <a:bodyPr>
            <a:normAutofit fontScale="92500" lnSpcReduction="10000"/>
          </a:bodyPr>
          <a:lstStyle/>
          <a:p>
            <a:pPr algn="just"/>
            <a:r>
              <a:rPr lang="tr-TR" sz="3000" i="1" dirty="0" smtClean="0">
                <a:solidFill>
                  <a:schemeClr val="tx1"/>
                </a:solidFill>
                <a:latin typeface="Times New Roman" panose="02020603050405020304" pitchFamily="18" charset="0"/>
                <a:cs typeface="Times New Roman" panose="02020603050405020304" pitchFamily="18" charset="0"/>
              </a:rPr>
              <a:t>Yağmurda Şarkı (Singin</a:t>
            </a:r>
            <a:r>
              <a:rPr lang="tr-TR" sz="3000" i="1" dirty="0">
                <a:solidFill>
                  <a:schemeClr val="tx1"/>
                </a:solidFill>
                <a:latin typeface="Times New Roman" panose="02020603050405020304" pitchFamily="18" charset="0"/>
                <a:cs typeface="Times New Roman" panose="02020603050405020304" pitchFamily="18" charset="0"/>
              </a:rPr>
              <a:t>’ in </a:t>
            </a:r>
            <a:r>
              <a:rPr lang="tr-TR" sz="3000" i="1" dirty="0" err="1">
                <a:solidFill>
                  <a:schemeClr val="tx1"/>
                </a:solidFill>
                <a:latin typeface="Times New Roman" panose="02020603050405020304" pitchFamily="18" charset="0"/>
                <a:cs typeface="Times New Roman" panose="02020603050405020304" pitchFamily="18" charset="0"/>
              </a:rPr>
              <a:t>the</a:t>
            </a:r>
            <a:r>
              <a:rPr lang="tr-TR" sz="3000" i="1" dirty="0">
                <a:solidFill>
                  <a:schemeClr val="tx1"/>
                </a:solidFill>
                <a:latin typeface="Times New Roman" panose="02020603050405020304" pitchFamily="18" charset="0"/>
                <a:cs typeface="Times New Roman" panose="02020603050405020304" pitchFamily="18" charset="0"/>
              </a:rPr>
              <a:t> </a:t>
            </a:r>
            <a:r>
              <a:rPr lang="tr-TR" sz="3000" i="1" dirty="0" err="1" smtClean="0">
                <a:solidFill>
                  <a:schemeClr val="tx1"/>
                </a:solidFill>
                <a:latin typeface="Times New Roman" panose="02020603050405020304" pitchFamily="18" charset="0"/>
                <a:cs typeface="Times New Roman" panose="02020603050405020304" pitchFamily="18" charset="0"/>
              </a:rPr>
              <a:t>Rain</a:t>
            </a:r>
            <a:r>
              <a:rPr lang="tr-TR" sz="3000" i="1" dirty="0" smtClean="0">
                <a:solidFill>
                  <a:schemeClr val="tx1"/>
                </a:solidFill>
                <a:latin typeface="Times New Roman" panose="02020603050405020304" pitchFamily="18" charset="0"/>
                <a:cs typeface="Times New Roman" panose="02020603050405020304" pitchFamily="18" charset="0"/>
              </a:rPr>
              <a:t>, </a:t>
            </a:r>
            <a:r>
              <a:rPr lang="tr-TR" sz="3000" dirty="0" err="1" smtClean="0">
                <a:solidFill>
                  <a:schemeClr val="tx1"/>
                </a:solidFill>
                <a:latin typeface="Times New Roman" panose="02020603050405020304" pitchFamily="18" charset="0"/>
                <a:cs typeface="Times New Roman" panose="02020603050405020304" pitchFamily="18" charset="0"/>
              </a:rPr>
              <a:t>Stanley</a:t>
            </a:r>
            <a:r>
              <a:rPr lang="tr-TR" sz="3000" dirty="0" smtClean="0">
                <a:solidFill>
                  <a:schemeClr val="tx1"/>
                </a:solidFill>
                <a:latin typeface="Times New Roman" panose="02020603050405020304" pitchFamily="18" charset="0"/>
                <a:cs typeface="Times New Roman" panose="02020603050405020304" pitchFamily="18" charset="0"/>
              </a:rPr>
              <a:t> </a:t>
            </a:r>
            <a:r>
              <a:rPr lang="tr-TR" sz="3000" dirty="0">
                <a:solidFill>
                  <a:schemeClr val="tx1"/>
                </a:solidFill>
                <a:latin typeface="Times New Roman" panose="02020603050405020304" pitchFamily="18" charset="0"/>
                <a:cs typeface="Times New Roman" panose="02020603050405020304" pitchFamily="18" charset="0"/>
              </a:rPr>
              <a:t>Donen &amp; Gene </a:t>
            </a:r>
            <a:r>
              <a:rPr lang="tr-TR" sz="3000" dirty="0" err="1">
                <a:solidFill>
                  <a:schemeClr val="tx1"/>
                </a:solidFill>
                <a:latin typeface="Times New Roman" panose="02020603050405020304" pitchFamily="18" charset="0"/>
                <a:cs typeface="Times New Roman" panose="02020603050405020304" pitchFamily="18" charset="0"/>
              </a:rPr>
              <a:t>Kelly</a:t>
            </a:r>
            <a:r>
              <a:rPr lang="tr-TR" sz="3000" dirty="0">
                <a:solidFill>
                  <a:schemeClr val="tx1"/>
                </a:solidFill>
                <a:latin typeface="Times New Roman" panose="02020603050405020304" pitchFamily="18" charset="0"/>
                <a:cs typeface="Times New Roman" panose="02020603050405020304" pitchFamily="18" charset="0"/>
              </a:rPr>
              <a:t>, 1952</a:t>
            </a:r>
            <a:r>
              <a:rPr lang="tr-TR" sz="3000" dirty="0" smtClean="0">
                <a:solidFill>
                  <a:schemeClr val="tx1"/>
                </a:solidFill>
                <a:latin typeface="Times New Roman" panose="02020603050405020304" pitchFamily="18" charset="0"/>
                <a:cs typeface="Times New Roman" panose="02020603050405020304" pitchFamily="18" charset="0"/>
              </a:rPr>
              <a:t>)</a:t>
            </a:r>
          </a:p>
          <a:p>
            <a:pPr algn="just"/>
            <a:r>
              <a:rPr lang="tr-TR" sz="3000" dirty="0">
                <a:solidFill>
                  <a:schemeClr val="tx1"/>
                </a:solidFill>
                <a:latin typeface="Times New Roman" panose="02020603050405020304" pitchFamily="18" charset="0"/>
                <a:cs typeface="Times New Roman" panose="02020603050405020304" pitchFamily="18" charset="0"/>
                <a:hlinkClick r:id="rId2"/>
              </a:rPr>
              <a:t>https://</a:t>
            </a:r>
            <a:r>
              <a:rPr lang="tr-TR" sz="3000" dirty="0" smtClean="0">
                <a:solidFill>
                  <a:schemeClr val="tx1"/>
                </a:solidFill>
                <a:latin typeface="Times New Roman" panose="02020603050405020304" pitchFamily="18" charset="0"/>
                <a:cs typeface="Times New Roman" panose="02020603050405020304" pitchFamily="18" charset="0"/>
                <a:hlinkClick r:id="rId2"/>
              </a:rPr>
              <a:t>www.youtube.com/watch?v=Lv6DNrIUiZU</a:t>
            </a:r>
            <a:endParaRPr lang="tr-TR" sz="3000" dirty="0" smtClean="0">
              <a:solidFill>
                <a:schemeClr val="tx1"/>
              </a:solidFill>
              <a:latin typeface="Times New Roman" panose="02020603050405020304" pitchFamily="18" charset="0"/>
              <a:cs typeface="Times New Roman" panose="02020603050405020304" pitchFamily="18" charset="0"/>
            </a:endParaRPr>
          </a:p>
          <a:p>
            <a:pPr algn="just"/>
            <a:endParaRPr lang="tr-TR" sz="3000" dirty="0">
              <a:solidFill>
                <a:schemeClr val="tx1"/>
              </a:solidFill>
              <a:latin typeface="Times New Roman" panose="02020603050405020304" pitchFamily="18" charset="0"/>
              <a:cs typeface="Times New Roman" panose="02020603050405020304" pitchFamily="18" charset="0"/>
            </a:endParaRPr>
          </a:p>
          <a:p>
            <a:pPr algn="just"/>
            <a:r>
              <a:rPr lang="tr-TR" sz="3000" i="1" dirty="0" smtClean="0">
                <a:solidFill>
                  <a:schemeClr val="tx1"/>
                </a:solidFill>
                <a:latin typeface="Times New Roman" panose="02020603050405020304" pitchFamily="18" charset="0"/>
                <a:cs typeface="Times New Roman" panose="02020603050405020304" pitchFamily="18" charset="0"/>
              </a:rPr>
              <a:t>Karanlıkta Dans</a:t>
            </a:r>
            <a:r>
              <a:rPr lang="tr-TR" sz="3000" dirty="0" smtClean="0">
                <a:solidFill>
                  <a:schemeClr val="tx1"/>
                </a:solidFill>
                <a:latin typeface="Times New Roman" panose="02020603050405020304" pitchFamily="18" charset="0"/>
                <a:cs typeface="Times New Roman" panose="02020603050405020304" pitchFamily="18" charset="0"/>
              </a:rPr>
              <a:t> (</a:t>
            </a:r>
            <a:r>
              <a:rPr lang="tr-TR" sz="3000" i="1" dirty="0" err="1" smtClean="0">
                <a:solidFill>
                  <a:schemeClr val="tx1"/>
                </a:solidFill>
                <a:latin typeface="Times New Roman" panose="02020603050405020304" pitchFamily="18" charset="0"/>
                <a:cs typeface="Times New Roman" panose="02020603050405020304" pitchFamily="18" charset="0"/>
              </a:rPr>
              <a:t>Dancer</a:t>
            </a:r>
            <a:r>
              <a:rPr lang="tr-TR" sz="3000" i="1" dirty="0" smtClean="0">
                <a:solidFill>
                  <a:schemeClr val="tx1"/>
                </a:solidFill>
                <a:latin typeface="Times New Roman" panose="02020603050405020304" pitchFamily="18" charset="0"/>
                <a:cs typeface="Times New Roman" panose="02020603050405020304" pitchFamily="18" charset="0"/>
              </a:rPr>
              <a:t> </a:t>
            </a:r>
            <a:r>
              <a:rPr lang="tr-TR" sz="3000" i="1" dirty="0">
                <a:solidFill>
                  <a:schemeClr val="tx1"/>
                </a:solidFill>
                <a:latin typeface="Times New Roman" panose="02020603050405020304" pitchFamily="18" charset="0"/>
                <a:cs typeface="Times New Roman" panose="02020603050405020304" pitchFamily="18" charset="0"/>
              </a:rPr>
              <a:t>in </a:t>
            </a:r>
            <a:r>
              <a:rPr lang="tr-TR" sz="3000" i="1" dirty="0" err="1">
                <a:solidFill>
                  <a:schemeClr val="tx1"/>
                </a:solidFill>
                <a:latin typeface="Times New Roman" panose="02020603050405020304" pitchFamily="18" charset="0"/>
                <a:cs typeface="Times New Roman" panose="02020603050405020304" pitchFamily="18" charset="0"/>
              </a:rPr>
              <a:t>the</a:t>
            </a:r>
            <a:r>
              <a:rPr lang="tr-TR" sz="3000" i="1" dirty="0">
                <a:solidFill>
                  <a:schemeClr val="tx1"/>
                </a:solidFill>
                <a:latin typeface="Times New Roman" panose="02020603050405020304" pitchFamily="18" charset="0"/>
                <a:cs typeface="Times New Roman" panose="02020603050405020304" pitchFamily="18" charset="0"/>
              </a:rPr>
              <a:t> </a:t>
            </a:r>
            <a:r>
              <a:rPr lang="tr-TR" sz="3000" i="1" dirty="0" smtClean="0">
                <a:solidFill>
                  <a:schemeClr val="tx1"/>
                </a:solidFill>
                <a:latin typeface="Times New Roman" panose="02020603050405020304" pitchFamily="18" charset="0"/>
                <a:cs typeface="Times New Roman" panose="02020603050405020304" pitchFamily="18" charset="0"/>
              </a:rPr>
              <a:t>Dark,</a:t>
            </a:r>
            <a:r>
              <a:rPr lang="tr-TR" sz="3000" dirty="0" smtClean="0">
                <a:solidFill>
                  <a:schemeClr val="tx1"/>
                </a:solidFill>
                <a:latin typeface="Times New Roman" panose="02020603050405020304" pitchFamily="18" charset="0"/>
                <a:cs typeface="Times New Roman" panose="02020603050405020304" pitchFamily="18" charset="0"/>
              </a:rPr>
              <a:t> </a:t>
            </a:r>
            <a:r>
              <a:rPr lang="tr-TR" sz="3000" dirty="0" err="1" smtClean="0">
                <a:solidFill>
                  <a:schemeClr val="tx1"/>
                </a:solidFill>
                <a:latin typeface="Times New Roman" panose="02020603050405020304" pitchFamily="18" charset="0"/>
                <a:cs typeface="Times New Roman" panose="02020603050405020304" pitchFamily="18" charset="0"/>
              </a:rPr>
              <a:t>Lars</a:t>
            </a:r>
            <a:r>
              <a:rPr lang="tr-TR" sz="3000" dirty="0" smtClean="0">
                <a:solidFill>
                  <a:schemeClr val="tx1"/>
                </a:solidFill>
                <a:latin typeface="Times New Roman" panose="02020603050405020304" pitchFamily="18" charset="0"/>
                <a:cs typeface="Times New Roman" panose="02020603050405020304" pitchFamily="18" charset="0"/>
              </a:rPr>
              <a:t> </a:t>
            </a:r>
            <a:r>
              <a:rPr lang="tr-TR" sz="3000" dirty="0" err="1">
                <a:solidFill>
                  <a:schemeClr val="tx1"/>
                </a:solidFill>
                <a:latin typeface="Times New Roman" panose="02020603050405020304" pitchFamily="18" charset="0"/>
                <a:cs typeface="Times New Roman" panose="02020603050405020304" pitchFamily="18" charset="0"/>
              </a:rPr>
              <a:t>von</a:t>
            </a:r>
            <a:r>
              <a:rPr lang="tr-TR" sz="3000" dirty="0">
                <a:solidFill>
                  <a:schemeClr val="tx1"/>
                </a:solidFill>
                <a:latin typeface="Times New Roman" panose="02020603050405020304" pitchFamily="18" charset="0"/>
                <a:cs typeface="Times New Roman" panose="02020603050405020304" pitchFamily="18" charset="0"/>
              </a:rPr>
              <a:t> </a:t>
            </a:r>
            <a:r>
              <a:rPr lang="tr-TR" sz="3000" dirty="0" err="1">
                <a:solidFill>
                  <a:schemeClr val="tx1"/>
                </a:solidFill>
                <a:latin typeface="Times New Roman" panose="02020603050405020304" pitchFamily="18" charset="0"/>
                <a:cs typeface="Times New Roman" panose="02020603050405020304" pitchFamily="18" charset="0"/>
              </a:rPr>
              <a:t>Trier</a:t>
            </a:r>
            <a:r>
              <a:rPr lang="tr-TR" sz="3000" dirty="0">
                <a:solidFill>
                  <a:schemeClr val="tx1"/>
                </a:solidFill>
                <a:latin typeface="Times New Roman" panose="02020603050405020304" pitchFamily="18" charset="0"/>
                <a:cs typeface="Times New Roman" panose="02020603050405020304" pitchFamily="18" charset="0"/>
              </a:rPr>
              <a:t>, 2000</a:t>
            </a:r>
            <a:r>
              <a:rPr lang="tr-TR" sz="3000" dirty="0" smtClean="0">
                <a:solidFill>
                  <a:schemeClr val="tx1"/>
                </a:solidFill>
                <a:latin typeface="Times New Roman" panose="02020603050405020304" pitchFamily="18" charset="0"/>
                <a:cs typeface="Times New Roman" panose="02020603050405020304" pitchFamily="18" charset="0"/>
              </a:rPr>
              <a:t>)</a:t>
            </a:r>
          </a:p>
          <a:p>
            <a:pPr algn="just"/>
            <a:r>
              <a:rPr lang="tr-TR" sz="3000" dirty="0">
                <a:solidFill>
                  <a:schemeClr val="tx1"/>
                </a:solidFill>
                <a:latin typeface="Times New Roman" panose="02020603050405020304" pitchFamily="18" charset="0"/>
                <a:cs typeface="Times New Roman" panose="02020603050405020304" pitchFamily="18" charset="0"/>
                <a:hlinkClick r:id="rId3"/>
              </a:rPr>
              <a:t>https://</a:t>
            </a:r>
            <a:r>
              <a:rPr lang="tr-TR" sz="3000" dirty="0" smtClean="0">
                <a:solidFill>
                  <a:schemeClr val="tx1"/>
                </a:solidFill>
                <a:latin typeface="Times New Roman" panose="02020603050405020304" pitchFamily="18" charset="0"/>
                <a:cs typeface="Times New Roman" panose="02020603050405020304" pitchFamily="18" charset="0"/>
                <a:hlinkClick r:id="rId3"/>
              </a:rPr>
              <a:t>www.youtube.com/watch?v=53vr9EiOH7g</a:t>
            </a:r>
            <a:endParaRPr lang="tr-TR" sz="3000" dirty="0" smtClean="0">
              <a:solidFill>
                <a:schemeClr val="tx1"/>
              </a:solidFill>
              <a:latin typeface="Times New Roman" panose="02020603050405020304" pitchFamily="18" charset="0"/>
              <a:cs typeface="Times New Roman" panose="02020603050405020304" pitchFamily="18" charset="0"/>
            </a:endParaRPr>
          </a:p>
          <a:p>
            <a:pPr algn="just"/>
            <a:endParaRPr lang="tr-TR" sz="3000"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Altbilgi Yer Tutucusu 3"/>
          <p:cNvSpPr>
            <a:spLocks noGrp="1"/>
          </p:cNvSpPr>
          <p:nvPr>
            <p:ph type="ftr" sz="quarter" idx="11"/>
          </p:nvPr>
        </p:nvSpPr>
        <p:spPr>
          <a:xfrm>
            <a:off x="3124200" y="6356350"/>
            <a:ext cx="382406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748286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620688"/>
            <a:ext cx="7772400" cy="1800200"/>
          </a:xfrm>
        </p:spPr>
        <p:txBody>
          <a:bodyPr>
            <a:normAutofit/>
          </a:bodyPr>
          <a:lstStyle/>
          <a:p>
            <a:r>
              <a:rPr lang="tr-TR" sz="2400" u="sng" dirty="0">
                <a:latin typeface="Arial Narrow" panose="020B0606020202030204" pitchFamily="34" charset="0"/>
                <a:cs typeface="Times New Roman" panose="02020603050405020304" pitchFamily="18" charset="0"/>
              </a:rPr>
              <a:t>Bu ders için okunacak kaynaklar (kaynakların tam künyesi ilk dersin içinde bulunmaktadır):</a:t>
            </a:r>
            <a:endParaRPr lang="tr-TR" sz="2400" dirty="0">
              <a:latin typeface="Arial Narrow" panose="020B0606020202030204" pitchFamily="34" charset="0"/>
            </a:endParaRPr>
          </a:p>
        </p:txBody>
      </p:sp>
      <p:sp>
        <p:nvSpPr>
          <p:cNvPr id="3" name="Alt Başlık 2"/>
          <p:cNvSpPr>
            <a:spLocks noGrp="1"/>
          </p:cNvSpPr>
          <p:nvPr>
            <p:ph type="subTitle" idx="1"/>
          </p:nvPr>
        </p:nvSpPr>
        <p:spPr>
          <a:xfrm>
            <a:off x="1371600" y="2780928"/>
            <a:ext cx="6656784" cy="2857872"/>
          </a:xfrm>
        </p:spPr>
        <p:txBody>
          <a:bodyPr>
            <a:normAutofit/>
          </a:bodyPr>
          <a:lstStyle/>
          <a:p>
            <a:pPr algn="just"/>
            <a:r>
              <a:rPr lang="tr-TR" sz="3000" dirty="0" smtClean="0">
                <a:solidFill>
                  <a:schemeClr val="tx1"/>
                </a:solidFill>
                <a:latin typeface="Times New Roman" panose="02020603050405020304" pitchFamily="18" charset="0"/>
                <a:cs typeface="Times New Roman" panose="02020603050405020304" pitchFamily="18" charset="0"/>
              </a:rPr>
              <a:t>Nilgün Abisel</a:t>
            </a:r>
            <a:r>
              <a:rPr lang="tr-TR" sz="3000" dirty="0">
                <a:solidFill>
                  <a:schemeClr val="tx1"/>
                </a:solidFill>
                <a:latin typeface="Times New Roman" panose="02020603050405020304" pitchFamily="18" charset="0"/>
                <a:cs typeface="Times New Roman" panose="02020603050405020304" pitchFamily="18" charset="0"/>
              </a:rPr>
              <a:t>, s. </a:t>
            </a:r>
            <a:r>
              <a:rPr lang="tr-TR" sz="3000" dirty="0" smtClean="0">
                <a:solidFill>
                  <a:schemeClr val="tx1"/>
                </a:solidFill>
                <a:latin typeface="Times New Roman" panose="02020603050405020304" pitchFamily="18" charset="0"/>
                <a:cs typeface="Times New Roman" panose="02020603050405020304" pitchFamily="18" charset="0"/>
              </a:rPr>
              <a:t>203-254.</a:t>
            </a:r>
          </a:p>
          <a:p>
            <a:pPr algn="just"/>
            <a:r>
              <a:rPr lang="tr-TR" sz="3000" dirty="0" smtClean="0">
                <a:solidFill>
                  <a:schemeClr val="tx1"/>
                </a:solidFill>
                <a:latin typeface="Times New Roman" panose="02020603050405020304" pitchFamily="18" charset="0"/>
                <a:cs typeface="Times New Roman" panose="02020603050405020304" pitchFamily="18" charset="0"/>
              </a:rPr>
              <a:t>David </a:t>
            </a:r>
            <a:r>
              <a:rPr lang="tr-TR" sz="3000" dirty="0" err="1" smtClean="0">
                <a:solidFill>
                  <a:schemeClr val="tx1"/>
                </a:solidFill>
                <a:latin typeface="Times New Roman" panose="02020603050405020304" pitchFamily="18" charset="0"/>
                <a:cs typeface="Times New Roman" panose="02020603050405020304" pitchFamily="18" charset="0"/>
              </a:rPr>
              <a:t>Bordwell</a:t>
            </a:r>
            <a:r>
              <a:rPr lang="tr-TR" sz="3000" dirty="0" smtClean="0">
                <a:solidFill>
                  <a:schemeClr val="tx1"/>
                </a:solidFill>
                <a:latin typeface="Times New Roman" panose="02020603050405020304" pitchFamily="18" charset="0"/>
                <a:cs typeface="Times New Roman" panose="02020603050405020304" pitchFamily="18" charset="0"/>
              </a:rPr>
              <a:t> </a:t>
            </a:r>
            <a:r>
              <a:rPr lang="tr-TR" sz="3000" dirty="0">
                <a:solidFill>
                  <a:schemeClr val="tx1"/>
                </a:solidFill>
                <a:latin typeface="Times New Roman" panose="02020603050405020304" pitchFamily="18" charset="0"/>
                <a:cs typeface="Times New Roman" panose="02020603050405020304" pitchFamily="18" charset="0"/>
              </a:rPr>
              <a:t>&amp; </a:t>
            </a:r>
            <a:r>
              <a:rPr lang="tr-TR" sz="3000" dirty="0" err="1" smtClean="0">
                <a:solidFill>
                  <a:schemeClr val="tx1"/>
                </a:solidFill>
                <a:latin typeface="Times New Roman" panose="02020603050405020304" pitchFamily="18" charset="0"/>
                <a:cs typeface="Times New Roman" panose="02020603050405020304" pitchFamily="18" charset="0"/>
              </a:rPr>
              <a:t>Kristen</a:t>
            </a:r>
            <a:r>
              <a:rPr lang="tr-TR" sz="3000" dirty="0" smtClean="0">
                <a:solidFill>
                  <a:schemeClr val="tx1"/>
                </a:solidFill>
                <a:latin typeface="Times New Roman" panose="02020603050405020304" pitchFamily="18" charset="0"/>
                <a:cs typeface="Times New Roman" panose="02020603050405020304" pitchFamily="18" charset="0"/>
              </a:rPr>
              <a:t> </a:t>
            </a:r>
            <a:r>
              <a:rPr lang="tr-TR" sz="3000" dirty="0" err="1" smtClean="0">
                <a:solidFill>
                  <a:schemeClr val="tx1"/>
                </a:solidFill>
                <a:latin typeface="Times New Roman" panose="02020603050405020304" pitchFamily="18" charset="0"/>
                <a:cs typeface="Times New Roman" panose="02020603050405020304" pitchFamily="18" charset="0"/>
              </a:rPr>
              <a:t>Thompson</a:t>
            </a:r>
            <a:r>
              <a:rPr lang="tr-TR" sz="3000" dirty="0">
                <a:solidFill>
                  <a:schemeClr val="tx1"/>
                </a:solidFill>
                <a:latin typeface="Times New Roman" panose="02020603050405020304" pitchFamily="18" charset="0"/>
                <a:cs typeface="Times New Roman" panose="02020603050405020304" pitchFamily="18" charset="0"/>
              </a:rPr>
              <a:t>, s. 342-346. </a:t>
            </a:r>
            <a:endParaRPr lang="tr-TR" sz="3000" dirty="0" smtClean="0">
              <a:solidFill>
                <a:schemeClr val="tx1"/>
              </a:solidFill>
              <a:latin typeface="Times New Roman" panose="02020603050405020304" pitchFamily="18" charset="0"/>
              <a:cs typeface="Times New Roman" panose="02020603050405020304" pitchFamily="18" charset="0"/>
            </a:endParaRPr>
          </a:p>
          <a:p>
            <a:pPr algn="just"/>
            <a:r>
              <a:rPr lang="tr-TR" sz="3000" dirty="0" smtClean="0">
                <a:solidFill>
                  <a:schemeClr val="tx1"/>
                </a:solidFill>
                <a:latin typeface="Times New Roman" panose="02020603050405020304" pitchFamily="18" charset="0"/>
                <a:cs typeface="Times New Roman" panose="02020603050405020304" pitchFamily="18" charset="0"/>
              </a:rPr>
              <a:t>Susan </a:t>
            </a:r>
            <a:r>
              <a:rPr lang="tr-TR" sz="3000" dirty="0" err="1" smtClean="0">
                <a:solidFill>
                  <a:schemeClr val="tx1"/>
                </a:solidFill>
                <a:latin typeface="Times New Roman" panose="02020603050405020304" pitchFamily="18" charset="0"/>
                <a:cs typeface="Times New Roman" panose="02020603050405020304" pitchFamily="18" charset="0"/>
              </a:rPr>
              <a:t>Hayward</a:t>
            </a:r>
            <a:r>
              <a:rPr lang="tr-TR" sz="3000" dirty="0">
                <a:solidFill>
                  <a:schemeClr val="tx1"/>
                </a:solidFill>
                <a:latin typeface="Times New Roman" panose="02020603050405020304" pitchFamily="18" charset="0"/>
                <a:cs typeface="Times New Roman" panose="02020603050405020304" pitchFamily="18" charset="0"/>
              </a:rPr>
              <a:t>, s. 319-336.</a:t>
            </a:r>
          </a:p>
          <a:p>
            <a:pPr algn="just"/>
            <a:r>
              <a:rPr lang="tr-TR" dirty="0"/>
              <a:t> </a:t>
            </a:r>
          </a:p>
          <a:p>
            <a:endParaRPr lang="tr-TR" dirty="0"/>
          </a:p>
        </p:txBody>
      </p:sp>
      <p:sp>
        <p:nvSpPr>
          <p:cNvPr id="4" name="Altbilgi Yer Tutucusu 3"/>
          <p:cNvSpPr>
            <a:spLocks noGrp="1"/>
          </p:cNvSpPr>
          <p:nvPr>
            <p:ph type="ftr" sz="quarter" idx="11"/>
          </p:nvPr>
        </p:nvSpPr>
        <p:spPr>
          <a:xfrm>
            <a:off x="2771800" y="6356350"/>
            <a:ext cx="396044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72394996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615</Words>
  <Application>Microsoft Office PowerPoint</Application>
  <PresentationFormat>Ekran Gösterisi (4:3)</PresentationFormat>
  <Paragraphs>63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Müzikaller</vt:lpstr>
      <vt:lpstr>PowerPoint Sunusu</vt:lpstr>
      <vt:lpstr>PowerPoint Sunusu</vt:lpstr>
      <vt:lpstr>PowerPoint Sunusu</vt:lpstr>
      <vt:lpstr>Yeni filmlere örnek verelim</vt:lpstr>
      <vt:lpstr>  Karanlıkta Dans’ı izlersek eğer (Dancer in the Dark, Lars von Trier, 2000) Dogma tarzına uygun bir film olduğunu bilmek gerek </vt:lpstr>
      <vt:lpstr>İzlenecek Film(ler):</vt:lpstr>
      <vt:lpstr>Bu ders için okunacak kaynaklar (kaynakların tam künyesi ilk dersin içinde bulunmaktadır):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Saniye</dc:creator>
  <cp:lastModifiedBy>Reviewer</cp:lastModifiedBy>
  <cp:revision>9</cp:revision>
  <dcterms:created xsi:type="dcterms:W3CDTF">2018-01-03T11:58:56Z</dcterms:created>
  <dcterms:modified xsi:type="dcterms:W3CDTF">2018-01-09T13:48:47Z</dcterms:modified>
</cp:coreProperties>
</file>