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5" r:id="rId4"/>
    <p:sldId id="266" r:id="rId5"/>
    <p:sldId id="267" r:id="rId6"/>
    <p:sldId id="268" r:id="rId7"/>
    <p:sldId id="269"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6" d="100"/>
          <a:sy n="36"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04EABB6-0F19-4EE5-ADFC-329EB936C169}" type="datetimeFigureOut">
              <a:rPr lang="tr-TR" smtClean="0"/>
              <a:pPr/>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4521DD-765A-44D2-804E-77F7C082717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4EABB6-0F19-4EE5-ADFC-329EB936C169}" type="datetimeFigureOut">
              <a:rPr lang="tr-TR" smtClean="0"/>
              <a:pPr/>
              <a:t>30.09.2019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521DD-765A-44D2-804E-77F7C082717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Korunma yolları</a:t>
            </a:r>
            <a:endParaRPr lang="tr-TR" b="1" dirty="0">
              <a:solidFill>
                <a:srgbClr val="FF0000"/>
              </a:solidFill>
            </a:endParaRPr>
          </a:p>
        </p:txBody>
      </p:sp>
      <p:sp>
        <p:nvSpPr>
          <p:cNvPr id="3" name="2 İçerik Yer Tutucusu"/>
          <p:cNvSpPr>
            <a:spLocks noGrp="1"/>
          </p:cNvSpPr>
          <p:nvPr>
            <p:ph idx="1"/>
          </p:nvPr>
        </p:nvSpPr>
        <p:spPr/>
        <p:txBody>
          <a:bodyPr/>
          <a:lstStyle/>
          <a:p>
            <a:r>
              <a:rPr lang="tr-TR" dirty="0" smtClean="0"/>
              <a:t>Şefkat göstermek</a:t>
            </a:r>
          </a:p>
          <a:p>
            <a:r>
              <a:rPr lang="tr-TR" dirty="0" smtClean="0"/>
              <a:t>Tıbbi yardım</a:t>
            </a:r>
          </a:p>
          <a:p>
            <a:r>
              <a:rPr lang="tr-TR" dirty="0" smtClean="0"/>
              <a:t>İrade sağlamlığı ve kritik süreç</a:t>
            </a:r>
          </a:p>
          <a:p>
            <a:r>
              <a:rPr lang="tr-TR" dirty="0" smtClean="0"/>
              <a:t>Bağımlılığın tespiti</a:t>
            </a:r>
          </a:p>
          <a:p>
            <a:r>
              <a:rPr lang="tr-TR" dirty="0" smtClean="0"/>
              <a:t>Koruyucu diğer faktörler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Şefkat göstermek</a:t>
            </a:r>
            <a:r>
              <a:rPr lang="tr-TR" dirty="0" smtClean="0"/>
              <a:t/>
            </a:r>
            <a:br>
              <a:rPr lang="tr-TR" dirty="0" smtClean="0"/>
            </a:br>
            <a:endParaRPr lang="tr-TR" dirty="0"/>
          </a:p>
        </p:txBody>
      </p:sp>
      <p:sp>
        <p:nvSpPr>
          <p:cNvPr id="3" name="2 İçerik Yer Tutucusu"/>
          <p:cNvSpPr>
            <a:spLocks noGrp="1"/>
          </p:cNvSpPr>
          <p:nvPr>
            <p:ph idx="1"/>
          </p:nvPr>
        </p:nvSpPr>
        <p:spPr>
          <a:xfrm>
            <a:off x="571472" y="1285860"/>
            <a:ext cx="8229600" cy="4525963"/>
          </a:xfrm>
        </p:spPr>
        <p:txBody>
          <a:bodyPr>
            <a:normAutofit fontScale="70000" lnSpcReduction="20000"/>
          </a:bodyPr>
          <a:lstStyle/>
          <a:p>
            <a:pPr>
              <a:buNone/>
            </a:pPr>
            <a:r>
              <a:rPr lang="tr-TR" dirty="0" smtClean="0"/>
              <a:t>Madde kullanma sorununun aşılmasında en önemli faktör, deneyimli ve eğitimli ailelerdir. Bu sebeple, çocuk eğitiminde sevgi ve şefkat olmazsa olmaz şartlardandır. Aynı sıcak ilgi ve sevgi uyuşturucuyla tanışan çocuklara da gösterilmelidir. Sert </a:t>
            </a:r>
            <a:r>
              <a:rPr lang="tr-TR" dirty="0" smtClean="0"/>
              <a:t>tavır </a:t>
            </a:r>
            <a:r>
              <a:rPr lang="tr-TR" dirty="0" smtClean="0"/>
              <a:t>ve davranışlar madde kullananlar üzerinde daha fazla olumsuz etki yapabilir. Sosyal psikiyatri ve insani değerleri öne çıkaran </a:t>
            </a:r>
            <a:r>
              <a:rPr lang="tr-TR" dirty="0" err="1" smtClean="0"/>
              <a:t>hümanistik</a:t>
            </a:r>
            <a:r>
              <a:rPr lang="tr-TR" dirty="0" smtClean="0"/>
              <a:t> psikoloji, insanın huylarının ve </a:t>
            </a:r>
            <a:r>
              <a:rPr lang="tr-TR" dirty="0" smtClean="0"/>
              <a:t>davranışlarının </a:t>
            </a:r>
            <a:r>
              <a:rPr lang="tr-TR" dirty="0" smtClean="0"/>
              <a:t>olumlu yönde kolay bir şekilde değiştirilebilmesi yolunun şefkat-öfke duyguları arasında bozulan dengenin şefkat cihetine doğru çevrilmesinden geçtiğim belirtmektedir, insanlar, ancak sevgi ve şefkat ile doğmalardan, ilkellikten, arkaik düşüncelerden, suç yatkınlığından, giderek artan cinsel arzuya bağlı yönelişlerden ve madde </a:t>
            </a:r>
            <a:r>
              <a:rPr lang="tr-TR" dirty="0" smtClean="0"/>
              <a:t>bağımlılığından rahatlıkla kurtulabileceklerdir.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Tıbbi Yardım </a:t>
            </a:r>
            <a:endParaRPr lang="tr-TR" dirty="0">
              <a:solidFill>
                <a:srgbClr val="FF0000"/>
              </a:solidFill>
            </a:endParaRPr>
          </a:p>
        </p:txBody>
      </p:sp>
      <p:sp>
        <p:nvSpPr>
          <p:cNvPr id="3" name="2 İçerik Yer Tutucusu"/>
          <p:cNvSpPr>
            <a:spLocks noGrp="1"/>
          </p:cNvSpPr>
          <p:nvPr>
            <p:ph idx="1"/>
          </p:nvPr>
        </p:nvSpPr>
        <p:spPr/>
        <p:txBody>
          <a:bodyPr>
            <a:normAutofit lnSpcReduction="10000"/>
          </a:bodyPr>
          <a:lstStyle/>
          <a:p>
            <a:r>
              <a:rPr lang="tr-TR" dirty="0" smtClean="0"/>
              <a:t>Eroin hariç, diğer madde </a:t>
            </a:r>
            <a:r>
              <a:rPr lang="tr-TR" dirty="0" err="1" smtClean="0"/>
              <a:t>bağımlılıklarnıdan</a:t>
            </a:r>
            <a:r>
              <a:rPr lang="tr-TR" dirty="0" smtClean="0"/>
              <a:t> kurtulmak için yetişkin bireylerin kendi çabalan yeterli olabilir. </a:t>
            </a:r>
          </a:p>
          <a:p>
            <a:r>
              <a:rPr lang="tr-TR" dirty="0" smtClean="0"/>
              <a:t>Fakat, çocuklara sevgi, ilgi ve şefkat eşliğinde rehberlik de yapmak gerekmektedir. </a:t>
            </a:r>
          </a:p>
          <a:p>
            <a:r>
              <a:rPr lang="tr-TR" dirty="0" smtClean="0"/>
              <a:t>Diğer taraftan, konunun uzmanları eroin bağımlılığından kurtulmak için mutlaka uzmanlar eşliğinde tıbbi yardım alınmasını gerekli görmektedirler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İrade </a:t>
            </a:r>
            <a:r>
              <a:rPr lang="tr-TR" dirty="0" smtClean="0">
                <a:solidFill>
                  <a:srgbClr val="FF0000"/>
                </a:solidFill>
              </a:rPr>
              <a:t>Sağlamlığı ve Kritik Süreç </a:t>
            </a:r>
            <a:endParaRPr lang="tr-TR"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pPr>
              <a:buNone/>
            </a:pPr>
            <a:r>
              <a:rPr lang="tr-TR" dirty="0" smtClean="0"/>
              <a:t>Alışkanlıkların Önüne geçilebilmesi için terapi, moral destek ve tıbbi yardım ile birlikte sağlam bir iradeye de ihtiyaç </a:t>
            </a:r>
            <a:r>
              <a:rPr lang="tr-TR" dirty="0" smtClean="0"/>
              <a:t>bulunmaktadır. </a:t>
            </a:r>
            <a:r>
              <a:rPr lang="tr-TR" dirty="0" smtClean="0"/>
              <a:t>Özellikle çocukların/gençlerin moral destek ve ilgiye çok gereksinimleri büyüktür. Bu sebeple yanlışların üzerine cesaretle gidilmeli, çocuklara/gençlere bu konuda her türlü destekleyici yol gösterilmeli ve önlerine yeni hedefler konulmalıdır. Alışkanlıkları hatırlatacak ne varsa ortadan kaldırılmalı, maddeyi unutturacak çeşitli uğraş alanları oluşturulmalıdır. Günlük hayat, yapılacak işlere ait plan ve projelerle doldurmalı, böylece madde kullananlar meşgul edilmelidir.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Bağımlılığın Tespiti </a:t>
            </a:r>
            <a:endParaRPr lang="tr-TR"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r>
              <a:rPr lang="tr-TR" dirty="0" smtClean="0"/>
              <a:t>Uzmanlar, </a:t>
            </a:r>
            <a:r>
              <a:rPr lang="tr-TR" dirty="0" smtClean="0"/>
              <a:t>uyuşturucuların </a:t>
            </a:r>
            <a:r>
              <a:rPr lang="tr-TR" dirty="0" smtClean="0"/>
              <a:t>her zaman damar yoluyla kullanılmadığını belirtmektedirler. Damar yoluyla </a:t>
            </a:r>
            <a:r>
              <a:rPr lang="tr-TR" dirty="0" smtClean="0"/>
              <a:t>kullanım</a:t>
            </a:r>
            <a:r>
              <a:rPr lang="tr-TR" dirty="0" smtClean="0"/>
              <a:t>, ancak 2 yıl sonra başlamaktadır. Böyle bir durumda artık çok geç kalınmış olmaktadır. Yapılan araştırmalar, ne yazık ki, ailelerin çocuklarının uyuşturucu </a:t>
            </a:r>
            <a:r>
              <a:rPr lang="tr-TR" dirty="0" smtClean="0"/>
              <a:t>kullandıklarının </a:t>
            </a:r>
            <a:r>
              <a:rPr lang="tr-TR" dirty="0" smtClean="0"/>
              <a:t>ancak iki yıl soma fark ettiklerini ortaya koymaktadır. 6 0 Gençlerin içinde bulunduğu aile, okul ve yakın çevre, alkol ve uyuşturucu kullanan genci ne kadar erken fark eder, ona yardım ederse, gencin kurtulma şansı o kadar artar. Bu sebeple erken teşhis belirtileri ve bunların tespiti önemlidir. İstanbul Emniyet Müdürlüğü, Narkotik Şube Müdürlüğünün belirlediği hususları fiziksel, ruhsal ve toplumsal olmak üzere iki başlık altında toplamak mümkündür. Konuyla ilgili bazı kriterler şöyledir: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a-Fiziksel Belirtiler </a:t>
            </a:r>
            <a:endParaRPr lang="tr-TR" dirty="0"/>
          </a:p>
        </p:txBody>
      </p:sp>
      <p:sp>
        <p:nvSpPr>
          <p:cNvPr id="3" name="2 İçerik Yer Tutucusu"/>
          <p:cNvSpPr>
            <a:spLocks noGrp="1"/>
          </p:cNvSpPr>
          <p:nvPr>
            <p:ph idx="1"/>
          </p:nvPr>
        </p:nvSpPr>
        <p:spPr/>
        <p:txBody>
          <a:bodyPr>
            <a:normAutofit fontScale="55000" lnSpcReduction="20000"/>
          </a:bodyPr>
          <a:lstStyle/>
          <a:p>
            <a:r>
              <a:rPr lang="tr-TR" dirty="0" smtClean="0"/>
              <a:t>Fiziksel Belirtiler</a:t>
            </a:r>
          </a:p>
          <a:p>
            <a:r>
              <a:rPr lang="tr-TR" dirty="0" smtClean="0"/>
              <a:t>Bitkinlik</a:t>
            </a:r>
          </a:p>
          <a:p>
            <a:r>
              <a:rPr lang="tr-TR" dirty="0" smtClean="0"/>
              <a:t>Dalgınlık </a:t>
            </a:r>
          </a:p>
          <a:p>
            <a:r>
              <a:rPr lang="tr-TR" dirty="0" smtClean="0"/>
              <a:t>Uyuklama ve uyku bozukluğu </a:t>
            </a:r>
          </a:p>
          <a:p>
            <a:r>
              <a:rPr lang="tr-TR" dirty="0" smtClean="0"/>
              <a:t>Konuşma güçlüğü</a:t>
            </a:r>
          </a:p>
          <a:p>
            <a:r>
              <a:rPr lang="tr-TR" dirty="0" smtClean="0"/>
              <a:t>Burun akıntısı </a:t>
            </a:r>
          </a:p>
          <a:p>
            <a:r>
              <a:rPr lang="tr-TR" dirty="0" smtClean="0"/>
              <a:t>Terleme ve Titreme </a:t>
            </a:r>
          </a:p>
          <a:p>
            <a:r>
              <a:rPr lang="tr-TR" dirty="0" smtClean="0"/>
              <a:t>Dengesizlik</a:t>
            </a:r>
          </a:p>
          <a:p>
            <a:r>
              <a:rPr lang="tr-TR" dirty="0" smtClean="0"/>
              <a:t>Gözde kanlanma </a:t>
            </a:r>
          </a:p>
          <a:p>
            <a:r>
              <a:rPr lang="tr-TR" dirty="0" smtClean="0"/>
              <a:t>Yüzde kızarma ve soğukluk </a:t>
            </a:r>
          </a:p>
          <a:p>
            <a:r>
              <a:rPr lang="tr-TR" dirty="0" smtClean="0"/>
              <a:t>Kabızlık </a:t>
            </a:r>
            <a:r>
              <a:rPr lang="tr-TR" dirty="0" smtClean="0"/>
              <a:t>ve ishal </a:t>
            </a:r>
          </a:p>
          <a:p>
            <a:r>
              <a:rPr lang="tr-TR" dirty="0" smtClean="0"/>
              <a:t>Mide ve bağırsak bozuklukları </a:t>
            </a:r>
          </a:p>
          <a:p>
            <a:r>
              <a:rPr lang="tr-TR" dirty="0" smtClean="0"/>
              <a:t>Yürüme </a:t>
            </a:r>
            <a:r>
              <a:rPr lang="tr-TR" dirty="0" smtClean="0"/>
              <a:t>bozukluğu</a:t>
            </a:r>
          </a:p>
          <a:p>
            <a:r>
              <a:rPr lang="tr-TR" dirty="0" smtClean="0"/>
              <a:t>Solunum </a:t>
            </a:r>
            <a:r>
              <a:rPr lang="tr-TR" dirty="0" smtClean="0"/>
              <a:t>güçlüğü</a:t>
            </a:r>
          </a:p>
          <a:p>
            <a:r>
              <a:rPr lang="tr-TR" dirty="0" smtClean="0"/>
              <a:t>Ağrılar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b-Ruhsal-Toplumsal Belirtiler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Duygulardaki değişiklikler</a:t>
            </a:r>
          </a:p>
          <a:p>
            <a:r>
              <a:rPr lang="tr-TR" dirty="0" smtClean="0"/>
              <a:t>*</a:t>
            </a:r>
            <a:r>
              <a:rPr lang="tr-TR" dirty="0" err="1" smtClean="0"/>
              <a:t>îlgi</a:t>
            </a:r>
            <a:r>
              <a:rPr lang="tr-TR" dirty="0" smtClean="0"/>
              <a:t> ve istek kaybı </a:t>
            </a:r>
          </a:p>
          <a:p>
            <a:r>
              <a:rPr lang="tr-TR" dirty="0" smtClean="0"/>
              <a:t>*Donukluk </a:t>
            </a:r>
          </a:p>
          <a:p>
            <a:r>
              <a:rPr lang="tr-TR" dirty="0" smtClean="0"/>
              <a:t>Bilişsel bozukluklar</a:t>
            </a:r>
          </a:p>
          <a:p>
            <a:r>
              <a:rPr lang="tr-TR" dirty="0" smtClean="0"/>
              <a:t>Başarı düşüklüğü </a:t>
            </a:r>
          </a:p>
          <a:p>
            <a:r>
              <a:rPr lang="tr-TR" dirty="0" smtClean="0"/>
              <a:t>Bakımsız bir dış gölünüm </a:t>
            </a:r>
          </a:p>
          <a:p>
            <a:r>
              <a:rPr lang="tr-TR" dirty="0" smtClean="0"/>
              <a:t>Gerçek dışı konuşma</a:t>
            </a:r>
          </a:p>
          <a:p>
            <a:r>
              <a:rPr lang="tr-TR" dirty="0" smtClean="0"/>
              <a:t>İ</a:t>
            </a:r>
            <a:r>
              <a:rPr lang="tr-TR" dirty="0" smtClean="0"/>
              <a:t>çe </a:t>
            </a:r>
            <a:r>
              <a:rPr lang="tr-TR" dirty="0" smtClean="0"/>
              <a:t>kapanma </a:t>
            </a:r>
          </a:p>
          <a:p>
            <a:r>
              <a:rPr lang="tr-TR" dirty="0" smtClean="0"/>
              <a:t>Çevre değişikliği </a:t>
            </a:r>
          </a:p>
          <a:p>
            <a:r>
              <a:rPr lang="tr-TR" dirty="0" smtClean="0"/>
              <a:t>Konuşma içeriğinde </a:t>
            </a:r>
            <a:r>
              <a:rPr lang="tr-TR" dirty="0" smtClean="0"/>
              <a:t>değişiklik</a:t>
            </a:r>
            <a:endParaRPr lang="tr-TR" dirty="0" smtClean="0"/>
          </a:p>
          <a:p>
            <a:r>
              <a:rPr lang="tr-TR" dirty="0" smtClean="0"/>
              <a:t>Aşırı </a:t>
            </a:r>
            <a:r>
              <a:rPr lang="tr-TR" dirty="0" smtClean="0"/>
              <a:t>para harcama</a:t>
            </a:r>
          </a:p>
          <a:p>
            <a:r>
              <a:rPr lang="tr-TR" dirty="0" smtClean="0"/>
              <a:t>Suç işleme eğilimi </a:t>
            </a:r>
          </a:p>
          <a:p>
            <a:r>
              <a:rPr lang="tr-TR" dirty="0" smtClean="0"/>
              <a:t>Evden uzaklaşma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Koruyucu </a:t>
            </a:r>
            <a:r>
              <a:rPr lang="tr-TR" dirty="0" smtClean="0">
                <a:solidFill>
                  <a:srgbClr val="FF0000"/>
                </a:solidFill>
              </a:rPr>
              <a:t>Diğer Faktörler </a:t>
            </a:r>
            <a:endParaRPr lang="tr-TR"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r>
              <a:rPr lang="tr-TR" dirty="0" smtClean="0"/>
              <a:t>Maddelere karşı özendirici tavırlardan kaçınılmalıdır. Çünkü, her türlü madde kullanımı merak ve örnek alma ile başlamaktadır. Bu açıdan, görsel ve yazılı </a:t>
            </a:r>
            <a:r>
              <a:rPr lang="tr-TR" dirty="0" smtClean="0"/>
              <a:t>basım </a:t>
            </a:r>
            <a:r>
              <a:rPr lang="tr-TR" dirty="0" smtClean="0"/>
              <a:t>maddeyi </a:t>
            </a:r>
            <a:r>
              <a:rPr lang="tr-TR" dirty="0" smtClean="0"/>
              <a:t>özendirici </a:t>
            </a:r>
            <a:r>
              <a:rPr lang="tr-TR" dirty="0" smtClean="0"/>
              <a:t>aktivitelerden kaçınmalı ve maddenin bilimsel yöntemlerle anlatılarak gençlerde bilinç oluşturmalıdır. </a:t>
            </a:r>
          </a:p>
          <a:p>
            <a:r>
              <a:rPr lang="tr-TR" dirty="0" smtClean="0"/>
              <a:t>Akademik basanlar hem aileler hem de okul çevrelerince önemsenmeli, taktir edilmeli ve ödüllendirilmelidir. </a:t>
            </a:r>
            <a:r>
              <a:rPr lang="tr-TR" dirty="0" smtClean="0"/>
              <a:t>Çocukların </a:t>
            </a:r>
            <a:r>
              <a:rPr lang="tr-TR" dirty="0" smtClean="0"/>
              <a:t>organize okul, spor, müzik, bilimsel </a:t>
            </a:r>
            <a:r>
              <a:rPr lang="tr-TR" dirty="0" smtClean="0"/>
              <a:t>araştırmalar </a:t>
            </a:r>
            <a:r>
              <a:rPr lang="tr-TR" dirty="0" smtClean="0"/>
              <a:t>ve projeler </a:t>
            </a:r>
            <a:r>
              <a:rPr lang="tr-TR" dirty="0" smtClean="0"/>
              <a:t>geliştirme gibi </a:t>
            </a:r>
            <a:r>
              <a:rPr lang="tr-TR" dirty="0" smtClean="0"/>
              <a:t>aktivitelere </a:t>
            </a:r>
            <a:r>
              <a:rPr lang="tr-TR" dirty="0" smtClean="0"/>
              <a:t>katılımı sağlanmalı</a:t>
            </a:r>
            <a:r>
              <a:rPr lang="tr-TR" dirty="0" smtClean="0"/>
              <a:t>, bu hususlarda kendilerine her türlü katkı yapılmalıdır.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543</Words>
  <Application>Microsoft Office PowerPoint</Application>
  <PresentationFormat>Ekran Gösterisi (4:3)</PresentationFormat>
  <Paragraphs>49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Korunma yolları</vt:lpstr>
      <vt:lpstr>Şefkat göstermek </vt:lpstr>
      <vt:lpstr>Tıbbi Yardım </vt:lpstr>
      <vt:lpstr>İrade Sağlamlığı ve Kritik Süreç </vt:lpstr>
      <vt:lpstr>Bağımlılığın Tespiti </vt:lpstr>
      <vt:lpstr>a-Fiziksel Belirtiler </vt:lpstr>
      <vt:lpstr>b-Ruhsal-Toplumsal Belirtiler</vt:lpstr>
      <vt:lpstr>Koruyucu Diğer Faktörler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bağımlılığından korunma yolları</dc:title>
  <dc:creator>NAZAN</dc:creator>
  <cp:lastModifiedBy>NAZAN</cp:lastModifiedBy>
  <cp:revision>32</cp:revision>
  <dcterms:created xsi:type="dcterms:W3CDTF">2019-09-26T11:01:05Z</dcterms:created>
  <dcterms:modified xsi:type="dcterms:W3CDTF">2019-09-30T16:54:28Z</dcterms:modified>
</cp:coreProperties>
</file>