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7099FC1-B169-46A0-923E-1F9BBBA20AD4}"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84A35C-9154-42FE-A984-F02353AED09C}" type="slidenum">
              <a:rPr lang="tr-TR" smtClean="0"/>
              <a:t>‹#›</a:t>
            </a:fld>
            <a:endParaRPr lang="tr-TR"/>
          </a:p>
        </p:txBody>
      </p:sp>
    </p:spTree>
    <p:extLst>
      <p:ext uri="{BB962C8B-B14F-4D97-AF65-F5344CB8AC3E}">
        <p14:creationId xmlns:p14="http://schemas.microsoft.com/office/powerpoint/2010/main" val="2201071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099FC1-B169-46A0-923E-1F9BBBA20AD4}"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84A35C-9154-42FE-A984-F02353AED09C}" type="slidenum">
              <a:rPr lang="tr-TR" smtClean="0"/>
              <a:t>‹#›</a:t>
            </a:fld>
            <a:endParaRPr lang="tr-TR"/>
          </a:p>
        </p:txBody>
      </p:sp>
    </p:spTree>
    <p:extLst>
      <p:ext uri="{BB962C8B-B14F-4D97-AF65-F5344CB8AC3E}">
        <p14:creationId xmlns:p14="http://schemas.microsoft.com/office/powerpoint/2010/main" val="478716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099FC1-B169-46A0-923E-1F9BBBA20AD4}"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84A35C-9154-42FE-A984-F02353AED09C}" type="slidenum">
              <a:rPr lang="tr-TR" smtClean="0"/>
              <a:t>‹#›</a:t>
            </a:fld>
            <a:endParaRPr lang="tr-TR"/>
          </a:p>
        </p:txBody>
      </p:sp>
    </p:spTree>
    <p:extLst>
      <p:ext uri="{BB962C8B-B14F-4D97-AF65-F5344CB8AC3E}">
        <p14:creationId xmlns:p14="http://schemas.microsoft.com/office/powerpoint/2010/main" val="2497793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099FC1-B169-46A0-923E-1F9BBBA20AD4}"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84A35C-9154-42FE-A984-F02353AED09C}" type="slidenum">
              <a:rPr lang="tr-TR" smtClean="0"/>
              <a:t>‹#›</a:t>
            </a:fld>
            <a:endParaRPr lang="tr-TR"/>
          </a:p>
        </p:txBody>
      </p:sp>
    </p:spTree>
    <p:extLst>
      <p:ext uri="{BB962C8B-B14F-4D97-AF65-F5344CB8AC3E}">
        <p14:creationId xmlns:p14="http://schemas.microsoft.com/office/powerpoint/2010/main" val="1820196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7099FC1-B169-46A0-923E-1F9BBBA20AD4}"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84A35C-9154-42FE-A984-F02353AED09C}" type="slidenum">
              <a:rPr lang="tr-TR" smtClean="0"/>
              <a:t>‹#›</a:t>
            </a:fld>
            <a:endParaRPr lang="tr-TR"/>
          </a:p>
        </p:txBody>
      </p:sp>
    </p:spTree>
    <p:extLst>
      <p:ext uri="{BB962C8B-B14F-4D97-AF65-F5344CB8AC3E}">
        <p14:creationId xmlns:p14="http://schemas.microsoft.com/office/powerpoint/2010/main" val="3747369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099FC1-B169-46A0-923E-1F9BBBA20AD4}"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84A35C-9154-42FE-A984-F02353AED09C}" type="slidenum">
              <a:rPr lang="tr-TR" smtClean="0"/>
              <a:t>‹#›</a:t>
            </a:fld>
            <a:endParaRPr lang="tr-TR"/>
          </a:p>
        </p:txBody>
      </p:sp>
    </p:spTree>
    <p:extLst>
      <p:ext uri="{BB962C8B-B14F-4D97-AF65-F5344CB8AC3E}">
        <p14:creationId xmlns:p14="http://schemas.microsoft.com/office/powerpoint/2010/main" val="378957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7099FC1-B169-46A0-923E-1F9BBBA20AD4}" type="datetimeFigureOut">
              <a:rPr lang="tr-TR" smtClean="0"/>
              <a:t>21.01.2019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84A35C-9154-42FE-A984-F02353AED09C}" type="slidenum">
              <a:rPr lang="tr-TR" smtClean="0"/>
              <a:t>‹#›</a:t>
            </a:fld>
            <a:endParaRPr lang="tr-TR"/>
          </a:p>
        </p:txBody>
      </p:sp>
    </p:spTree>
    <p:extLst>
      <p:ext uri="{BB962C8B-B14F-4D97-AF65-F5344CB8AC3E}">
        <p14:creationId xmlns:p14="http://schemas.microsoft.com/office/powerpoint/2010/main" val="3077643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7099FC1-B169-46A0-923E-1F9BBBA20AD4}" type="datetimeFigureOut">
              <a:rPr lang="tr-TR" smtClean="0"/>
              <a:t>21.01.2019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84A35C-9154-42FE-A984-F02353AED09C}" type="slidenum">
              <a:rPr lang="tr-TR" smtClean="0"/>
              <a:t>‹#›</a:t>
            </a:fld>
            <a:endParaRPr lang="tr-TR"/>
          </a:p>
        </p:txBody>
      </p:sp>
    </p:spTree>
    <p:extLst>
      <p:ext uri="{BB962C8B-B14F-4D97-AF65-F5344CB8AC3E}">
        <p14:creationId xmlns:p14="http://schemas.microsoft.com/office/powerpoint/2010/main" val="2333183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7099FC1-B169-46A0-923E-1F9BBBA20AD4}" type="datetimeFigureOut">
              <a:rPr lang="tr-TR" smtClean="0"/>
              <a:t>21.01.2019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84A35C-9154-42FE-A984-F02353AED09C}" type="slidenum">
              <a:rPr lang="tr-TR" smtClean="0"/>
              <a:t>‹#›</a:t>
            </a:fld>
            <a:endParaRPr lang="tr-TR"/>
          </a:p>
        </p:txBody>
      </p:sp>
    </p:spTree>
    <p:extLst>
      <p:ext uri="{BB962C8B-B14F-4D97-AF65-F5344CB8AC3E}">
        <p14:creationId xmlns:p14="http://schemas.microsoft.com/office/powerpoint/2010/main" val="1441945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7099FC1-B169-46A0-923E-1F9BBBA20AD4}"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84A35C-9154-42FE-A984-F02353AED09C}" type="slidenum">
              <a:rPr lang="tr-TR" smtClean="0"/>
              <a:t>‹#›</a:t>
            </a:fld>
            <a:endParaRPr lang="tr-TR"/>
          </a:p>
        </p:txBody>
      </p:sp>
    </p:spTree>
    <p:extLst>
      <p:ext uri="{BB962C8B-B14F-4D97-AF65-F5344CB8AC3E}">
        <p14:creationId xmlns:p14="http://schemas.microsoft.com/office/powerpoint/2010/main" val="805031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7099FC1-B169-46A0-923E-1F9BBBA20AD4}"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84A35C-9154-42FE-A984-F02353AED09C}" type="slidenum">
              <a:rPr lang="tr-TR" smtClean="0"/>
              <a:t>‹#›</a:t>
            </a:fld>
            <a:endParaRPr lang="tr-TR"/>
          </a:p>
        </p:txBody>
      </p:sp>
    </p:spTree>
    <p:extLst>
      <p:ext uri="{BB962C8B-B14F-4D97-AF65-F5344CB8AC3E}">
        <p14:creationId xmlns:p14="http://schemas.microsoft.com/office/powerpoint/2010/main" val="982689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99FC1-B169-46A0-923E-1F9BBBA20AD4}" type="datetimeFigureOut">
              <a:rPr lang="tr-TR" smtClean="0"/>
              <a:t>21.01.2019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84A35C-9154-42FE-A984-F02353AED09C}" type="slidenum">
              <a:rPr lang="tr-TR" smtClean="0"/>
              <a:t>‹#›</a:t>
            </a:fld>
            <a:endParaRPr lang="tr-TR"/>
          </a:p>
        </p:txBody>
      </p:sp>
    </p:spTree>
    <p:extLst>
      <p:ext uri="{BB962C8B-B14F-4D97-AF65-F5344CB8AC3E}">
        <p14:creationId xmlns:p14="http://schemas.microsoft.com/office/powerpoint/2010/main" val="3609339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72359" y="335846"/>
            <a:ext cx="8271641" cy="5355312"/>
          </a:xfrm>
          <a:prstGeom prst="rect">
            <a:avLst/>
          </a:prstGeom>
        </p:spPr>
        <p:txBody>
          <a:bodyPr wrap="square">
            <a:spAutoFit/>
          </a:bodyPr>
          <a:lstStyle/>
          <a:p>
            <a:r>
              <a:rPr lang="tr-TR" dirty="0" smtClean="0"/>
              <a:t>Sosyal psikologlar tutumların neden her zaman davranışları belirleyemediği üzerine araştırma yapmıştır. Hangi koşullar altında tutumların davranışları belirleyebileceğini incelemişlerdir. </a:t>
            </a:r>
          </a:p>
          <a:p>
            <a:endParaRPr lang="tr-TR" dirty="0" smtClean="0"/>
          </a:p>
          <a:p>
            <a:pPr marL="342900" indent="-342900">
              <a:buAutoNum type="alphaLcParenR"/>
            </a:pPr>
            <a:r>
              <a:rPr lang="tr-TR" dirty="0" smtClean="0"/>
              <a:t>Tutum-Davranış İlişkisi: </a:t>
            </a:r>
          </a:p>
          <a:p>
            <a:pPr marL="342900" indent="-342900">
              <a:buAutoNum type="alphaLcParenR"/>
            </a:pPr>
            <a:endParaRPr lang="tr-TR" dirty="0" smtClean="0"/>
          </a:p>
          <a:p>
            <a:r>
              <a:rPr lang="tr-TR" dirty="0" smtClean="0"/>
              <a:t>Tutumlara dayanarak davranışı öngörme çalışmalarında bir ölçüm sorunu yaşanmıştır. </a:t>
            </a:r>
          </a:p>
          <a:p>
            <a:r>
              <a:rPr lang="tr-TR" dirty="0" smtClean="0"/>
              <a:t>Örneğin La </a:t>
            </a:r>
            <a:r>
              <a:rPr lang="tr-TR" dirty="0" err="1" smtClean="0"/>
              <a:t>Piere’nin</a:t>
            </a:r>
            <a:r>
              <a:rPr lang="tr-TR" dirty="0" smtClean="0"/>
              <a:t> çalışmasında tutum çok genel, ölçülen davranış ise çok belirgindir (çok iyi İngilizce konuşan bir çift ve yanlarında beyaz bir Amerikalının bulunması vb.). </a:t>
            </a:r>
          </a:p>
          <a:p>
            <a:r>
              <a:rPr lang="tr-TR" dirty="0" err="1" smtClean="0"/>
              <a:t>Hernandez</a:t>
            </a:r>
            <a:r>
              <a:rPr lang="tr-TR" dirty="0" smtClean="0"/>
              <a:t> (1992) üniversite öğrencilerinin (Amerika, İngiltere, İsveç) nükleer savaş ile ilgili tutumlarını ölçmek amacıyla bir çalışma yapmıştır. Savaşın kabul edilemez bir durum olduğuyla ilgili genel tutum ölçülmüştür. Diğer taraftan da nükleer savaş, silahlar ve santraller konusundaki daha belirgin tutumları ölçülmüştür. Denekler nükleer konularda ne ölçüde aktif çalışmalara katıldıklarını belirtmişlerdir. Sonuçlar nükleer savaş ile ilgili belli tutumların, bu konudaki davranışları tahmin etmede daha  başarılı olduğunu göstermiştir. </a:t>
            </a:r>
          </a:p>
          <a:p>
            <a:endParaRPr lang="tr-TR" dirty="0" smtClean="0"/>
          </a:p>
          <a:p>
            <a:r>
              <a:rPr lang="tr-TR" dirty="0" smtClean="0"/>
              <a:t>Bu sonuç tutumlarla ilgili araştırma yaparken neyi ölçmek istediğimizi ve ne tür sorular sormamız gerektiğini bilmemiz gerektiğini göstermektedir. </a:t>
            </a:r>
            <a:endParaRPr lang="tr-TR" dirty="0"/>
          </a:p>
        </p:txBody>
      </p:sp>
    </p:spTree>
    <p:extLst>
      <p:ext uri="{BB962C8B-B14F-4D97-AF65-F5344CB8AC3E}">
        <p14:creationId xmlns:p14="http://schemas.microsoft.com/office/powerpoint/2010/main" val="1920670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93076" y="1582341"/>
            <a:ext cx="9144000" cy="3139321"/>
          </a:xfrm>
          <a:prstGeom prst="rect">
            <a:avLst/>
          </a:prstGeom>
        </p:spPr>
        <p:txBody>
          <a:bodyPr wrap="square">
            <a:spAutoFit/>
          </a:bodyPr>
          <a:lstStyle/>
          <a:p>
            <a:pPr marL="342900" indent="-342900">
              <a:buAutoNum type="alphaLcParenR" startAt="2"/>
            </a:pPr>
            <a:r>
              <a:rPr lang="tr-TR" dirty="0" smtClean="0"/>
              <a:t>İkinci öğe, öznel değerlerdir. </a:t>
            </a:r>
          </a:p>
          <a:p>
            <a:pPr marL="342900" indent="-342900">
              <a:buAutoNum type="alphaLcParenR" startAt="2"/>
            </a:pPr>
            <a:endParaRPr lang="tr-TR" dirty="0"/>
          </a:p>
          <a:p>
            <a:r>
              <a:rPr lang="tr-TR" dirty="0" smtClean="0"/>
              <a:t>Bu öğe, sosyal bir içerik taşır, şöyle ki; kişinin, başkalarının onun davranışları hakkında ne düşüneceğiyle ilgili inançları ve kişinin bu beklentilere ne ölçüde uyacağı, niyeti etkiler. Örneğin, Ahmet ve lale, kendileri haftada 10 saat fazla çalışma ya da çalışmama kararını almadan önce, anne-babalarının, arkadaşlarının, en değer verdikleri öğretmenlerinin beklentilerini gözden geçirebilirler. Eğer Lale, anne-babasının onun çalışmasından mutlu olacaklarından eminse ve onları mutlu etmeye güdülenmişse, haftada 10 saat fazla çalışma kararı alması olasıdır. Örneğin, Ahmet, fazla çalıştığı takdirde arkadaşlarının kendisiyle alay edeceğini düşünüyorsa ve arkadaşlarının ona değer vermesini çok fazla önemsiyorsa, 10 saat fazla çalışmama ihtimali çok yükselir.</a:t>
            </a:r>
            <a:endParaRPr lang="tr-TR" dirty="0"/>
          </a:p>
        </p:txBody>
      </p:sp>
    </p:spTree>
    <p:extLst>
      <p:ext uri="{BB962C8B-B14F-4D97-AF65-F5344CB8AC3E}">
        <p14:creationId xmlns:p14="http://schemas.microsoft.com/office/powerpoint/2010/main" val="2399675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08385" y="1859340"/>
            <a:ext cx="8996855" cy="2862322"/>
          </a:xfrm>
          <a:prstGeom prst="rect">
            <a:avLst/>
          </a:prstGeom>
        </p:spPr>
        <p:txBody>
          <a:bodyPr wrap="square">
            <a:spAutoFit/>
          </a:bodyPr>
          <a:lstStyle/>
          <a:p>
            <a:pPr marL="342900" indent="-342900">
              <a:buAutoNum type="alphaLcParenR" startAt="3"/>
            </a:pPr>
            <a:r>
              <a:rPr lang="tr-TR" dirty="0" smtClean="0"/>
              <a:t>Modeldeki üçüncü öğe, fark edilen davranışsal kontroldür. </a:t>
            </a:r>
          </a:p>
          <a:p>
            <a:endParaRPr lang="tr-TR" dirty="0" smtClean="0"/>
          </a:p>
          <a:p>
            <a:r>
              <a:rPr lang="tr-TR" dirty="0" smtClean="0"/>
              <a:t>Bu öğede belirtilmek istenen, bazı davranışların diğerlerinden daha fazla kontrol altında olduğudur. </a:t>
            </a:r>
            <a:r>
              <a:rPr lang="tr-TR" dirty="0" err="1" smtClean="0"/>
              <a:t>Ajzen’e</a:t>
            </a:r>
            <a:r>
              <a:rPr lang="tr-TR" dirty="0" smtClean="0"/>
              <a:t> göre, burada önemli olan kişinin kontrolle ilgili düşünceleridir. Örneğin, eğer Lale, alacağı notların çok fazla kendi elinde olmadığına inanıyorsa, anne-babasının beklentileri ve onun bu beklentileri yerine getirme çabası çok işe yaramayacaktır.</a:t>
            </a:r>
          </a:p>
          <a:p>
            <a:endParaRPr lang="tr-TR" dirty="0" smtClean="0"/>
          </a:p>
          <a:p>
            <a:r>
              <a:rPr lang="tr-TR" dirty="0" smtClean="0"/>
              <a:t>Nesnel durumda önemlidir. Ali bağış yapma konusunda olumlu bir tutuma sahip olabilir, çevresi de bu tutumu destekleyebilir. Ancak Ali’nin yeterli miktarda parası olmadığı için bağış yapamayabilir. </a:t>
            </a:r>
            <a:endParaRPr lang="tr-TR" dirty="0"/>
          </a:p>
        </p:txBody>
      </p:sp>
    </p:spTree>
    <p:extLst>
      <p:ext uri="{BB962C8B-B14F-4D97-AF65-F5344CB8AC3E}">
        <p14:creationId xmlns:p14="http://schemas.microsoft.com/office/powerpoint/2010/main" val="3998282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29407" y="751344"/>
            <a:ext cx="9501352" cy="3693319"/>
          </a:xfrm>
          <a:prstGeom prst="rect">
            <a:avLst/>
          </a:prstGeom>
        </p:spPr>
        <p:txBody>
          <a:bodyPr wrap="square">
            <a:spAutoFit/>
          </a:bodyPr>
          <a:lstStyle/>
          <a:p>
            <a:r>
              <a:rPr lang="tr-TR" dirty="0" smtClean="0"/>
              <a:t>Tutumlarının farkında olan ve başkalarının ne düşündüğünü önemsemeyen kişilerin bu üç öğe arasından “tutum” öğesinden etkilenme olasılıkları daha fazladır. Bu kişilerde kendini denetleme eğilimi düşüktür. Bu kişiler başkalarının beklentilerine göre değil, kendi tutumlarına göre davranırlar. </a:t>
            </a:r>
          </a:p>
          <a:p>
            <a:r>
              <a:rPr lang="tr-TR" dirty="0" smtClean="0"/>
              <a:t>Yüksek düzeyde farkındalığa sahip ve düşük düzeyde kendini denetleme eğiliminde olan kişilerde tutumlar davranışı belirlemektedir. Oysa düşük farkındalık ve yüksek kendini denetleme eğiliminde olan kimselerde öznel değerler-davranış ilişkisi yüksek çıkarken, tutum davranış ilişkisi önemini yitirmiştir. </a:t>
            </a:r>
          </a:p>
          <a:p>
            <a:endParaRPr lang="tr-TR" dirty="0" smtClean="0"/>
          </a:p>
          <a:p>
            <a:r>
              <a:rPr lang="tr-TR" dirty="0" smtClean="0"/>
              <a:t>Planlanmış davranış kuramına yöneltilen eleştiriler şöyledir; bu kuramda insanların düşünüp, karar verip, ondan sonra harekete geçtikleri varsayılmıştır. Oysa her davranışın bu şekilde gerçekleşmediği bilinmektedir. Bazı davranışlar planlanmadan ve düşünülmeden olabilmektedir  (birbirleriyle kavga eden iki kişi, aşık olan biri vb.). Alışkanlık haline gelmiş davranışlarda da benzer bir durum söz konusudur. Bu tip davranışlar belli bir tutuma dayanmazlar. </a:t>
            </a:r>
            <a:endParaRPr lang="tr-TR" dirty="0"/>
          </a:p>
        </p:txBody>
      </p:sp>
    </p:spTree>
    <p:extLst>
      <p:ext uri="{BB962C8B-B14F-4D97-AF65-F5344CB8AC3E}">
        <p14:creationId xmlns:p14="http://schemas.microsoft.com/office/powerpoint/2010/main" val="688939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08386" y="2551837"/>
            <a:ext cx="8702566" cy="1477328"/>
          </a:xfrm>
          <a:prstGeom prst="rect">
            <a:avLst/>
          </a:prstGeom>
        </p:spPr>
        <p:txBody>
          <a:bodyPr wrap="square">
            <a:spAutoFit/>
          </a:bodyPr>
          <a:lstStyle/>
          <a:p>
            <a:pPr marL="342900" indent="-342900">
              <a:buAutoNum type="alphaLcParenR" startAt="2"/>
            </a:pPr>
            <a:r>
              <a:rPr lang="tr-TR" dirty="0" smtClean="0"/>
              <a:t>Zaman Faktörü: </a:t>
            </a:r>
          </a:p>
          <a:p>
            <a:pPr marL="342900" indent="-342900">
              <a:buAutoNum type="alphaLcParenR" startAt="2"/>
            </a:pPr>
            <a:endParaRPr lang="tr-TR" dirty="0" smtClean="0"/>
          </a:p>
          <a:p>
            <a:r>
              <a:rPr lang="tr-TR" dirty="0" smtClean="0"/>
              <a:t>Tutum ile davranışı ölçme arasında geçen süre ne kadar uzarsa, tutum- davranış ilişkisini etkileyebilecek değişkenler işin içine girer, tutumla davranış arasında tutarlılık gözlenmesi olasılığı düşer. Seçimlere 1 ay ve bir hafta kala anketler arasındaki farklılıklar.</a:t>
            </a:r>
            <a:endParaRPr lang="tr-TR" dirty="0"/>
          </a:p>
        </p:txBody>
      </p:sp>
    </p:spTree>
    <p:extLst>
      <p:ext uri="{BB962C8B-B14F-4D97-AF65-F5344CB8AC3E}">
        <p14:creationId xmlns:p14="http://schemas.microsoft.com/office/powerpoint/2010/main" val="573175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98179" y="1720840"/>
            <a:ext cx="9732580" cy="2862322"/>
          </a:xfrm>
          <a:prstGeom prst="rect">
            <a:avLst/>
          </a:prstGeom>
        </p:spPr>
        <p:txBody>
          <a:bodyPr wrap="square">
            <a:spAutoFit/>
          </a:bodyPr>
          <a:lstStyle/>
          <a:p>
            <a:pPr marL="342900" indent="-342900">
              <a:buAutoNum type="alphaLcParenR" startAt="3"/>
            </a:pPr>
            <a:r>
              <a:rPr lang="tr-TR" dirty="0" smtClean="0"/>
              <a:t>Tutumun Güç Derecesi: </a:t>
            </a:r>
          </a:p>
          <a:p>
            <a:pPr marL="342900" indent="-342900">
              <a:buAutoNum type="alphaLcParenR" startAt="3"/>
            </a:pPr>
            <a:endParaRPr lang="tr-TR" dirty="0" smtClean="0"/>
          </a:p>
          <a:p>
            <a:r>
              <a:rPr lang="tr-TR" dirty="0" smtClean="0"/>
              <a:t>Her tutumun bir gücü vardır. Bir tutumun gücü, her üç öğenin gücünün toplamından oluşur. Ahmet ve Mehmet eşlerinin çalışması konusunda olumsuz tutuma sahiptir. Ahmet’in olumsuz tutumu Mehmet’inkinden kuvvetli olabilir. Mehmet’in bilişsel ve duygusal öğeleri daha az güçlü, davranışsal öğesi ise çok zayıf olabilir. Mali sıkıntıdan kurtulmak için, kadınların çalışmasının pekiyi bir durum olmadığını düşünse bile karısının çalışmasına izin verebilir. </a:t>
            </a:r>
          </a:p>
          <a:p>
            <a:endParaRPr lang="tr-TR" dirty="0" smtClean="0"/>
          </a:p>
          <a:p>
            <a:r>
              <a:rPr lang="tr-TR" dirty="0" smtClean="0"/>
              <a:t>Ali ve veli X partisine programını beğendiği (bilişsel öğe) için oy verebilir (davranışsal öğe) ancak veli alinin olduğu kadar partiye bir bağlılık hissetmemektedir (duygusal öğe)</a:t>
            </a:r>
            <a:endParaRPr lang="tr-TR" dirty="0"/>
          </a:p>
        </p:txBody>
      </p:sp>
    </p:spTree>
    <p:extLst>
      <p:ext uri="{BB962C8B-B14F-4D97-AF65-F5344CB8AC3E}">
        <p14:creationId xmlns:p14="http://schemas.microsoft.com/office/powerpoint/2010/main" val="412395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82869" y="889844"/>
            <a:ext cx="9722069" cy="3416320"/>
          </a:xfrm>
          <a:prstGeom prst="rect">
            <a:avLst/>
          </a:prstGeom>
        </p:spPr>
        <p:txBody>
          <a:bodyPr wrap="square">
            <a:spAutoFit/>
          </a:bodyPr>
          <a:lstStyle/>
          <a:p>
            <a:r>
              <a:rPr lang="tr-TR" dirty="0" smtClean="0"/>
              <a:t>Örnekler tutumların ve öğelerinin aynı güçte olmayabileceğini göstermektedir. Güçlü tutumlar davranışların tahmin edilmesinde daha belirleyicidir. Peki, bir tutumu güçlü kılan şey nedir?</a:t>
            </a:r>
          </a:p>
          <a:p>
            <a:endParaRPr lang="tr-TR" dirty="0" smtClean="0"/>
          </a:p>
          <a:p>
            <a:r>
              <a:rPr lang="tr-TR" dirty="0" smtClean="0"/>
              <a:t>1- Bir tutum objesi hakkında bilgi sahibi olmanın o objeyle ilgili tutumların güçlü olmasına neden olduğu ortaya çıkmıştır. Örneğin çevre ile ilgili konularda bilgi ve tutumları belirlenen kişilerden çevre yararına çalışmalara katılmaları istendi. Bilgili ve güçlü tutumlara sahip olanların tutum ve davranışları arasındaki tutarlılık zayıf bilgi ve tutuma sahip olanlardan daha fazlaydı. </a:t>
            </a:r>
          </a:p>
          <a:p>
            <a:endParaRPr lang="tr-TR" dirty="0" smtClean="0"/>
          </a:p>
          <a:p>
            <a:r>
              <a:rPr lang="tr-TR" dirty="0" smtClean="0"/>
              <a:t>2- Kişinin tutum objesiyle olan ilişkisi tutumun gücünü etkileyen bir başka faktördür. Kredi tutarlarının ne kadar olduğu, üniversitede okuyan veya okutan biri için sokaktaki insandan daha önemlidir. Ya da ev kredilerinin yükselmesi ev almak isteyen insanlar ile ev sahibi olup ev almayı düşünmeyenler için farklı önemdedir. </a:t>
            </a:r>
            <a:endParaRPr lang="tr-TR" dirty="0"/>
          </a:p>
        </p:txBody>
      </p:sp>
    </p:spTree>
    <p:extLst>
      <p:ext uri="{BB962C8B-B14F-4D97-AF65-F5344CB8AC3E}">
        <p14:creationId xmlns:p14="http://schemas.microsoft.com/office/powerpoint/2010/main" val="2939575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30013" y="58847"/>
            <a:ext cx="9921765" cy="5355312"/>
          </a:xfrm>
          <a:prstGeom prst="rect">
            <a:avLst/>
          </a:prstGeom>
        </p:spPr>
        <p:txBody>
          <a:bodyPr wrap="square">
            <a:spAutoFit/>
          </a:bodyPr>
          <a:lstStyle/>
          <a:p>
            <a:endParaRPr lang="tr-TR" dirty="0" smtClean="0"/>
          </a:p>
          <a:p>
            <a:endParaRPr lang="tr-TR" dirty="0"/>
          </a:p>
          <a:p>
            <a:endParaRPr lang="tr-TR" dirty="0" smtClean="0"/>
          </a:p>
          <a:p>
            <a:pPr marL="342900" indent="-342900">
              <a:buAutoNum type="alphaLcParenR" startAt="4"/>
            </a:pPr>
            <a:r>
              <a:rPr lang="tr-TR" dirty="0" smtClean="0"/>
              <a:t>Tutumun Ulaşılabilirliği (Modeli): </a:t>
            </a:r>
          </a:p>
          <a:p>
            <a:pPr marL="342900" indent="-342900">
              <a:buAutoNum type="alphaLcParenR" startAt="4"/>
            </a:pPr>
            <a:endParaRPr lang="tr-TR" dirty="0" smtClean="0"/>
          </a:p>
          <a:p>
            <a:r>
              <a:rPr lang="tr-TR" dirty="0" smtClean="0"/>
              <a:t>Bazı tutumlar bellekten daha çabuk çağrılır ve böylece daha kolay bilinç düzeyine ulaşır ve davranışı etkiler. Bu modele göre, ilk önce tutumlar aktif hale getirilir, yani tutum objesinin uyarmasıyla bellekten çağrılır. Bellekten çağrılan tutum, tutum objesinin içinde bulunduğu durumun algılanışını etkiler, nasıl bir davranışta bulunacağımızı belirler. </a:t>
            </a:r>
          </a:p>
          <a:p>
            <a:endParaRPr lang="tr-TR" dirty="0" smtClean="0"/>
          </a:p>
          <a:p>
            <a:r>
              <a:rPr lang="tr-TR" dirty="0" smtClean="0"/>
              <a:t>Hangi tutumun bellekten çağrılacağını ne belirler?</a:t>
            </a:r>
          </a:p>
          <a:p>
            <a:endParaRPr lang="tr-TR" dirty="0" smtClean="0"/>
          </a:p>
          <a:p>
            <a:r>
              <a:rPr lang="tr-TR" dirty="0" smtClean="0"/>
              <a:t>Modele göre; tutum objesiyle onun değerlendirilmesi  (belli bir tutum) arasındaki bağlantı gücü hangi tutumun bellekten çağırılacağını ve davranış üzerinde etkili olacağını belirler.  Bağlantı gücü ne kadar güçlü olursa çağrılan tutumun davranış üzerindeki etkisi de o kadar büyük olur. </a:t>
            </a:r>
          </a:p>
          <a:p>
            <a:endParaRPr lang="tr-TR" dirty="0" smtClean="0"/>
          </a:p>
          <a:p>
            <a:r>
              <a:rPr lang="tr-TR" dirty="0" smtClean="0"/>
              <a:t>Ancak </a:t>
            </a:r>
            <a:r>
              <a:rPr lang="tr-TR" dirty="0" err="1" smtClean="0"/>
              <a:t>Bargh</a:t>
            </a:r>
            <a:r>
              <a:rPr lang="tr-TR" dirty="0" smtClean="0"/>
              <a:t> vd. (1992) güçlü tutumlar için olduğu kadar, zayıf tutumlar için de benzer bir sonuca ulaşmıştır. Buna göre birçok tutum ilişkide oldukları </a:t>
            </a:r>
            <a:r>
              <a:rPr lang="tr-TR" dirty="0" err="1" smtClean="0"/>
              <a:t>tutm</a:t>
            </a:r>
            <a:r>
              <a:rPr lang="tr-TR" dirty="0" smtClean="0"/>
              <a:t> objesi tarafından </a:t>
            </a:r>
            <a:r>
              <a:rPr lang="tr-TR" dirty="0" err="1" smtClean="0"/>
              <a:t>otamatik</a:t>
            </a:r>
            <a:r>
              <a:rPr lang="tr-TR" dirty="0" smtClean="0"/>
              <a:t> olarak harekete geçirilmektedir. Harekete geçirildiklerinde de davranışları etkilemek üzere bilinçte yerlerini almaktadırlar. </a:t>
            </a:r>
            <a:endParaRPr lang="tr-TR" dirty="0"/>
          </a:p>
        </p:txBody>
      </p:sp>
    </p:spTree>
    <p:extLst>
      <p:ext uri="{BB962C8B-B14F-4D97-AF65-F5344CB8AC3E}">
        <p14:creationId xmlns:p14="http://schemas.microsoft.com/office/powerpoint/2010/main" val="115265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9917" y="612845"/>
            <a:ext cx="9343697" cy="4801314"/>
          </a:xfrm>
          <a:prstGeom prst="rect">
            <a:avLst/>
          </a:prstGeom>
        </p:spPr>
        <p:txBody>
          <a:bodyPr wrap="square">
            <a:spAutoFit/>
          </a:bodyPr>
          <a:lstStyle/>
          <a:p>
            <a:pPr marL="342900" indent="-342900">
              <a:buAutoNum type="alphaLcParenR" startAt="5"/>
            </a:pPr>
            <a:r>
              <a:rPr lang="tr-TR" dirty="0" smtClean="0"/>
              <a:t>Farkındalık: </a:t>
            </a:r>
          </a:p>
          <a:p>
            <a:pPr marL="342900" indent="-342900">
              <a:buAutoNum type="alphaLcParenR" startAt="5"/>
            </a:pPr>
            <a:endParaRPr lang="tr-TR" dirty="0" smtClean="0"/>
          </a:p>
          <a:p>
            <a:r>
              <a:rPr lang="tr-TR" dirty="0" smtClean="0"/>
              <a:t>Kişilerin kendi tutum ve davranışlarının ne ölçüde farkında olduklarını belirtmek için kullanılan bir terimdir. Araştırmalar yüksek farkındalığın tutum-davranış ilişkisini güçlendirdiğini göstermektedir. </a:t>
            </a:r>
          </a:p>
          <a:p>
            <a:r>
              <a:rPr lang="tr-TR" dirty="0" smtClean="0"/>
              <a:t>Farkındalığın tutum davranış ilişkisine neden etki ettiği sorusuna iki cevap verilmektedir. </a:t>
            </a:r>
          </a:p>
          <a:p>
            <a:endParaRPr lang="tr-TR" dirty="0" smtClean="0"/>
          </a:p>
          <a:p>
            <a:r>
              <a:rPr lang="tr-TR" dirty="0" smtClean="0"/>
              <a:t>•	Farkındalık, tutumlara ulaşmayı kolaylaştırır; farkındalığımız yüksek olduğunda herhangi bir konudaki tutumumuzun ne olduğunu daha iyi biliriz ve tutumlar belleğe daha kolay çağrılır, davranışları daha kolay etkiler.</a:t>
            </a:r>
          </a:p>
          <a:p>
            <a:endParaRPr lang="tr-TR" dirty="0" smtClean="0"/>
          </a:p>
          <a:p>
            <a:r>
              <a:rPr lang="tr-TR" dirty="0" smtClean="0"/>
              <a:t>•	Davranışta bulunmamız gereken durumlarda, o durumla ilgili tutumumuza odaklanırız ve bu tutumun davranışımıza öncülük etmesine izin veririz. </a:t>
            </a:r>
          </a:p>
          <a:p>
            <a:endParaRPr lang="tr-TR" dirty="0" smtClean="0"/>
          </a:p>
          <a:p>
            <a:r>
              <a:rPr lang="tr-TR" dirty="0" smtClean="0"/>
              <a:t>Farkındalığın yüksek olması şu anlama gelir, harekete geçmeden önce dur ve düşün, neyin doğru olduğuna inanıyorsan, öyle davran. Bir davranışta bulunmadan önce içinden geçilen bu tür bir bilişsel süreç davranışların çevresel faktörlerden daha çok tutumlardan etkilenmesine yardımcı olur. Yani turum-davranış ilişkisini güçlendirir. </a:t>
            </a:r>
            <a:endParaRPr lang="tr-TR" dirty="0"/>
          </a:p>
        </p:txBody>
      </p:sp>
    </p:spTree>
    <p:extLst>
      <p:ext uri="{BB962C8B-B14F-4D97-AF65-F5344CB8AC3E}">
        <p14:creationId xmlns:p14="http://schemas.microsoft.com/office/powerpoint/2010/main" val="109966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18897" y="58847"/>
            <a:ext cx="9228082" cy="5078313"/>
          </a:xfrm>
          <a:prstGeom prst="rect">
            <a:avLst/>
          </a:prstGeom>
        </p:spPr>
        <p:txBody>
          <a:bodyPr wrap="square">
            <a:spAutoFit/>
          </a:bodyPr>
          <a:lstStyle/>
          <a:p>
            <a:endParaRPr lang="tr-TR" dirty="0" smtClean="0"/>
          </a:p>
          <a:p>
            <a:endParaRPr lang="tr-TR" dirty="0" smtClean="0"/>
          </a:p>
          <a:p>
            <a:r>
              <a:rPr lang="tr-TR" dirty="0" err="1" smtClean="0"/>
              <a:t>Froming</a:t>
            </a:r>
            <a:r>
              <a:rPr lang="tr-TR" dirty="0" smtClean="0"/>
              <a:t> (1982) ve arkadaşlarının yaptığı deney farkındalığın önemini ortaya koymuştur. Üniversite öğrencilerine çocukların fiziksel cezalandırılması ile ilgili tutumları sorulmuştur. Bu gruptan olumsuz tutuma sahip olan ama diğer insanların çoğunun bu konuda olumlu tutuma sahip olduğunu belirten öğrenciler seçilmiştir. Birkaç hafta sonra öğrenme deneyi gereği, birisine elektrik şoku vermeleri istenmiştir. Burada öğrenciler elektrik şoku düzeyini ayarlayabilmekteydi (Bağımlı değişken: şok miktarı). Öğrencilerden bazıları şok verirken aynaya bakmaktadır (öz farkındalık grubu), diğerleri izleyici grubu önünde şok vermektedir (çevre farkındalık grubu), diğerleri ise kendi başına şok vermektedir (kontrol grubu). Aynaya bakan grubun farkındalığı yüksek olduğundan önceki tutumlarına uygun davrandıkları gözlenmiştir. Diğerleri izleyici grubunun nasıl bir tutuma sahip olduğunu düşünüyorlarsa öyle davranmaktadırlar. </a:t>
            </a:r>
          </a:p>
          <a:p>
            <a:endParaRPr lang="tr-TR" dirty="0" smtClean="0"/>
          </a:p>
          <a:p>
            <a:r>
              <a:rPr lang="tr-TR" dirty="0" smtClean="0"/>
              <a:t>Elde edilen bulgu, farkındalığın tutum-davranış ilişkisini güçlendirdiğini göstermekte aynı zamanda farklı tür farkındalıkların (öz veya çevre) farklı tür davranışlara yol açtığına işaret etmektedir. İnsanın kendisinin neyi önemsediğine odaklandığında tutumlar davranışlar üzerinde daha etkili olurken, başkalarının neyi önemsediğine odaklanıldığında kişiler onların beklentilerine uygun davranabiliyorlar. </a:t>
            </a:r>
            <a:endParaRPr lang="tr-TR" dirty="0"/>
          </a:p>
        </p:txBody>
      </p:sp>
    </p:spTree>
    <p:extLst>
      <p:ext uri="{BB962C8B-B14F-4D97-AF65-F5344CB8AC3E}">
        <p14:creationId xmlns:p14="http://schemas.microsoft.com/office/powerpoint/2010/main" val="529194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39614" y="1305342"/>
            <a:ext cx="8544910" cy="3970318"/>
          </a:xfrm>
          <a:prstGeom prst="rect">
            <a:avLst/>
          </a:prstGeom>
        </p:spPr>
        <p:txBody>
          <a:bodyPr wrap="square">
            <a:spAutoFit/>
          </a:bodyPr>
          <a:lstStyle/>
          <a:p>
            <a:r>
              <a:rPr lang="tr-TR" dirty="0" smtClean="0"/>
              <a:t>Planlanmış Davranış Kuramı</a:t>
            </a:r>
          </a:p>
          <a:p>
            <a:endParaRPr lang="tr-TR" dirty="0" smtClean="0"/>
          </a:p>
          <a:p>
            <a:r>
              <a:rPr lang="tr-TR" dirty="0" smtClean="0"/>
              <a:t>Bu kurama göre insanlar davranışlarının sonuçları hakkında önceden düşünürler, seçtikleri bir sonuca ulaşmak için bir karar varıp o kararı uygularlar. Kurama göre; bir davranışı belirleyen doğrudan tutum değil niyettir. Tutum niyeti, niyet de davranışı etkiler. </a:t>
            </a:r>
          </a:p>
          <a:p>
            <a:endParaRPr lang="tr-TR" dirty="0" smtClean="0"/>
          </a:p>
          <a:p>
            <a:r>
              <a:rPr lang="tr-TR" dirty="0" err="1" smtClean="0"/>
              <a:t>Ajzen</a:t>
            </a:r>
            <a:r>
              <a:rPr lang="tr-TR" dirty="0" smtClean="0"/>
              <a:t>, Planlanmış Davranış </a:t>
            </a:r>
            <a:r>
              <a:rPr lang="tr-TR" dirty="0" err="1" smtClean="0"/>
              <a:t>Kuramı’nda</a:t>
            </a:r>
            <a:r>
              <a:rPr lang="tr-TR" dirty="0" smtClean="0"/>
              <a:t>, niyete etki eden 3 öğeden söz etmektedir. </a:t>
            </a:r>
          </a:p>
          <a:p>
            <a:r>
              <a:rPr lang="tr-TR" dirty="0" smtClean="0"/>
              <a:t>Bunlar:</a:t>
            </a:r>
          </a:p>
          <a:p>
            <a:endParaRPr lang="tr-TR" dirty="0" smtClean="0"/>
          </a:p>
          <a:p>
            <a:pPr marL="342900" indent="-342900">
              <a:buAutoNum type="alphaLcParenR"/>
            </a:pPr>
            <a:r>
              <a:rPr lang="tr-TR" dirty="0" smtClean="0"/>
              <a:t>kişinin davranışa yönelik tutumu, </a:t>
            </a:r>
          </a:p>
          <a:p>
            <a:pPr marL="342900" indent="-342900">
              <a:buAutoNum type="alphaLcParenR"/>
            </a:pPr>
            <a:endParaRPr lang="tr-TR" dirty="0" smtClean="0"/>
          </a:p>
          <a:p>
            <a:r>
              <a:rPr lang="tr-TR" dirty="0" smtClean="0"/>
              <a:t>b) öznel değerler, </a:t>
            </a:r>
          </a:p>
          <a:p>
            <a:endParaRPr lang="tr-TR" dirty="0" smtClean="0"/>
          </a:p>
          <a:p>
            <a:r>
              <a:rPr lang="tr-TR" dirty="0" smtClean="0"/>
              <a:t>c) fark edilen davranışsal kontroldür. </a:t>
            </a:r>
            <a:endParaRPr lang="tr-TR" dirty="0"/>
          </a:p>
        </p:txBody>
      </p:sp>
    </p:spTree>
    <p:extLst>
      <p:ext uri="{BB962C8B-B14F-4D97-AF65-F5344CB8AC3E}">
        <p14:creationId xmlns:p14="http://schemas.microsoft.com/office/powerpoint/2010/main" val="1202642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19503" y="1720840"/>
            <a:ext cx="9616966" cy="3416320"/>
          </a:xfrm>
          <a:prstGeom prst="rect">
            <a:avLst/>
          </a:prstGeom>
        </p:spPr>
        <p:txBody>
          <a:bodyPr wrap="square">
            <a:spAutoFit/>
          </a:bodyPr>
          <a:lstStyle/>
          <a:p>
            <a:pPr marL="342900" indent="-342900">
              <a:buAutoNum type="alphaLcParenR"/>
            </a:pPr>
            <a:r>
              <a:rPr lang="tr-TR" dirty="0" smtClean="0"/>
              <a:t>Bir kişinin davranışa yönelik tutumu iki olgudan etkilenir: </a:t>
            </a:r>
          </a:p>
          <a:p>
            <a:pPr marL="342900" indent="-342900">
              <a:buAutoNum type="alphaLcParenR"/>
            </a:pPr>
            <a:endParaRPr lang="tr-TR" dirty="0"/>
          </a:p>
          <a:p>
            <a:pPr marL="342900" indent="-342900">
              <a:buAutoNum type="arabicParenBoth"/>
            </a:pPr>
            <a:r>
              <a:rPr lang="tr-TR" dirty="0" smtClean="0"/>
              <a:t>Davranışın sonuçlarıyla ilgili düşünceler, </a:t>
            </a:r>
          </a:p>
          <a:p>
            <a:endParaRPr lang="tr-TR" dirty="0" smtClean="0"/>
          </a:p>
          <a:p>
            <a:r>
              <a:rPr lang="tr-TR" dirty="0" smtClean="0"/>
              <a:t>(2) olası sonuçların değerlendirilmesi. </a:t>
            </a:r>
          </a:p>
          <a:p>
            <a:pPr marL="342900" indent="-342900">
              <a:buAutoNum type="arabicParenBoth"/>
            </a:pPr>
            <a:endParaRPr lang="tr-TR" dirty="0"/>
          </a:p>
          <a:p>
            <a:r>
              <a:rPr lang="tr-TR" dirty="0" smtClean="0"/>
              <a:t>Örneğin, bir öğrencinin haftada 10 saat daha fazla ders çalışması kararını ele alalım. İki farklı kişi, böyle bir kararın ne gibi sonuçlara yol açabileceği (1) konusunda aynı şekilde düşünebilirler: daha iyi notlar almak, arkadaşlarla daha az zaman geçirmek, vb. Ancak bu sonuçların değerlendirilmesinde (2) farklılıklar doğabilir. Ahmet, yüksek notlar almayı çok önemserken, Lale arkadaşlarla vakit geçirmeyi daha önemli bulabilir. Dolayısıyla, Ahmet’in haftada 10 saat fazla çalışmaya karşı tutumu, Lale’ninkine göre daha olumlu olacaktır. </a:t>
            </a:r>
            <a:endParaRPr lang="tr-TR" dirty="0"/>
          </a:p>
        </p:txBody>
      </p:sp>
    </p:spTree>
    <p:extLst>
      <p:ext uri="{BB962C8B-B14F-4D97-AF65-F5344CB8AC3E}">
        <p14:creationId xmlns:p14="http://schemas.microsoft.com/office/powerpoint/2010/main" val="175159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1347</Words>
  <Application>Microsoft Office PowerPoint</Application>
  <PresentationFormat>Geniş ekran</PresentationFormat>
  <Paragraphs>80</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ARCAN TUZCU</dc:creator>
  <cp:lastModifiedBy>MEHMET ARCAN TUZCU</cp:lastModifiedBy>
  <cp:revision>2</cp:revision>
  <dcterms:created xsi:type="dcterms:W3CDTF">2019-01-21T14:58:40Z</dcterms:created>
  <dcterms:modified xsi:type="dcterms:W3CDTF">2019-01-21T15:03:57Z</dcterms:modified>
</cp:coreProperties>
</file>