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</p:sldMasterIdLst>
  <p:notesMasterIdLst>
    <p:notesMasterId r:id="rId13"/>
  </p:notesMasterIdLst>
  <p:sldIdLst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CFD6B-7959-47A2-B35F-9BC3A42264C4}" type="datetimeFigureOut">
              <a:rPr lang="tr-TR" smtClean="0"/>
              <a:t>2.04.2018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77E9F-B426-43E0-ABF1-C906BD23C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82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2EF4-8CC9-4A1A-ACBF-F026891FF581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2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2A60-5A36-4D3E-AE59-94A13FEB80C2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16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AC57-9D6E-45A3-9464-02D3EC0747E3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30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382-A71D-4953-B084-B5103D66B405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068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576C-F6D7-4928-BCD9-CA80C32F0617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965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834-B529-41D0-85DC-283D9410C304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41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2011-FE1A-443C-91C9-0F238EA596B6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1718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949-C810-428E-8615-D1AAB4994F52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715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A724-6502-405B-982E-223E3B7E8FC5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93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5447-847F-4259-AB07-1ADB72B5D68E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83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5ADD-C9FA-4382-8223-115BED0593D8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071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2C3E-9736-4696-B9B0-CF346A0F6DB5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04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8FFB-6655-4649-B083-E7C89D10C092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8690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7B31-B692-4019-807B-F4A50DD8F9F9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75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B17B-B08A-45DF-939F-2D5B35066954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15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9476-1575-4F4D-A570-068BD4CADB66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26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341D-3DF0-4707-BC25-C203F07D48DC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99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25A1-9AB6-4DB3-A4AC-16C7FD6FBF70}" type="datetime1">
              <a:rPr lang="tr-TR" smtClean="0"/>
              <a:t>2.04.2018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65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9DEC-2457-4470-A6C9-C492BA9E9E4C}" type="datetime1">
              <a:rPr lang="tr-TR" smtClean="0"/>
              <a:t>2.04.2018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03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6119-4B1B-4858-9EB9-4273D17ACACB}" type="datetime1">
              <a:rPr lang="tr-TR" smtClean="0"/>
              <a:t>2.04.2018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36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BCF-1D67-463B-9A0D-CB811217B48D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3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C9CC-4484-424A-A2D0-0629294732B6}" type="datetime1">
              <a:rPr lang="tr-TR" smtClean="0"/>
              <a:t>2.04.2018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92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9D7E-4928-4562-9D5C-01669587A94E}" type="datetime1">
              <a:rPr lang="tr-TR" smtClean="0"/>
              <a:t>2.04.2018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Prof. Dr. Rıfat Miser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5ABE-3E08-4235-90B6-92B310CAFB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28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166AAB-7482-49AE-AC8C-C40912648836}" type="datetime1">
              <a:rPr lang="tr-TR" smtClean="0">
                <a:solidFill>
                  <a:srgbClr val="04617B"/>
                </a:solidFill>
              </a:rPr>
              <a:t>2.04.2018</a:t>
            </a:fld>
            <a:endParaRPr lang="tr-TR">
              <a:solidFill>
                <a:srgbClr val="04617B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4B6DD9-C308-4B6A-87E3-5A218D535C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7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9549" y="1893194"/>
            <a:ext cx="10071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Dördüncü Hafta: </a:t>
            </a:r>
          </a:p>
          <a:p>
            <a:pPr algn="ctr"/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Çevre </a:t>
            </a:r>
            <a:r>
              <a:rPr lang="tr-TR" sz="6000" dirty="0" err="1" smtClean="0">
                <a:solidFill>
                  <a:prstClr val="black"/>
                </a:solidFill>
                <a:latin typeface="Vladimir Script" panose="03050402040407070305" pitchFamily="66" charset="0"/>
              </a:rPr>
              <a:t>egitimi</a:t>
            </a:r>
            <a:r>
              <a:rPr lang="tr-TR" sz="6000" dirty="0" smtClean="0">
                <a:solidFill>
                  <a:prstClr val="black"/>
                </a:solidFill>
                <a:latin typeface="Vladimir Script" panose="03050402040407070305" pitchFamily="66" charset="0"/>
              </a:rPr>
              <a:t> </a:t>
            </a:r>
            <a:r>
              <a:rPr lang="tr-TR" sz="6000" dirty="0" err="1" smtClean="0">
                <a:solidFill>
                  <a:prstClr val="black"/>
                </a:solidFill>
                <a:latin typeface="Vladimir Script" panose="03050402040407070305" pitchFamily="66" charset="0"/>
              </a:rPr>
              <a:t>yaklasımları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Rıfat Miser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0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Evcil hayvan besleme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7651" y="1719109"/>
            <a:ext cx="6315290" cy="4295326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dirty="0" smtClean="0">
                <a:solidFill>
                  <a:srgbClr val="0070C0"/>
                </a:solidFill>
              </a:rPr>
              <a:t>Amaç: </a:t>
            </a:r>
            <a:r>
              <a:rPr lang="tr-TR" sz="4800" dirty="0" smtClean="0">
                <a:solidFill>
                  <a:srgbClr val="FF0000"/>
                </a:solidFill>
              </a:rPr>
              <a:t>Doğal çevre ile uyum içinde yaşamak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38200" y="1751527"/>
            <a:ext cx="10515600" cy="4425435"/>
          </a:xfrm>
        </p:spPr>
        <p:txBody>
          <a:bodyPr/>
          <a:lstStyle/>
          <a:p>
            <a:pPr marL="0" lvl="0" indent="0" algn="ctr">
              <a:buNone/>
            </a:pPr>
            <a:r>
              <a:rPr lang="tr-TR" sz="3200" dirty="0">
                <a:solidFill>
                  <a:srgbClr val="04617B"/>
                </a:solidFill>
                <a:latin typeface="Franklin Gothic Book"/>
                <a:ea typeface="+mj-ea"/>
                <a:cs typeface="+mj-cs"/>
              </a:rPr>
              <a:t>Keçiyi Uçurumdan Düşüren Bir Tutam </a:t>
            </a:r>
            <a:r>
              <a:rPr lang="tr-TR" sz="3200" dirty="0" smtClean="0">
                <a:solidFill>
                  <a:srgbClr val="04617B"/>
                </a:solidFill>
                <a:latin typeface="Franklin Gothic Book"/>
                <a:ea typeface="+mj-ea"/>
                <a:cs typeface="+mj-cs"/>
              </a:rPr>
              <a:t>Ot</a:t>
            </a:r>
          </a:p>
          <a:p>
            <a:pPr marL="0" lvl="0" indent="0" algn="ctr">
              <a:buNone/>
            </a:pPr>
            <a:endParaRPr lang="tr-TR" sz="5400" dirty="0">
              <a:solidFill>
                <a:srgbClr val="0070C0"/>
              </a:solidFill>
            </a:endParaRPr>
          </a:p>
        </p:txBody>
      </p:sp>
      <p:sp>
        <p:nvSpPr>
          <p:cNvPr id="4" name="AutoShape 2" descr="&quot;O Keçi Oraya Nasıl Çıkmış&quot; Dedirtecek 35 Çok Şaşırtıcı Fotoğr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420" y="2627289"/>
            <a:ext cx="7399283" cy="3153401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46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>
                <a:solidFill>
                  <a:srgbClr val="0070C0"/>
                </a:solidFill>
              </a:rPr>
              <a:t>Hedef: </a:t>
            </a:r>
            <a:r>
              <a:rPr lang="tr-TR" sz="4800" dirty="0">
                <a:solidFill>
                  <a:srgbClr val="FF0000"/>
                </a:solidFill>
              </a:rPr>
              <a:t>Çevre okuryazarı olm</a:t>
            </a:r>
            <a:r>
              <a:rPr lang="tr-TR" dirty="0">
                <a:solidFill>
                  <a:srgbClr val="FF0000"/>
                </a:solidFill>
              </a:rPr>
              <a:t>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tr-TR" sz="5400" dirty="0">
                <a:solidFill>
                  <a:srgbClr val="0070C0"/>
                </a:solidFill>
              </a:rPr>
              <a:t>Çevre okuryazarlığı, kişinin çevreyle uyum içinde yaşamak için bilinmesi gerekeni bilme, yapılması gerekeni yapabilme yeterliğine sahip olması demektir.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3224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Çevre okuryazarlığı, birbirini tamamlayan üç katmandan oluşur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38200" y="2408349"/>
            <a:ext cx="10515600" cy="3768614"/>
          </a:xfrm>
        </p:spPr>
        <p:txBody>
          <a:bodyPr>
            <a:normAutofit/>
          </a:bodyPr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marL="0" indent="0" algn="ctr">
              <a:buNone/>
            </a:pPr>
            <a:r>
              <a:rPr lang="tr-TR" sz="5400" dirty="0" smtClean="0">
                <a:solidFill>
                  <a:srgbClr val="0070C0"/>
                </a:solidFill>
              </a:rPr>
              <a:t>Temel çevre okuryazarlığı</a:t>
            </a:r>
          </a:p>
          <a:p>
            <a:pPr marL="0" indent="0">
              <a:buNone/>
            </a:pPr>
            <a:r>
              <a:rPr lang="tr-TR" sz="5400" dirty="0" smtClean="0">
                <a:solidFill>
                  <a:srgbClr val="00B050"/>
                </a:solidFill>
              </a:rPr>
              <a:t>     İşlevsel çevre okuryazarlığı,</a:t>
            </a:r>
          </a:p>
          <a:p>
            <a:pPr marL="0" indent="0">
              <a:buNone/>
            </a:pPr>
            <a:r>
              <a:rPr lang="tr-TR" sz="5400" dirty="0" smtClean="0">
                <a:solidFill>
                  <a:srgbClr val="7030A0"/>
                </a:solidFill>
              </a:rPr>
              <a:t>Eylemsel çevre okuryazarlığı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8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prstClr val="black"/>
                </a:solidFill>
              </a:rPr>
              <a:t>Çevreyle uyum içinde yaşamaya olanak sağlayacak </a:t>
            </a:r>
            <a:r>
              <a:rPr lang="tr-TR" dirty="0" smtClean="0">
                <a:solidFill>
                  <a:prstClr val="black"/>
                </a:solidFill>
              </a:rPr>
              <a:t/>
            </a:r>
            <a:br>
              <a:rPr lang="tr-TR" dirty="0" smtClean="0">
                <a:solidFill>
                  <a:prstClr val="black"/>
                </a:solidFill>
              </a:rPr>
            </a:br>
            <a:r>
              <a:rPr lang="tr-TR" u="sng" dirty="0" smtClean="0">
                <a:solidFill>
                  <a:prstClr val="black"/>
                </a:solidFill>
              </a:rPr>
              <a:t>öğrenme </a:t>
            </a:r>
            <a:r>
              <a:rPr lang="tr-TR" u="sng" dirty="0">
                <a:solidFill>
                  <a:prstClr val="black"/>
                </a:solidFill>
              </a:rPr>
              <a:t>durumları</a:t>
            </a:r>
            <a:endParaRPr lang="tr-TR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38200" y="2601531"/>
            <a:ext cx="5181600" cy="357543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r-TR" sz="3600" dirty="0" smtClean="0">
                <a:solidFill>
                  <a:prstClr val="black"/>
                </a:solidFill>
              </a:rPr>
              <a:t>*</a:t>
            </a:r>
            <a:r>
              <a:rPr lang="tr-TR" sz="3600" dirty="0" smtClean="0">
                <a:solidFill>
                  <a:srgbClr val="7030A0"/>
                </a:solidFill>
              </a:rPr>
              <a:t>okul içi düzenlemeler,</a:t>
            </a:r>
          </a:p>
          <a:p>
            <a:pPr marL="0" lvl="0" indent="0">
              <a:buNone/>
            </a:pPr>
            <a:r>
              <a:rPr lang="tr-TR" sz="3600" dirty="0" smtClean="0">
                <a:solidFill>
                  <a:prstClr val="black"/>
                </a:solidFill>
              </a:rPr>
              <a:t>*okul dışı eğitim </a:t>
            </a:r>
            <a:r>
              <a:rPr lang="tr-TR" sz="3600" dirty="0">
                <a:solidFill>
                  <a:prstClr val="black"/>
                </a:solidFill>
              </a:rPr>
              <a:t>kursları,</a:t>
            </a:r>
          </a:p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*açık hava deneyimleri,</a:t>
            </a:r>
          </a:p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*ana-baba ve yakın akraba </a:t>
            </a:r>
            <a:r>
              <a:rPr lang="tr-TR" sz="3600" dirty="0" smtClean="0">
                <a:solidFill>
                  <a:prstClr val="black"/>
                </a:solidFill>
              </a:rPr>
              <a:t>          	ilişkileri</a:t>
            </a:r>
            <a:r>
              <a:rPr lang="tr-TR" sz="3600" dirty="0">
                <a:solidFill>
                  <a:prstClr val="black"/>
                </a:solidFill>
              </a:rPr>
              <a:t>,</a:t>
            </a:r>
          </a:p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*çevre örgütleri,</a:t>
            </a:r>
          </a:p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*basın,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72200" y="2472743"/>
            <a:ext cx="5181600" cy="370421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*arkadaşlar ve diğer kişilerle </a:t>
            </a:r>
            <a:r>
              <a:rPr lang="tr-TR" sz="3600" dirty="0" smtClean="0">
                <a:solidFill>
                  <a:prstClr val="black"/>
                </a:solidFill>
              </a:rPr>
              <a:t>	ilişkiler</a:t>
            </a:r>
            <a:r>
              <a:rPr lang="tr-TR" sz="3600" dirty="0">
                <a:solidFill>
                  <a:prstClr val="black"/>
                </a:solidFill>
              </a:rPr>
              <a:t>,</a:t>
            </a:r>
          </a:p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*yurtdışı gezileri,</a:t>
            </a:r>
          </a:p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*çevre felaketleri,</a:t>
            </a:r>
          </a:p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*kitaplar,</a:t>
            </a:r>
          </a:p>
          <a:p>
            <a:pPr marL="0" lvl="0" indent="0">
              <a:buNone/>
            </a:pPr>
            <a:r>
              <a:rPr lang="tr-TR" sz="3600" dirty="0">
                <a:solidFill>
                  <a:prstClr val="black"/>
                </a:solidFill>
              </a:rPr>
              <a:t>*evcil hayvan besleme</a:t>
            </a:r>
          </a:p>
          <a:p>
            <a:pPr marL="0" lvl="0" indent="0">
              <a:buNone/>
            </a:pPr>
            <a:r>
              <a:rPr lang="tr-TR" sz="3600" dirty="0" smtClean="0">
                <a:solidFill>
                  <a:prstClr val="black"/>
                </a:solidFill>
              </a:rPr>
              <a:t>*</a:t>
            </a:r>
            <a:r>
              <a:rPr lang="tr-TR" sz="3600" dirty="0">
                <a:solidFill>
                  <a:prstClr val="black"/>
                </a:solidFill>
              </a:rPr>
              <a:t> </a:t>
            </a:r>
            <a:r>
              <a:rPr lang="tr-TR" sz="3600" dirty="0" smtClean="0">
                <a:solidFill>
                  <a:prstClr val="black"/>
                </a:solidFill>
              </a:rPr>
              <a:t>……</a:t>
            </a:r>
            <a:endParaRPr lang="tr-TR" sz="3600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4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Açık hava deneyimleri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73473" y="1447800"/>
            <a:ext cx="6854653" cy="4572000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basın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69701" y="1381024"/>
            <a:ext cx="10912699" cy="4929625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2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Çevre felaketleri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38300" y="1743075"/>
            <a:ext cx="9525000" cy="4464542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8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kitaplar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729" y="2743200"/>
            <a:ext cx="2614411" cy="3657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992" y="2640169"/>
            <a:ext cx="2704563" cy="3760631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80" y="2640168"/>
            <a:ext cx="2743198" cy="3920155"/>
          </a:xfr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/>
                </a:solidFill>
              </a:rPr>
              <a:t>Prof. Dr. Rıfat Miser</a:t>
            </a:r>
            <a:endParaRPr lang="tr-TR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125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Hisse Senedi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167</Words>
  <Application>Microsoft Office PowerPoint</Application>
  <PresentationFormat>Geniş ekran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Perpetua</vt:lpstr>
      <vt:lpstr>Vladimir Script</vt:lpstr>
      <vt:lpstr>Wingdings 2</vt:lpstr>
      <vt:lpstr>Office Teması</vt:lpstr>
      <vt:lpstr>2_Hisse Senedi</vt:lpstr>
      <vt:lpstr>PowerPoint Sunusu</vt:lpstr>
      <vt:lpstr>Amaç: Doğal çevre ile uyum içinde yaşamak</vt:lpstr>
      <vt:lpstr>Hedef: Çevre okuryazarı olmak</vt:lpstr>
      <vt:lpstr>Çevre okuryazarlığı, birbirini tamamlayan üç katmandan oluşur</vt:lpstr>
      <vt:lpstr>Çevreyle uyum içinde yaşamaya olanak sağlayacak  öğrenme durumları</vt:lpstr>
      <vt:lpstr>Açık hava deneyimleri</vt:lpstr>
      <vt:lpstr>basın</vt:lpstr>
      <vt:lpstr>Çevre felaketleri</vt:lpstr>
      <vt:lpstr>kitaplar</vt:lpstr>
      <vt:lpstr>Evcil hayvan besleme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Hedef: Çevre okuryazarı olmak</dc:title>
  <dc:creator>rm</dc:creator>
  <cp:lastModifiedBy>RM</cp:lastModifiedBy>
  <cp:revision>110</cp:revision>
  <dcterms:created xsi:type="dcterms:W3CDTF">2016-02-29T19:43:42Z</dcterms:created>
  <dcterms:modified xsi:type="dcterms:W3CDTF">2018-04-02T10:27:08Z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