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2" r:id="rId4"/>
    <p:sldId id="270" r:id="rId5"/>
    <p:sldId id="273" r:id="rId6"/>
    <p:sldId id="271" r:id="rId7"/>
    <p:sldId id="281" r:id="rId8"/>
    <p:sldId id="274" r:id="rId9"/>
    <p:sldId id="276" r:id="rId10"/>
    <p:sldId id="26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756"/>
    <a:srgbClr val="59E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5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8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7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1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xmlns="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465DDECC-A11E-434E-87B2-8997CD38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xmlns="" id="{B54A4D14-513F-4121-92D3-5CCB46896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">
              <a:extLst>
                <a:ext uri="{FF2B5EF4-FFF2-40B4-BE49-F238E27FC236}">
                  <a16:creationId xmlns:a16="http://schemas.microsoft.com/office/drawing/2014/main" xmlns="" id="{6C3411F1-AD17-499D-AFEF-2F300F6DF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7">
              <a:extLst>
                <a:ext uri="{FF2B5EF4-FFF2-40B4-BE49-F238E27FC236}">
                  <a16:creationId xmlns:a16="http://schemas.microsoft.com/office/drawing/2014/main" xmlns="" id="{60BF2CBE-B1E9-4C42-89DC-C35E4E651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8">
              <a:extLst>
                <a:ext uri="{FF2B5EF4-FFF2-40B4-BE49-F238E27FC236}">
                  <a16:creationId xmlns:a16="http://schemas.microsoft.com/office/drawing/2014/main" xmlns="" id="{72C95A87-DCDB-41C4-B774-744B3ECBE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9">
              <a:extLst>
                <a:ext uri="{FF2B5EF4-FFF2-40B4-BE49-F238E27FC236}">
                  <a16:creationId xmlns:a16="http://schemas.microsoft.com/office/drawing/2014/main" xmlns="" id="{BCB97515-32FF-43A6-A51C-B140193AB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0">
              <a:extLst>
                <a:ext uri="{FF2B5EF4-FFF2-40B4-BE49-F238E27FC236}">
                  <a16:creationId xmlns:a16="http://schemas.microsoft.com/office/drawing/2014/main" xmlns="" id="{9C6379D3-7045-4B76-9409-6D23D753D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1">
              <a:extLst>
                <a:ext uri="{FF2B5EF4-FFF2-40B4-BE49-F238E27FC236}">
                  <a16:creationId xmlns:a16="http://schemas.microsoft.com/office/drawing/2014/main" xmlns="" id="{7C324CDD-B30F-47DD-8627-E2171D5E83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2">
              <a:extLst>
                <a:ext uri="{FF2B5EF4-FFF2-40B4-BE49-F238E27FC236}">
                  <a16:creationId xmlns:a16="http://schemas.microsoft.com/office/drawing/2014/main" xmlns="" id="{61B1C1DE-4201-4989-BE65-41ADC2472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3">
              <a:extLst>
                <a:ext uri="{FF2B5EF4-FFF2-40B4-BE49-F238E27FC236}">
                  <a16:creationId xmlns:a16="http://schemas.microsoft.com/office/drawing/2014/main" xmlns="" id="{0A9092BE-A36C-4833-8E71-2850F4AF7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4">
              <a:extLst>
                <a:ext uri="{FF2B5EF4-FFF2-40B4-BE49-F238E27FC236}">
                  <a16:creationId xmlns:a16="http://schemas.microsoft.com/office/drawing/2014/main" xmlns="" id="{806398CC-D327-4E06-838C-31119BD5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5">
              <a:extLst>
                <a:ext uri="{FF2B5EF4-FFF2-40B4-BE49-F238E27FC236}">
                  <a16:creationId xmlns:a16="http://schemas.microsoft.com/office/drawing/2014/main" xmlns="" id="{1E3F0C5B-76A9-4A8F-A1CB-35C0DE83A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6">
              <a:extLst>
                <a:ext uri="{FF2B5EF4-FFF2-40B4-BE49-F238E27FC236}">
                  <a16:creationId xmlns:a16="http://schemas.microsoft.com/office/drawing/2014/main" xmlns="" id="{70A741CC-E736-448A-A94E-5C8BB9711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7">
              <a:extLst>
                <a:ext uri="{FF2B5EF4-FFF2-40B4-BE49-F238E27FC236}">
                  <a16:creationId xmlns:a16="http://schemas.microsoft.com/office/drawing/2014/main" xmlns="" id="{202722D1-549B-407E-BF75-2A1E8DB5B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8">
              <a:extLst>
                <a:ext uri="{FF2B5EF4-FFF2-40B4-BE49-F238E27FC236}">
                  <a16:creationId xmlns:a16="http://schemas.microsoft.com/office/drawing/2014/main" xmlns="" id="{5CA8D742-18BD-41B5-9C00-FCFFAED257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9">
              <a:extLst>
                <a:ext uri="{FF2B5EF4-FFF2-40B4-BE49-F238E27FC236}">
                  <a16:creationId xmlns:a16="http://schemas.microsoft.com/office/drawing/2014/main" xmlns="" id="{8BF81081-4C33-488E-A37E-B95567D0B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0">
              <a:extLst>
                <a:ext uri="{FF2B5EF4-FFF2-40B4-BE49-F238E27FC236}">
                  <a16:creationId xmlns:a16="http://schemas.microsoft.com/office/drawing/2014/main" xmlns="" id="{462F0DE0-CEBA-420B-8032-FB60893B8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1">
              <a:extLst>
                <a:ext uri="{FF2B5EF4-FFF2-40B4-BE49-F238E27FC236}">
                  <a16:creationId xmlns:a16="http://schemas.microsoft.com/office/drawing/2014/main" xmlns="" id="{79C8D19E-E3D6-45A6-BCA2-5918A37D7A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2">
              <a:extLst>
                <a:ext uri="{FF2B5EF4-FFF2-40B4-BE49-F238E27FC236}">
                  <a16:creationId xmlns:a16="http://schemas.microsoft.com/office/drawing/2014/main" xmlns="" id="{43280283-E04A-43CA-BFA1-F285486A2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3">
              <a:extLst>
                <a:ext uri="{FF2B5EF4-FFF2-40B4-BE49-F238E27FC236}">
                  <a16:creationId xmlns:a16="http://schemas.microsoft.com/office/drawing/2014/main" xmlns="" id="{38328CB6-0FC5-4AEA-BC7E-489267CB6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6971" y="4822262"/>
            <a:ext cx="8081960" cy="522636"/>
          </a:xfrm>
        </p:spPr>
        <p:txBody>
          <a:bodyPr>
            <a:noAutofit/>
          </a:bodyPr>
          <a:lstStyle/>
          <a:p>
            <a:r>
              <a:rPr lang="hu-HU" sz="4400" b="1" dirty="0">
                <a:latin typeface="Candara" panose="020E0502030303020204" pitchFamily="34" charset="0"/>
              </a:rPr>
              <a:t>A határozott névelő: a / az</a:t>
            </a:r>
            <a:endParaRPr lang="tr-TR" sz="4400" b="1" dirty="0">
              <a:latin typeface="Candara" panose="020E0502030303020204" pitchFamily="34" charset="0"/>
            </a:endParaRPr>
          </a:p>
        </p:txBody>
      </p:sp>
      <p:sp>
        <p:nvSpPr>
          <p:cNvPr id="86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16E168E2-3256-43A5-9298-9E5A6AE8F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943600" y="3678382"/>
            <a:ext cx="5424054" cy="100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4000" dirty="0">
              <a:latin typeface="Candara" panose="020E05020303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8164" y="5675286"/>
            <a:ext cx="12365324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500" dirty="0">
                <a:latin typeface="Candara" panose="020E0502030303020204" pitchFamily="34" charset="0"/>
              </a:rPr>
              <a:t>1. betű mássalhangzó (b,c, cs, d, dz, dzs, f, g, h, j, k, l, ly, m, n, ny, p, r, s, sz, z, zs, v, w) </a:t>
            </a:r>
            <a:r>
              <a:rPr lang="hu-HU" sz="2500" dirty="0">
                <a:latin typeface="Candara" panose="020E0502030303020204" pitchFamily="34" charset="0"/>
                <a:sym typeface="Wingdings" panose="05000000000000000000" pitchFamily="2" charset="2"/>
              </a:rPr>
              <a:t> </a:t>
            </a:r>
            <a:r>
              <a:rPr lang="hu-HU" sz="2500" u="sng" dirty="0">
                <a:latin typeface="Candara" panose="020E0502030303020204" pitchFamily="34" charset="0"/>
                <a:sym typeface="Wingdings" panose="05000000000000000000" pitchFamily="2" charset="2"/>
              </a:rPr>
              <a:t>a</a:t>
            </a:r>
          </a:p>
          <a:p>
            <a:r>
              <a:rPr lang="hu-HU" sz="2500" dirty="0">
                <a:latin typeface="Candara" panose="020E0502030303020204" pitchFamily="34" charset="0"/>
                <a:sym typeface="Wingdings" panose="05000000000000000000" pitchFamily="2" charset="2"/>
              </a:rPr>
              <a:t>1. betű magánhangzó (a, á, e, é, i, í, o, ó, ö, ő, ü, ű)  </a:t>
            </a:r>
            <a:r>
              <a:rPr lang="hu-HU" sz="2500" u="sng" dirty="0">
                <a:latin typeface="Candara" panose="020E0502030303020204" pitchFamily="34" charset="0"/>
                <a:sym typeface="Wingdings" panose="05000000000000000000" pitchFamily="2" charset="2"/>
              </a:rPr>
              <a:t>az</a:t>
            </a:r>
            <a:r>
              <a:rPr lang="hu-HU" sz="2500" u="sng" dirty="0">
                <a:latin typeface="Candara" panose="020E0502030303020204" pitchFamily="34" charset="0"/>
              </a:rPr>
              <a:t> </a:t>
            </a:r>
            <a:endParaRPr lang="tr-TR" sz="2500" u="sng" dirty="0">
              <a:latin typeface="Candara" panose="020E0502030303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903637"/>
              </p:ext>
            </p:extLst>
          </p:nvPr>
        </p:nvGraphicFramePr>
        <p:xfrm>
          <a:off x="3966597" y="1120792"/>
          <a:ext cx="4258807" cy="3099819"/>
        </p:xfrm>
        <a:graphic>
          <a:graphicData uri="http://schemas.openxmlformats.org/drawingml/2006/table">
            <a:tbl>
              <a:tblPr firstRow="1" bandRow="1">
                <a:noFill/>
                <a:tableStyleId>{3B4B98B0-60AC-42C2-AFA5-B58CD77FA1E5}</a:tableStyleId>
              </a:tblPr>
              <a:tblGrid>
                <a:gridCol w="1629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96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967">
                <a:tc>
                  <a:txBody>
                    <a:bodyPr/>
                    <a:lstStyle/>
                    <a:p>
                      <a:pPr algn="ctr"/>
                      <a:r>
                        <a:rPr lang="hu-HU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  <a:endParaRPr lang="tr-T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zászló</a:t>
                      </a:r>
                      <a:endParaRPr lang="tr-TR" sz="1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</a:t>
                      </a:r>
                      <a:endParaRPr lang="tr-TR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elefánt</a:t>
                      </a:r>
                      <a:endParaRPr lang="tr-T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</a:t>
                      </a:r>
                      <a:endParaRPr lang="tr-TR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ország</a:t>
                      </a:r>
                      <a:endParaRPr lang="tr-TR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</a:t>
                      </a:r>
                      <a:endParaRPr lang="tr-TR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óra</a:t>
                      </a:r>
                      <a:endParaRPr lang="tr-TR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  <a:endParaRPr lang="tr-TR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zsiráf</a:t>
                      </a:r>
                      <a:endParaRPr lang="tr-TR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az</a:t>
                      </a:r>
                      <a:endParaRPr lang="tr-TR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üveg</a:t>
                      </a:r>
                      <a:endParaRPr lang="tr-T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  <a:endParaRPr lang="tr-TR" sz="1200" kern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tanár</a:t>
                      </a:r>
                      <a:endParaRPr lang="tr-TR" sz="1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</a:t>
                      </a:r>
                      <a:endParaRPr lang="tr-TR" sz="1200" b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hal</a:t>
                      </a:r>
                      <a:endParaRPr lang="tr-T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 marL="165913" marR="124435" marT="82957" marB="8295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0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2" name="Picture 4" descr="Friends communicating through video call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4" r="1" b="9000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573CB5A9-9028-4463-AA14-B7C1D3FA66F3}"/>
              </a:ext>
            </a:extLst>
          </p:cNvPr>
          <p:cNvSpPr txBox="1">
            <a:spLocks/>
          </p:cNvSpPr>
          <p:nvPr/>
        </p:nvSpPr>
        <p:spPr>
          <a:xfrm>
            <a:off x="-54175" y="6578920"/>
            <a:ext cx="1125401" cy="20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/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377064" y="2812137"/>
            <a:ext cx="4749362" cy="38185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4000" b="1" dirty="0" err="1">
                <a:latin typeface="Candara" panose="020E0502030303020204" pitchFamily="34" charset="0"/>
                <a:ea typeface="+mj-ea"/>
                <a:cs typeface="+mj-cs"/>
              </a:rPr>
              <a:t>Te</a:t>
            </a:r>
            <a:r>
              <a:rPr lang="en-US" sz="4000" b="1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latin typeface="Candara" panose="020E0502030303020204" pitchFamily="34" charset="0"/>
                <a:ea typeface="+mj-ea"/>
                <a:cs typeface="+mj-cs"/>
              </a:rPr>
              <a:t>portugál</a:t>
            </a:r>
            <a:r>
              <a:rPr lang="en-US" sz="4000" b="1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b="1" dirty="0" err="1">
                <a:latin typeface="Candara" panose="020E0502030303020204" pitchFamily="34" charset="0"/>
                <a:ea typeface="+mj-ea"/>
                <a:cs typeface="+mj-cs"/>
              </a:rPr>
              <a:t>vagy</a:t>
            </a:r>
            <a:r>
              <a:rPr lang="en-US" sz="4000" b="1" dirty="0">
                <a:latin typeface="Candara" panose="020E0502030303020204" pitchFamily="34" charset="0"/>
                <a:ea typeface="+mj-ea"/>
                <a:cs typeface="+mj-cs"/>
              </a:rPr>
              <a:t>?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2200" dirty="0">
              <a:latin typeface="Candara" panose="020E0502030303020204" pitchFamily="34" charset="0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+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Igen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portugál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vagyok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endParaRPr lang="en-US" sz="2200" dirty="0">
              <a:latin typeface="Candara" panose="020E0502030303020204" pitchFamily="34" charset="0"/>
              <a:ea typeface="+mj-ea"/>
              <a:cs typeface="+mj-cs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-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Nem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.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Nem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portugál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vagyok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hanem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200" dirty="0" err="1">
                <a:latin typeface="Candara" panose="020E0502030303020204" pitchFamily="34" charset="0"/>
                <a:ea typeface="+mj-ea"/>
                <a:cs typeface="+mj-cs"/>
              </a:rPr>
              <a:t>spanyol</a:t>
            </a:r>
            <a:r>
              <a:rPr lang="en-US" sz="22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53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2">
            <a:extLst>
              <a:ext uri="{FF2B5EF4-FFF2-40B4-BE49-F238E27FC236}">
                <a16:creationId xmlns:a16="http://schemas.microsoft.com/office/drawing/2014/main" xmlns="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14">
            <a:extLst>
              <a:ext uri="{FF2B5EF4-FFF2-40B4-BE49-F238E27FC236}">
                <a16:creationId xmlns:a16="http://schemas.microsoft.com/office/drawing/2014/main" xmlns="" id="{465DDECC-A11E-434E-87B2-8997CD38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B54A4D14-513F-4121-92D3-5CCB46896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6C3411F1-AD17-499D-AFEF-2F300F6DF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60BF2CBE-B1E9-4C42-89DC-C35E4E651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72C95A87-DCDB-41C4-B774-744B3ECBE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BCB97515-32FF-43A6-A51C-B140193AB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9C6379D3-7045-4B76-9409-6D23D753D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7C324CDD-B30F-47DD-8627-E2171D5E83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xmlns="" id="{61B1C1DE-4201-4989-BE65-41ADC2472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xmlns="" id="{0A9092BE-A36C-4833-8E71-2850F4AF7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xmlns="" id="{806398CC-D327-4E06-838C-31119BD5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xmlns="" id="{1E3F0C5B-76A9-4A8F-A1CB-35C0DE83A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xmlns="" id="{70A741CC-E736-448A-A94E-5C8BB9711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xmlns="" id="{202722D1-549B-407E-BF75-2A1E8DB5B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xmlns="" id="{5CA8D742-18BD-41B5-9C00-FCFFAED257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xmlns="" id="{8BF81081-4C33-488E-A37E-B95567D0B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xmlns="" id="{462F0DE0-CEBA-420B-8032-FB60893B8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xmlns="" id="{79C8D19E-E3D6-45A6-BCA2-5918A37D7A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xmlns="" id="{43280283-E04A-43CA-BFA1-F285486A2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xmlns="" id="{38328CB6-0FC5-4AEA-BC7E-489267CB6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Subtitle 2"/>
          <p:cNvSpPr txBox="1">
            <a:spLocks/>
          </p:cNvSpPr>
          <p:nvPr/>
        </p:nvSpPr>
        <p:spPr>
          <a:xfrm>
            <a:off x="2088035" y="5717900"/>
            <a:ext cx="8081960" cy="9439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mély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/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vegyes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nemzetiség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 -</a:t>
            </a:r>
            <a:r>
              <a:rPr lang="en-US" sz="28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ul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magas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nemzetiség</a:t>
            </a: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  -</a:t>
            </a:r>
            <a:r>
              <a:rPr lang="en-US" sz="2800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anose="05000000000000000000" pitchFamily="2" charset="2"/>
              </a:rPr>
              <a:t>ül</a:t>
            </a:r>
            <a:r>
              <a:rPr lang="en-US" sz="28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5145" y="4907989"/>
            <a:ext cx="11941404" cy="52263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Milyen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nyelven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beszélsz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Milyen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nyelven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beszél</a:t>
            </a:r>
            <a:r>
              <a:rPr lang="en-US" sz="4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42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7">
            <a:extLst>
              <a:ext uri="{FF2B5EF4-FFF2-40B4-BE49-F238E27FC236}">
                <a16:creationId xmlns:a16="http://schemas.microsoft.com/office/drawing/2014/main" xmlns="" id="{16E168E2-3256-43A5-9298-9E5A6AE8F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28651"/>
              </p:ext>
            </p:extLst>
          </p:nvPr>
        </p:nvGraphicFramePr>
        <p:xfrm>
          <a:off x="3228987" y="1120792"/>
          <a:ext cx="5734027" cy="30998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8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51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nemzetiség</a:t>
                      </a:r>
                      <a:endParaRPr lang="tr-TR" sz="2000" b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...beszélek.</a:t>
                      </a:r>
                      <a:endParaRPr lang="tr-TR" sz="2000" b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török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törökül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magyar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magyarul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német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németül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kínai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kínaiul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amerikai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amerikaiul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portugál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portugálul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angol 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angolul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6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2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4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7" name="Picture 2" descr="Teacher with a blackboard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2" r="1" b="24372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51990D55-37EB-49B5-904B-A67D402220AF}"/>
              </a:ext>
            </a:extLst>
          </p:cNvPr>
          <p:cNvSpPr txBox="1">
            <a:spLocks/>
          </p:cNvSpPr>
          <p:nvPr/>
        </p:nvSpPr>
        <p:spPr>
          <a:xfrm>
            <a:off x="-7209" y="6625482"/>
            <a:ext cx="1125401" cy="20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25822" y="4479556"/>
            <a:ext cx="4322337" cy="18472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u="sng" dirty="0" err="1">
                <a:latin typeface="Candara" panose="020E0502030303020204" pitchFamily="34" charset="0"/>
                <a:ea typeface="+mj-ea"/>
                <a:cs typeface="+mj-cs"/>
              </a:rPr>
              <a:t>Milyen</a:t>
            </a:r>
            <a:r>
              <a:rPr lang="en-US" sz="3600" b="1" u="sng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b="1" u="sng" dirty="0" err="1">
                <a:latin typeface="Candara" panose="020E0502030303020204" pitchFamily="34" charset="0"/>
                <a:ea typeface="+mj-ea"/>
                <a:cs typeface="+mj-cs"/>
              </a:rPr>
              <a:t>nyelven</a:t>
            </a:r>
            <a:r>
              <a:rPr lang="en-US" sz="3600" b="1" u="sng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ndara" panose="020E0502030303020204" pitchFamily="34" charset="0"/>
                <a:ea typeface="+mj-ea"/>
                <a:cs typeface="+mj-cs"/>
              </a:rPr>
              <a:t>beszél</a:t>
            </a:r>
            <a:r>
              <a:rPr lang="en-US" sz="3600" b="1" dirty="0">
                <a:latin typeface="Candara" panose="020E0502030303020204" pitchFamily="34" charset="0"/>
                <a:ea typeface="+mj-ea"/>
                <a:cs typeface="+mj-cs"/>
              </a:rPr>
              <a:t>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Angolul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németül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és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kicsit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magyarul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47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9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7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9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1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3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5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7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2052" name="Picture 4" descr="Friends communicating through video call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4" r="1" b="9000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xmlns="" id="{48348056-27A5-4189-88C5-0D7B2E39415F}"/>
              </a:ext>
            </a:extLst>
          </p:cNvPr>
          <p:cNvSpPr txBox="1">
            <a:spLocks/>
          </p:cNvSpPr>
          <p:nvPr/>
        </p:nvSpPr>
        <p:spPr>
          <a:xfrm>
            <a:off x="72252" y="6612742"/>
            <a:ext cx="1125401" cy="20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>
              <a:latin typeface="Candara" panose="020E0502030303020204" pitchFamily="34" charset="0"/>
            </a:endParaRP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79268" y="4376388"/>
            <a:ext cx="4894069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600" b="1" u="sng" dirty="0" err="1">
                <a:latin typeface="Candara" panose="020E0502030303020204" pitchFamily="34" charset="0"/>
                <a:ea typeface="+mj-ea"/>
                <a:cs typeface="+mj-cs"/>
              </a:rPr>
              <a:t>Milyen</a:t>
            </a:r>
            <a:r>
              <a:rPr lang="en-US" sz="3600" b="1" u="sng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b="1" u="sng" dirty="0" err="1">
                <a:latin typeface="Candara" panose="020E0502030303020204" pitchFamily="34" charset="0"/>
                <a:ea typeface="+mj-ea"/>
                <a:cs typeface="+mj-cs"/>
              </a:rPr>
              <a:t>nyelven</a:t>
            </a:r>
            <a:r>
              <a:rPr lang="en-US" sz="3600" b="1" u="sng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Candara" panose="020E0502030303020204" pitchFamily="34" charset="0"/>
                <a:ea typeface="+mj-ea"/>
                <a:cs typeface="+mj-cs"/>
              </a:rPr>
              <a:t>beszélsz</a:t>
            </a:r>
            <a:r>
              <a:rPr lang="en-US" sz="3600" b="1" dirty="0">
                <a:latin typeface="Candara" panose="020E0502030303020204" pitchFamily="34" charset="0"/>
                <a:ea typeface="+mj-ea"/>
                <a:cs typeface="+mj-cs"/>
              </a:rPr>
              <a:t>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Törökül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angolul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és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kicsit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magyarul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321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4">
            <a:extLst>
              <a:ext uri="{FF2B5EF4-FFF2-40B4-BE49-F238E27FC236}">
                <a16:creationId xmlns:a16="http://schemas.microsoft.com/office/drawing/2014/main" xmlns="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16">
            <a:extLst>
              <a:ext uri="{FF2B5EF4-FFF2-40B4-BE49-F238E27FC236}">
                <a16:creationId xmlns:a16="http://schemas.microsoft.com/office/drawing/2014/main" xmlns="" id="{465DDECC-A11E-434E-87B2-8997CD38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B54A4D14-513F-4121-92D3-5CCB46896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xmlns="" id="{6C3411F1-AD17-499D-AFEF-2F300F6DF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xmlns="" id="{60BF2CBE-B1E9-4C42-89DC-C35E4E651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xmlns="" id="{72C95A87-DCDB-41C4-B774-744B3ECBE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xmlns="" id="{BCB97515-32FF-43A6-A51C-B140193AB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xmlns="" id="{9C6379D3-7045-4B76-9409-6D23D753D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xmlns="" id="{7C324CDD-B30F-47DD-8627-E2171D5E83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xmlns="" id="{61B1C1DE-4201-4989-BE65-41ADC2472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">
              <a:extLst>
                <a:ext uri="{FF2B5EF4-FFF2-40B4-BE49-F238E27FC236}">
                  <a16:creationId xmlns:a16="http://schemas.microsoft.com/office/drawing/2014/main" xmlns="" id="{0A9092BE-A36C-4833-8E71-2850F4AF7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4">
              <a:extLst>
                <a:ext uri="{FF2B5EF4-FFF2-40B4-BE49-F238E27FC236}">
                  <a16:creationId xmlns:a16="http://schemas.microsoft.com/office/drawing/2014/main" xmlns="" id="{806398CC-D327-4E06-838C-31119BD5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xmlns="" id="{1E3F0C5B-76A9-4A8F-A1CB-35C0DE83A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6">
              <a:extLst>
                <a:ext uri="{FF2B5EF4-FFF2-40B4-BE49-F238E27FC236}">
                  <a16:creationId xmlns:a16="http://schemas.microsoft.com/office/drawing/2014/main" xmlns="" id="{70A741CC-E736-448A-A94E-5C8BB9711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xmlns="" id="{202722D1-549B-407E-BF75-2A1E8DB5B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xmlns="" id="{5CA8D742-18BD-41B5-9C00-FCFFAED257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xmlns="" id="{8BF81081-4C33-488E-A37E-B95567D0B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xmlns="" id="{462F0DE0-CEBA-420B-8032-FB60893B8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xmlns="" id="{79C8D19E-E3D6-45A6-BCA2-5918A37D7A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xmlns="" id="{43280283-E04A-43CA-BFA1-F285486A2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xmlns="" id="{38328CB6-0FC5-4AEA-BC7E-489267CB6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088035" y="4904504"/>
            <a:ext cx="8081960" cy="522636"/>
          </a:xfrm>
        </p:spPr>
        <p:txBody>
          <a:bodyPr>
            <a:normAutofit fontScale="77500" lnSpcReduction="20000"/>
          </a:bodyPr>
          <a:lstStyle/>
          <a:p>
            <a:r>
              <a:rPr lang="hu-HU" sz="4800" b="1" dirty="0">
                <a:latin typeface="Candara" panose="020E0502030303020204" pitchFamily="34" charset="0"/>
              </a:rPr>
              <a:t>Határozatlan igeragozás</a:t>
            </a:r>
          </a:p>
          <a:p>
            <a:endParaRPr lang="tr-TR" sz="1600" dirty="0">
              <a:latin typeface="Candara" panose="020E0502030303020204" pitchFamily="34" charset="0"/>
            </a:endParaRPr>
          </a:p>
        </p:txBody>
      </p:sp>
      <p:sp>
        <p:nvSpPr>
          <p:cNvPr id="46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rgbClr val="FDB4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16E168E2-3256-43A5-9298-9E5A6AE8F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rgbClr val="FDB43D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5228" t="32366" r="28981" b="29820"/>
          <a:stretch/>
        </p:blipFill>
        <p:spPr>
          <a:xfrm>
            <a:off x="3215640" y="1332744"/>
            <a:ext cx="5760720" cy="2675911"/>
          </a:xfrm>
          <a:prstGeom prst="rect">
            <a:avLst/>
          </a:prstGeom>
          <a:ln w="12700">
            <a:noFill/>
          </a:ln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13741" y="5475829"/>
            <a:ext cx="11817924" cy="594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000" dirty="0">
                <a:latin typeface="Candara" panose="020E0502030303020204" pitchFamily="34" charset="0"/>
              </a:rPr>
              <a:t>„Normál” igék, én, te, ő, ön</a:t>
            </a:r>
          </a:p>
          <a:p>
            <a:endParaRPr lang="tr-TR" sz="7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5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595569" y="1481328"/>
            <a:ext cx="3172759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Ez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rózsa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9703" y="2110154"/>
            <a:ext cx="3058626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5400" b="1" dirty="0">
                <a:latin typeface="Candara" panose="020E0502030303020204" pitchFamily="34" charset="0"/>
              </a:rPr>
              <a:t>Mi </a:t>
            </a:r>
            <a:r>
              <a:rPr lang="en-US" sz="5400" b="1" dirty="0" err="1">
                <a:latin typeface="Candara" panose="020E0502030303020204" pitchFamily="34" charset="0"/>
              </a:rPr>
              <a:t>ez</a:t>
            </a:r>
            <a:r>
              <a:rPr lang="en-US" sz="54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159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8" name="Picture 4" descr="Red ros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9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935293" y="3236530"/>
            <a:ext cx="3078480" cy="7136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A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rózsa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piros</a:t>
            </a:r>
            <a:r>
              <a:rPr lang="en-US" sz="40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32662" y="1611721"/>
            <a:ext cx="4917072" cy="1307592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en-US" sz="4400" b="1" dirty="0" err="1">
                <a:latin typeface="Candara" panose="020E0502030303020204" pitchFamily="34" charset="0"/>
              </a:rPr>
              <a:t>Milyen</a:t>
            </a:r>
            <a:r>
              <a:rPr lang="en-US" sz="4400" b="1" dirty="0">
                <a:latin typeface="Candara" panose="020E0502030303020204" pitchFamily="34" charset="0"/>
              </a:rPr>
              <a:t> </a:t>
            </a:r>
            <a:r>
              <a:rPr lang="en-US" sz="4400" b="1" dirty="0">
                <a:solidFill>
                  <a:srgbClr val="E54756"/>
                </a:solidFill>
                <a:latin typeface="Candara" panose="020E0502030303020204" pitchFamily="34" charset="0"/>
              </a:rPr>
              <a:t>a</a:t>
            </a:r>
            <a:r>
              <a:rPr lang="en-US" sz="4400" b="1" dirty="0">
                <a:latin typeface="Candara" panose="020E0502030303020204" pitchFamily="34" charset="0"/>
              </a:rPr>
              <a:t> </a:t>
            </a:r>
            <a:r>
              <a:rPr lang="en-US" sz="4400" b="1" dirty="0" err="1">
                <a:latin typeface="Candara" panose="020E0502030303020204" pitchFamily="34" charset="0"/>
              </a:rPr>
              <a:t>rózsa</a:t>
            </a:r>
            <a:r>
              <a:rPr lang="en-US" sz="44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95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8" name="Picture 4" descr="Red ros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32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842248" y="1481328"/>
            <a:ext cx="3343928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Ez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latin typeface="Candara" panose="020E0502030303020204" pitchFamily="34" charset="0"/>
                <a:ea typeface="+mj-ea"/>
                <a:cs typeface="+mj-cs"/>
              </a:rPr>
              <a:t>zsiráf</a:t>
            </a:r>
            <a:r>
              <a:rPr lang="en-US" sz="40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12421" y="1780905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5400" b="1" dirty="0">
                <a:latin typeface="Candara" panose="020E0502030303020204" pitchFamily="34" charset="0"/>
              </a:rPr>
              <a:t>Mi </a:t>
            </a:r>
            <a:r>
              <a:rPr lang="en-US" sz="5400" b="1" dirty="0" err="1">
                <a:latin typeface="Candara" panose="020E0502030303020204" pitchFamily="34" charset="0"/>
              </a:rPr>
              <a:t>ez</a:t>
            </a:r>
            <a:r>
              <a:rPr lang="en-US" sz="54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2050" name="Picture 2" descr="Giraffe in natural environment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5" b="35817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5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926722" y="2025660"/>
            <a:ext cx="2926080" cy="6434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A</a:t>
            </a:r>
            <a:r>
              <a:rPr lang="en-US" sz="3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200" dirty="0" err="1">
                <a:latin typeface="Candara" panose="020E0502030303020204" pitchFamily="34" charset="0"/>
                <a:ea typeface="+mj-ea"/>
                <a:cs typeface="+mj-cs"/>
              </a:rPr>
              <a:t>zsiráf</a:t>
            </a:r>
            <a:r>
              <a:rPr lang="en-US" sz="32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200" dirty="0" err="1">
                <a:latin typeface="Candara" panose="020E0502030303020204" pitchFamily="34" charset="0"/>
                <a:ea typeface="+mj-ea"/>
                <a:cs typeface="+mj-cs"/>
              </a:rPr>
              <a:t>magas</a:t>
            </a:r>
            <a:r>
              <a:rPr lang="en-US" sz="32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10862" y="760013"/>
            <a:ext cx="3896152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400" b="1" dirty="0" err="1">
                <a:latin typeface="Candara" panose="020E0502030303020204" pitchFamily="34" charset="0"/>
              </a:rPr>
              <a:t>Milyen</a:t>
            </a:r>
            <a:r>
              <a:rPr lang="en-US" sz="4400" b="1" dirty="0">
                <a:latin typeface="Candara" panose="020E0502030303020204" pitchFamily="34" charset="0"/>
              </a:rPr>
              <a:t> </a:t>
            </a:r>
            <a:r>
              <a:rPr lang="en-US" sz="4400" b="1" dirty="0">
                <a:solidFill>
                  <a:srgbClr val="E54756"/>
                </a:solidFill>
                <a:latin typeface="Candara" panose="020E0502030303020204" pitchFamily="34" charset="0"/>
              </a:rPr>
              <a:t>a</a:t>
            </a:r>
            <a:r>
              <a:rPr lang="en-US" sz="4400" b="1" dirty="0">
                <a:latin typeface="Candara" panose="020E0502030303020204" pitchFamily="34" charset="0"/>
              </a:rPr>
              <a:t> </a:t>
            </a:r>
            <a:r>
              <a:rPr lang="en-US" sz="4400" b="1" dirty="0" err="1">
                <a:latin typeface="Candara" panose="020E0502030303020204" pitchFamily="34" charset="0"/>
              </a:rPr>
              <a:t>zsiráf</a:t>
            </a:r>
            <a:r>
              <a:rPr lang="en-US" sz="44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2050" name="Picture 2" descr="Giraffe in natural environment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5" b="35817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4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842248" y="3097672"/>
            <a:ext cx="2926080" cy="8525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sz="3600" dirty="0" err="1">
                <a:latin typeface="Candara" panose="020E0502030303020204" pitchFamily="34" charset="0"/>
                <a:ea typeface="+mj-ea"/>
                <a:cs typeface="+mj-cs"/>
              </a:rPr>
              <a:t>Ez</a:t>
            </a:r>
            <a:r>
              <a:rPr lang="en-US" sz="36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dirty="0" err="1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egy</a:t>
            </a:r>
            <a:r>
              <a:rPr lang="en-US" sz="36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600" dirty="0" err="1">
                <a:latin typeface="Candara" panose="020E0502030303020204" pitchFamily="34" charset="0"/>
                <a:ea typeface="+mj-ea"/>
                <a:cs typeface="+mj-cs"/>
              </a:rPr>
              <a:t>tulipán</a:t>
            </a:r>
            <a:r>
              <a:rPr lang="en-US" sz="36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2248" y="1855520"/>
            <a:ext cx="2926080" cy="1307592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5400" b="1" dirty="0">
                <a:latin typeface="Candara" panose="020E0502030303020204" pitchFamily="34" charset="0"/>
              </a:rPr>
              <a:t>Mi </a:t>
            </a:r>
            <a:r>
              <a:rPr lang="en-US" sz="5400" b="1" dirty="0" err="1">
                <a:latin typeface="Candara" panose="020E0502030303020204" pitchFamily="34" charset="0"/>
              </a:rPr>
              <a:t>ez</a:t>
            </a:r>
            <a:r>
              <a:rPr lang="en-US" sz="54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1026" name="Picture 2" descr="Beautiful shot of an orange tulip on a black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33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842248" y="3097672"/>
            <a:ext cx="2926080" cy="8525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hu-HU" sz="3600" dirty="0" smtClean="0">
                <a:solidFill>
                  <a:srgbClr val="E54756"/>
                </a:solidFill>
                <a:latin typeface="Candara" panose="020E0502030303020204" pitchFamily="34" charset="0"/>
                <a:ea typeface="+mj-ea"/>
                <a:cs typeface="+mj-cs"/>
              </a:rPr>
              <a:t>A</a:t>
            </a:r>
            <a:r>
              <a:rPr lang="hu-HU" sz="3600" dirty="0" smtClean="0">
                <a:latin typeface="Candara" panose="020E0502030303020204" pitchFamily="34" charset="0"/>
                <a:ea typeface="+mj-ea"/>
                <a:cs typeface="+mj-cs"/>
              </a:rPr>
              <a:t> tulipán szép</a:t>
            </a:r>
            <a:r>
              <a:rPr lang="en-US" sz="3600" dirty="0" smtClean="0">
                <a:latin typeface="Candara" panose="020E0502030303020204" pitchFamily="34" charset="0"/>
                <a:ea typeface="+mj-ea"/>
                <a:cs typeface="+mj-cs"/>
              </a:rPr>
              <a:t>.</a:t>
            </a:r>
            <a:endParaRPr lang="en-US" sz="3600" dirty="0">
              <a:latin typeface="Candara" panose="020E0502030303020204" pitchFamily="34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42248" y="1855520"/>
            <a:ext cx="2926080" cy="130759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l"/>
            <a:r>
              <a:rPr lang="en-US" sz="5400" b="1" dirty="0" err="1" smtClean="0">
                <a:latin typeface="Candara" panose="020E0502030303020204" pitchFamily="34" charset="0"/>
              </a:rPr>
              <a:t>Mi</a:t>
            </a:r>
            <a:r>
              <a:rPr lang="hu-HU" sz="5400" b="1" dirty="0" smtClean="0">
                <a:latin typeface="Candara" panose="020E0502030303020204" pitchFamily="34" charset="0"/>
              </a:rPr>
              <a:t>lyen </a:t>
            </a:r>
            <a:r>
              <a:rPr lang="hu-HU" sz="5400" b="1" dirty="0" smtClean="0">
                <a:solidFill>
                  <a:srgbClr val="E54756"/>
                </a:solidFill>
                <a:latin typeface="Candara" panose="020E0502030303020204" pitchFamily="34" charset="0"/>
              </a:rPr>
              <a:t>a</a:t>
            </a:r>
            <a:r>
              <a:rPr lang="hu-HU" sz="5400" b="1" dirty="0" smtClean="0">
                <a:latin typeface="Candara" panose="020E0502030303020204" pitchFamily="34" charset="0"/>
              </a:rPr>
              <a:t> tulipán</a:t>
            </a:r>
            <a:r>
              <a:rPr lang="en-US" sz="5400" b="1" dirty="0" smtClean="0">
                <a:latin typeface="Candara" panose="020E0502030303020204" pitchFamily="34" charset="0"/>
              </a:rPr>
              <a:t>?</a:t>
            </a:r>
            <a:endParaRPr lang="en-US" sz="5400" b="1" dirty="0">
              <a:latin typeface="Candara" panose="020E0502030303020204" pitchFamily="34" charset="0"/>
            </a:endParaRPr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ndara" panose="020E0502030303020204" pitchFamily="34" charset="0"/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anose="020E0502030303020204" pitchFamily="34" charset="0"/>
            </a:endParaRPr>
          </a:p>
        </p:txBody>
      </p:sp>
      <p:pic>
        <p:nvPicPr>
          <p:cNvPr id="1026" name="Picture 2" descr="Beautiful shot of an orange tulip on a black background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5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4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D8F1113-2E3C-46E3-B54F-B7F421EEF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65DDECC-A11E-434E-87B2-8997CD3832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xmlns="" id="{B54A4D14-513F-4121-92D3-5CCB468962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1752 w 2038"/>
                <a:gd name="T1" fmla="*/ 1169 h 1169"/>
                <a:gd name="T2" fmla="*/ 1487 w 2038"/>
                <a:gd name="T3" fmla="*/ 334 h 1169"/>
                <a:gd name="T4" fmla="*/ 860 w 2038"/>
                <a:gd name="T5" fmla="*/ 22 h 1169"/>
                <a:gd name="T6" fmla="*/ 199 w 2038"/>
                <a:gd name="T7" fmla="*/ 318 h 1169"/>
                <a:gd name="T8" fmla="*/ 399 w 2038"/>
                <a:gd name="T9" fmla="*/ 1165 h 1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xmlns="" id="{6C3411F1-AD17-499D-AFEF-2F300F6DF0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1025 w 1549"/>
                <a:gd name="T1" fmla="*/ 1016 h 1017"/>
                <a:gd name="T2" fmla="*/ 1443 w 1549"/>
                <a:gd name="T3" fmla="*/ 592 h 1017"/>
                <a:gd name="T4" fmla="*/ 782 w 1549"/>
                <a:gd name="T5" fmla="*/ 53 h 1017"/>
                <a:gd name="T6" fmla="*/ 150 w 1549"/>
                <a:gd name="T7" fmla="*/ 329 h 1017"/>
                <a:gd name="T8" fmla="*/ 477 w 1549"/>
                <a:gd name="T9" fmla="*/ 101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xmlns="" id="{60BF2CBE-B1E9-4C42-89DC-C35E4E6516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1302 w 1688"/>
                <a:gd name="T1" fmla="*/ 1066 h 1066"/>
                <a:gd name="T2" fmla="*/ 1613 w 1688"/>
                <a:gd name="T3" fmla="*/ 850 h 1066"/>
                <a:gd name="T4" fmla="*/ 1517 w 1688"/>
                <a:gd name="T5" fmla="*/ 471 h 1066"/>
                <a:gd name="T6" fmla="*/ 798 w 1688"/>
                <a:gd name="T7" fmla="*/ 28 h 1066"/>
                <a:gd name="T8" fmla="*/ 181 w 1688"/>
                <a:gd name="T9" fmla="*/ 333 h 1066"/>
                <a:gd name="T10" fmla="*/ 420 w 1688"/>
                <a:gd name="T11" fmla="*/ 1066 h 10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xmlns="" id="{72C95A87-DCDB-41C4-B774-744B3ECBE8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1873 w 2171"/>
                <a:gd name="T1" fmla="*/ 1326 h 1326"/>
                <a:gd name="T2" fmla="*/ 1609 w 2171"/>
                <a:gd name="T3" fmla="*/ 473 h 1326"/>
                <a:gd name="T4" fmla="*/ 880 w 2171"/>
                <a:gd name="T5" fmla="*/ 63 h 1326"/>
                <a:gd name="T6" fmla="*/ 0 w 2171"/>
                <a:gd name="T7" fmla="*/ 423 h 1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xmlns="" id="{BCB97515-32FF-43A6-A51C-B140193AB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106 w 106"/>
                <a:gd name="T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xmlns="" id="{9C6379D3-7045-4B76-9409-6D23D753D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046 w 2330"/>
                <a:gd name="T1" fmla="*/ 1452 h 1452"/>
                <a:gd name="T2" fmla="*/ 1813 w 2330"/>
                <a:gd name="T3" fmla="*/ 601 h 1452"/>
                <a:gd name="T4" fmla="*/ 956 w 2330"/>
                <a:gd name="T5" fmla="*/ 97 h 1452"/>
                <a:gd name="T6" fmla="*/ 0 w 2330"/>
                <a:gd name="T7" fmla="*/ 366 h 1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7C324CDD-B30F-47DD-8627-E2171D5E83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1094 w 1216"/>
                <a:gd name="T1" fmla="*/ 1436 h 1436"/>
                <a:gd name="T2" fmla="*/ 709 w 1216"/>
                <a:gd name="T3" fmla="*/ 551 h 1436"/>
                <a:gd name="T4" fmla="*/ 0 w 1216"/>
                <a:gd name="T5" fmla="*/ 0 h 1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xmlns="" id="{61B1C1DE-4201-4989-BE65-41ADC2472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22 w 222"/>
                <a:gd name="T1" fmla="*/ 0 h 129"/>
                <a:gd name="T2" fmla="*/ 0 w 222"/>
                <a:gd name="T3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xmlns="" id="{0A9092BE-A36C-4833-8E71-2850F4AF7C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1067 w 1174"/>
                <a:gd name="T1" fmla="*/ 1440 h 1440"/>
                <a:gd name="T2" fmla="*/ 698 w 1174"/>
                <a:gd name="T3" fmla="*/ 577 h 1440"/>
                <a:gd name="T4" fmla="*/ 0 w 1174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xmlns="" id="{806398CC-D327-4E06-838C-31119BD56F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125 w 125"/>
                <a:gd name="T1" fmla="*/ 0 h 74"/>
                <a:gd name="T2" fmla="*/ 0 w 125"/>
                <a:gd name="T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xmlns="" id="{1E3F0C5B-76A9-4A8F-A1CB-35C0DE83A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1056 w 1155"/>
                <a:gd name="T1" fmla="*/ 1440 h 1440"/>
                <a:gd name="T2" fmla="*/ 686 w 1155"/>
                <a:gd name="T3" fmla="*/ 580 h 1440"/>
                <a:gd name="T4" fmla="*/ 0 w 1155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xmlns="" id="{70A741CC-E736-448A-A94E-5C8BB9711D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75 w 75"/>
                <a:gd name="T1" fmla="*/ 0 h 45"/>
                <a:gd name="T2" fmla="*/ 0 w 75"/>
                <a:gd name="T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xmlns="" id="{202722D1-549B-407E-BF75-2A1E8DB5B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1053 w 1160"/>
                <a:gd name="T1" fmla="*/ 1441 h 1441"/>
                <a:gd name="T2" fmla="*/ 705 w 1160"/>
                <a:gd name="T3" fmla="*/ 599 h 1441"/>
                <a:gd name="T4" fmla="*/ 0 w 1160"/>
                <a:gd name="T5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xmlns="" id="{5CA8D742-18BD-41B5-9C00-FCFFAED257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1040 w 1137"/>
                <a:gd name="T1" fmla="*/ 1440 h 1440"/>
                <a:gd name="T2" fmla="*/ 698 w 1137"/>
                <a:gd name="T3" fmla="*/ 611 h 1440"/>
                <a:gd name="T4" fmla="*/ 0 w 1137"/>
                <a:gd name="T5" fmla="*/ 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xmlns="" id="{8BF81081-4C33-488E-A37E-B95567D0BF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1011 w 1058"/>
                <a:gd name="T1" fmla="*/ 1439 h 1439"/>
                <a:gd name="T2" fmla="*/ 648 w 1058"/>
                <a:gd name="T3" fmla="*/ 617 h 1439"/>
                <a:gd name="T4" fmla="*/ 0 w 1058"/>
                <a:gd name="T5" fmla="*/ 0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xmlns="" id="{462F0DE0-CEBA-420B-8032-FB60893B8E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718 w 718"/>
                <a:gd name="T1" fmla="*/ 575 h 575"/>
                <a:gd name="T2" fmla="*/ 0 w 718"/>
                <a:gd name="T3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xmlns="" id="{79C8D19E-E3D6-45A6-BCA2-5918A37D7A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620 w 620"/>
                <a:gd name="T1" fmla="*/ 536 h 536"/>
                <a:gd name="T2" fmla="*/ 0 w 620"/>
                <a:gd name="T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xmlns="" id="{43280283-E04A-43CA-BFA1-F285486A2F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455 w 455"/>
                <a:gd name="T3" fmla="*/ 285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xmlns="" id="{38328CB6-0FC5-4AEA-BC7E-489267CB6F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188 w 188"/>
                <a:gd name="T3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7178" y="5165488"/>
            <a:ext cx="8081960" cy="522636"/>
          </a:xfrm>
        </p:spPr>
        <p:txBody>
          <a:bodyPr>
            <a:noAutofit/>
          </a:bodyPr>
          <a:lstStyle/>
          <a:p>
            <a:r>
              <a:rPr lang="hu-HU" sz="5400" b="1" dirty="0">
                <a:latin typeface="Candara" panose="020E0502030303020204" pitchFamily="34" charset="0"/>
              </a:rPr>
              <a:t>Országok és nemzetiségek</a:t>
            </a:r>
            <a:endParaRPr lang="tr-TR" sz="5400" b="1" dirty="0">
              <a:latin typeface="Candara" panose="020E0502030303020204" pitchFamily="34" charset="0"/>
            </a:endParaRPr>
          </a:p>
        </p:txBody>
      </p:sp>
      <p:sp>
        <p:nvSpPr>
          <p:cNvPr id="33" name="Isosceles Triangle 39">
            <a:extLst>
              <a:ext uri="{FF2B5EF4-FFF2-40B4-BE49-F238E27FC236}">
                <a16:creationId xmlns:a16="http://schemas.microsoft.com/office/drawing/2014/main" xmlns="" id="{4F37E7FB-7372-47E3-914E-7CF7E94B1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5892384" y="4386808"/>
            <a:ext cx="407233" cy="35106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16E168E2-3256-43A5-9298-9E5A6AE8F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2847" y="954593"/>
            <a:ext cx="6086306" cy="34322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901647"/>
              </p:ext>
            </p:extLst>
          </p:nvPr>
        </p:nvGraphicFramePr>
        <p:xfrm>
          <a:off x="3757764" y="1120792"/>
          <a:ext cx="4676473" cy="309981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351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5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/>
                        <a:t>Ország</a:t>
                      </a:r>
                      <a:endParaRPr lang="tr-TR" sz="2000" b="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Nemzetiség</a:t>
                      </a:r>
                      <a:endParaRPr lang="tr-TR" sz="2000" b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algn="ctr"/>
                      <a:r>
                        <a:rPr lang="hu-HU" sz="2000"/>
                        <a:t>Törökország</a:t>
                      </a:r>
                      <a:endParaRPr lang="tr-TR" sz="200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t</a:t>
                      </a:r>
                      <a:r>
                        <a:rPr lang="hu-HU" sz="2000" dirty="0"/>
                        <a:t>örök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/>
                        <a:t>Magyarország</a:t>
                      </a:r>
                      <a:endParaRPr lang="tr-TR" sz="2000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m</a:t>
                      </a:r>
                      <a:r>
                        <a:rPr lang="hu-HU" sz="2000" dirty="0"/>
                        <a:t>agyar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/>
                        <a:t>Németország</a:t>
                      </a:r>
                      <a:endParaRPr lang="tr-TR" sz="2000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n</a:t>
                      </a:r>
                      <a:r>
                        <a:rPr lang="hu-HU" sz="2000" dirty="0"/>
                        <a:t>émet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/>
                        <a:t>Kína</a:t>
                      </a:r>
                      <a:endParaRPr lang="tr-TR" sz="2000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i="0" u="sng" dirty="0"/>
                        <a:t>k</a:t>
                      </a:r>
                      <a:r>
                        <a:rPr lang="hu-HU" sz="2000" dirty="0"/>
                        <a:t>ínai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/>
                        <a:t>Amerika</a:t>
                      </a:r>
                      <a:endParaRPr lang="tr-TR" sz="2000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a</a:t>
                      </a:r>
                      <a:r>
                        <a:rPr lang="hu-HU" sz="2000" dirty="0"/>
                        <a:t>merikai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kern="1200"/>
                        <a:t>Portugália</a:t>
                      </a:r>
                      <a:endParaRPr lang="tr-TR" sz="2000" kern="1200">
                        <a:solidFill>
                          <a:schemeClr val="dk1"/>
                        </a:solidFill>
                        <a:latin typeface="Candara" panose="020E0502030303020204" pitchFamily="34" charset="0"/>
                        <a:ea typeface="+mn-ea"/>
                        <a:cs typeface="+mn-cs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p</a:t>
                      </a:r>
                      <a:r>
                        <a:rPr lang="hu-HU" sz="2000" dirty="0"/>
                        <a:t>ortugál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4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/>
                        <a:t>Anglia</a:t>
                      </a:r>
                      <a:endParaRPr lang="tr-TR" sz="2000" b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u="sng" dirty="0"/>
                        <a:t>a</a:t>
                      </a:r>
                      <a:r>
                        <a:rPr lang="hu-HU" sz="2000" dirty="0"/>
                        <a:t>ngol (!)</a:t>
                      </a:r>
                      <a:endParaRPr lang="tr-TR" sz="2000" dirty="0">
                        <a:latin typeface="Candara" panose="020E0502030303020204" pitchFamily="34" charset="0"/>
                      </a:endParaRPr>
                    </a:p>
                  </a:txBody>
                  <a:tcPr marL="60543" marR="60543" marT="30272" marB="30272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07322A9E-F1EC-405E-8971-BA906EFFCC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A5704422-1118-4FD1-95AD-29A064EB80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xmlns="" id="{A88B2AAA-B805-498E-A9E6-98B8858554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8">
            <a:extLst>
              <a:ext uri="{FF2B5EF4-FFF2-40B4-BE49-F238E27FC236}">
                <a16:creationId xmlns:a16="http://schemas.microsoft.com/office/drawing/2014/main" xmlns="" id="{9B8051E0-19D7-43E1-BFD9-E6DBFEB3A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>
            <a:extLst>
              <a:ext uri="{FF2B5EF4-FFF2-40B4-BE49-F238E27FC236}">
                <a16:creationId xmlns:a16="http://schemas.microsoft.com/office/drawing/2014/main" xmlns="" id="{4EDB2B02-86A2-46F5-A4BE-B7D9B10411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xmlns="" id="{43954639-FB5D-41F4-9560-6F6DFE778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xmlns="" id="{E898931C-0323-41FA-A036-20F818B1FF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4">
            <a:extLst>
              <a:ext uri="{FF2B5EF4-FFF2-40B4-BE49-F238E27FC236}">
                <a16:creationId xmlns:a16="http://schemas.microsoft.com/office/drawing/2014/main" xmlns="" id="{89AFE9DD-0792-4B98-B4EB-97ACA17E6A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6">
            <a:extLst>
              <a:ext uri="{FF2B5EF4-FFF2-40B4-BE49-F238E27FC236}">
                <a16:creationId xmlns:a16="http://schemas.microsoft.com/office/drawing/2014/main" xmlns="" id="{3981F5C4-9AE1-404E-AF44-A4E6DB374F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xmlns="" id="{763C1781-8726-4FAC-8C45-FF40376BE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1">
            <a:extLst>
              <a:ext uri="{FF2B5EF4-FFF2-40B4-BE49-F238E27FC236}">
                <a16:creationId xmlns:a16="http://schemas.microsoft.com/office/drawing/2014/main" xmlns="" id="{301491B5-56C7-43DC-A3D9-861EECCA05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2">
            <a:extLst>
              <a:ext uri="{FF2B5EF4-FFF2-40B4-BE49-F238E27FC236}">
                <a16:creationId xmlns:a16="http://schemas.microsoft.com/office/drawing/2014/main" xmlns="" id="{237E2353-22DF-46E0-A200-FB30F8F394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xmlns="" id="{DD6138DB-057B-45F7-A5F4-E7BFDA20D0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79A54AB1-B64F-4843-BFAB-81CB74E66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2" descr="Teacher with a blackboard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2" r="1" b="24372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066599" y="6630670"/>
            <a:ext cx="1125401" cy="203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freepik.com</a:t>
            </a:r>
            <a:endParaRPr lang="tr-TR" sz="1400" dirty="0"/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472699" y="677216"/>
            <a:ext cx="3723939" cy="39216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 b="1" dirty="0" err="1">
                <a:latin typeface="Candara" panose="020E0502030303020204" pitchFamily="34" charset="0"/>
                <a:ea typeface="+mj-ea"/>
                <a:cs typeface="+mj-cs"/>
              </a:rPr>
              <a:t>Ön</a:t>
            </a:r>
            <a:r>
              <a:rPr lang="en-US" sz="4400" b="1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4400" b="1" dirty="0" err="1">
                <a:latin typeface="Candara" panose="020E0502030303020204" pitchFamily="34" charset="0"/>
                <a:ea typeface="+mj-ea"/>
                <a:cs typeface="+mj-cs"/>
              </a:rPr>
              <a:t>angol</a:t>
            </a:r>
            <a:r>
              <a:rPr lang="en-US" sz="4400" b="1" dirty="0">
                <a:latin typeface="Candara" panose="020E0502030303020204" pitchFamily="34" charset="0"/>
                <a:ea typeface="+mj-ea"/>
                <a:cs typeface="+mj-cs"/>
              </a:rPr>
              <a:t>?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+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Igen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angol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vagyok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-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Nem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.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Nem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angol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vagyok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2500" dirty="0" err="1">
                <a:latin typeface="Candara" panose="020E0502030303020204" pitchFamily="34" charset="0"/>
                <a:ea typeface="+mj-ea"/>
                <a:cs typeface="+mj-cs"/>
              </a:rPr>
              <a:t>hanem</a:t>
            </a:r>
            <a:r>
              <a:rPr lang="en-US" sz="2500" dirty="0"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Candara" panose="020E0502030303020204" pitchFamily="34" charset="0"/>
                <a:ea typeface="+mj-ea"/>
                <a:cs typeface="+mj-cs"/>
              </a:rPr>
              <a:t>amerika</a:t>
            </a:r>
            <a:r>
              <a:rPr lang="hu-HU" sz="2500" dirty="0" smtClean="0">
                <a:latin typeface="Candara" panose="020E0502030303020204" pitchFamily="34" charset="0"/>
                <a:ea typeface="+mj-ea"/>
                <a:cs typeface="+mj-cs"/>
              </a:rPr>
              <a:t>i</a:t>
            </a:r>
            <a:r>
              <a:rPr lang="en-US" sz="2500" dirty="0" smtClean="0">
                <a:latin typeface="Candara" panose="020E0502030303020204" pitchFamily="34" charset="0"/>
                <a:ea typeface="+mj-ea"/>
                <a:cs typeface="+mj-cs"/>
              </a:rPr>
              <a:t>.</a:t>
            </a:r>
            <a:endParaRPr lang="en-US" sz="2500" dirty="0">
              <a:latin typeface="Candara" panose="020E05020303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9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321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Rockwell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Yildizlar</dc:creator>
  <cp:lastModifiedBy>Éva Tóth</cp:lastModifiedBy>
  <cp:revision>3</cp:revision>
  <dcterms:created xsi:type="dcterms:W3CDTF">2020-05-09T21:16:42Z</dcterms:created>
  <dcterms:modified xsi:type="dcterms:W3CDTF">2020-05-09T21:31:43Z</dcterms:modified>
</cp:coreProperties>
</file>