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8"/>
  </p:notesMasterIdLst>
  <p:sldIdLst>
    <p:sldId id="256" r:id="rId2"/>
    <p:sldId id="257" r:id="rId3"/>
    <p:sldId id="258" r:id="rId4"/>
    <p:sldId id="260" r:id="rId5"/>
    <p:sldId id="261" r:id="rId6"/>
    <p:sldId id="259" r:id="rId7"/>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6" d="100"/>
          <a:sy n="86" d="100"/>
        </p:scale>
        <p:origin x="-1494"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EEF6291-42BD-4073-B5FC-90C42CA0F377}" type="datetimeFigureOut">
              <a:rPr lang="tr-TR" smtClean="0"/>
              <a:pPr/>
              <a:t>12.12.2018</a:t>
            </a:fld>
            <a:endParaRPr lang="tr-TR"/>
          </a:p>
        </p:txBody>
      </p:sp>
      <p:sp>
        <p:nvSpPr>
          <p:cNvPr id="4" name="3 Slayt Görüntüsü Yer Tutucusu"/>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4 Not Yer Tutucusu"/>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6" name="5 Altbilgi Yer Tutucusu"/>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6 Slayt Numarası Yer Tutucusu"/>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3C608B7-BA56-4DE4-AF90-CE5ECEE55FA3}" type="slidenum">
              <a:rPr lang="tr-TR" smtClean="0"/>
              <a:pPr/>
              <a:t>‹#›</a:t>
            </a:fld>
            <a:endParaRPr lang="tr-T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dirty="0"/>
          </a:p>
        </p:txBody>
      </p:sp>
      <p:sp>
        <p:nvSpPr>
          <p:cNvPr id="4" name="3 Slayt Numarası Yer Tutucusu"/>
          <p:cNvSpPr>
            <a:spLocks noGrp="1"/>
          </p:cNvSpPr>
          <p:nvPr>
            <p:ph type="sldNum" sz="quarter" idx="10"/>
          </p:nvPr>
        </p:nvSpPr>
        <p:spPr/>
        <p:txBody>
          <a:bodyPr/>
          <a:lstStyle/>
          <a:p>
            <a:fld id="{83C608B7-BA56-4DE4-AF90-CE5ECEE55FA3}" type="slidenum">
              <a:rPr lang="tr-TR" smtClean="0"/>
              <a:pPr/>
              <a:t>1</a:t>
            </a:fld>
            <a:endParaRPr lang="tr-T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a:t>Asıl başlık stili için tıklatın</a:t>
            </a: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tıklatın</a:t>
            </a:r>
          </a:p>
        </p:txBody>
      </p:sp>
      <p:sp>
        <p:nvSpPr>
          <p:cNvPr id="4" name="3 Veri Yer Tutucusu"/>
          <p:cNvSpPr>
            <a:spLocks noGrp="1"/>
          </p:cNvSpPr>
          <p:nvPr>
            <p:ph type="dt" sz="half" idx="10"/>
          </p:nvPr>
        </p:nvSpPr>
        <p:spPr/>
        <p:txBody>
          <a:bodyPr/>
          <a:lstStyle/>
          <a:p>
            <a:fld id="{4994FF87-16F7-4B52-A867-587D7D98BC62}" type="datetimeFigureOut">
              <a:rPr lang="tr-TR" smtClean="0"/>
              <a:pPr/>
              <a:t>12.12.2018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Dikey Metin Yer Tutucusu"/>
          <p:cNvSpPr>
            <a:spLocks noGrp="1"/>
          </p:cNvSpPr>
          <p:nvPr>
            <p:ph type="body" orient="vert" idx="1"/>
          </p:nvPr>
        </p:nvSpPr>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4994FF87-16F7-4B52-A867-587D7D98BC62}" type="datetimeFigureOut">
              <a:rPr lang="tr-TR" smtClean="0"/>
              <a:pPr/>
              <a:t>12.12.2018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a:t>Asıl başlık stili için tıklatın</a:t>
            </a: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4994FF87-16F7-4B52-A867-587D7D98BC62}" type="datetimeFigureOut">
              <a:rPr lang="tr-TR" smtClean="0"/>
              <a:pPr/>
              <a:t>12.12.2018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İçerik Yer Tutucusu"/>
          <p:cNvSpPr>
            <a:spLocks noGrp="1"/>
          </p:cNvSpPr>
          <p:nvPr>
            <p:ph idx="1"/>
          </p:nvPr>
        </p:nvSpPr>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4994FF87-16F7-4B52-A867-587D7D98BC62}" type="datetimeFigureOut">
              <a:rPr lang="tr-TR" smtClean="0"/>
              <a:pPr/>
              <a:t>12.12.2018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a:t>Asıl başlık stili için tıklatın</a:t>
            </a: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tıklatın</a:t>
            </a:r>
          </a:p>
        </p:txBody>
      </p:sp>
      <p:sp>
        <p:nvSpPr>
          <p:cNvPr id="4" name="3 Veri Yer Tutucusu"/>
          <p:cNvSpPr>
            <a:spLocks noGrp="1"/>
          </p:cNvSpPr>
          <p:nvPr>
            <p:ph type="dt" sz="half" idx="10"/>
          </p:nvPr>
        </p:nvSpPr>
        <p:spPr/>
        <p:txBody>
          <a:bodyPr/>
          <a:lstStyle/>
          <a:p>
            <a:fld id="{4994FF87-16F7-4B52-A867-587D7D98BC62}" type="datetimeFigureOut">
              <a:rPr lang="tr-TR" smtClean="0"/>
              <a:pPr/>
              <a:t>12.12.2018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4 Veri Yer Tutucusu"/>
          <p:cNvSpPr>
            <a:spLocks noGrp="1"/>
          </p:cNvSpPr>
          <p:nvPr>
            <p:ph type="dt" sz="half" idx="10"/>
          </p:nvPr>
        </p:nvSpPr>
        <p:spPr/>
        <p:txBody>
          <a:bodyPr/>
          <a:lstStyle/>
          <a:p>
            <a:fld id="{4994FF87-16F7-4B52-A867-587D7D98BC62}" type="datetimeFigureOut">
              <a:rPr lang="tr-TR" smtClean="0"/>
              <a:pPr/>
              <a:t>12.12.2018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a:t>Asıl başlık stili için tıklatın</a:t>
            </a: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7" name="6 Veri Yer Tutucusu"/>
          <p:cNvSpPr>
            <a:spLocks noGrp="1"/>
          </p:cNvSpPr>
          <p:nvPr>
            <p:ph type="dt" sz="half" idx="10"/>
          </p:nvPr>
        </p:nvSpPr>
        <p:spPr/>
        <p:txBody>
          <a:bodyPr/>
          <a:lstStyle/>
          <a:p>
            <a:fld id="{4994FF87-16F7-4B52-A867-587D7D98BC62}" type="datetimeFigureOut">
              <a:rPr lang="tr-TR" smtClean="0"/>
              <a:pPr/>
              <a:t>12.12.2018</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Veri Yer Tutucusu"/>
          <p:cNvSpPr>
            <a:spLocks noGrp="1"/>
          </p:cNvSpPr>
          <p:nvPr>
            <p:ph type="dt" sz="half" idx="10"/>
          </p:nvPr>
        </p:nvSpPr>
        <p:spPr/>
        <p:txBody>
          <a:bodyPr/>
          <a:lstStyle/>
          <a:p>
            <a:fld id="{4994FF87-16F7-4B52-A867-587D7D98BC62}" type="datetimeFigureOut">
              <a:rPr lang="tr-TR" smtClean="0"/>
              <a:pPr/>
              <a:t>12.12.2018</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4994FF87-16F7-4B52-A867-587D7D98BC62}" type="datetimeFigureOut">
              <a:rPr lang="tr-TR" smtClean="0"/>
              <a:pPr/>
              <a:t>12.12.2018</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a:t>Asıl başlık stili için tıklatın</a:t>
            </a: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4 Veri Yer Tutucusu"/>
          <p:cNvSpPr>
            <a:spLocks noGrp="1"/>
          </p:cNvSpPr>
          <p:nvPr>
            <p:ph type="dt" sz="half" idx="10"/>
          </p:nvPr>
        </p:nvSpPr>
        <p:spPr/>
        <p:txBody>
          <a:bodyPr/>
          <a:lstStyle/>
          <a:p>
            <a:fld id="{4994FF87-16F7-4B52-A867-587D7D98BC62}" type="datetimeFigureOut">
              <a:rPr lang="tr-TR" smtClean="0"/>
              <a:pPr/>
              <a:t>12.12.2018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a:t>Asıl başlık stili için tıklatın</a:t>
            </a: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4 Veri Yer Tutucusu"/>
          <p:cNvSpPr>
            <a:spLocks noGrp="1"/>
          </p:cNvSpPr>
          <p:nvPr>
            <p:ph type="dt" sz="half" idx="10"/>
          </p:nvPr>
        </p:nvSpPr>
        <p:spPr/>
        <p:txBody>
          <a:bodyPr/>
          <a:lstStyle/>
          <a:p>
            <a:fld id="{4994FF87-16F7-4B52-A867-587D7D98BC62}" type="datetimeFigureOut">
              <a:rPr lang="tr-TR" smtClean="0"/>
              <a:pPr/>
              <a:t>12.12.2018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a:t>Asıl başlık stili için tıklatın</a:t>
            </a: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994FF87-16F7-4B52-A867-587D7D98BC62}" type="datetimeFigureOut">
              <a:rPr lang="tr-TR" smtClean="0"/>
              <a:pPr/>
              <a:t>12.12.2018</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C276020-7276-4183-87CA-7D2DDEDCF561}"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p:txBody>
          <a:bodyPr>
            <a:normAutofit/>
          </a:bodyPr>
          <a:lstStyle/>
          <a:p>
            <a:r>
              <a:rPr lang="tr-TR" sz="4800" dirty="0">
                <a:latin typeface="Andalus" pitchFamily="18" charset="-78"/>
                <a:cs typeface="Andalus" pitchFamily="18" charset="-78"/>
              </a:rPr>
              <a:t>2</a:t>
            </a:r>
            <a:r>
              <a:rPr lang="tr-TR" sz="4800" dirty="0" smtClean="0">
                <a:latin typeface="Andalus" pitchFamily="18" charset="-78"/>
                <a:cs typeface="Andalus" pitchFamily="18" charset="-78"/>
              </a:rPr>
              <a:t>. </a:t>
            </a:r>
            <a:r>
              <a:rPr lang="tr-TR" sz="4800" dirty="0">
                <a:latin typeface="Andalus" pitchFamily="18" charset="-78"/>
                <a:cs typeface="Andalus" pitchFamily="18" charset="-78"/>
              </a:rPr>
              <a:t>konu</a:t>
            </a:r>
          </a:p>
        </p:txBody>
      </p:sp>
      <p:sp>
        <p:nvSpPr>
          <p:cNvPr id="3" name="2 Alt Başlık"/>
          <p:cNvSpPr>
            <a:spLocks noGrp="1"/>
          </p:cNvSpPr>
          <p:nvPr>
            <p:ph type="subTitle" idx="1"/>
          </p:nvPr>
        </p:nvSpPr>
        <p:spPr/>
        <p:txBody>
          <a:bodyPr>
            <a:normAutofit fontScale="92500"/>
          </a:bodyPr>
          <a:lstStyle/>
          <a:p>
            <a:r>
              <a:rPr lang="tr-TR" sz="4400" dirty="0" err="1" smtClean="0">
                <a:latin typeface="Bell MT" pitchFamily="18" charset="0"/>
                <a:cs typeface="Andalus" pitchFamily="18" charset="-78"/>
              </a:rPr>
              <a:t>Durkheim</a:t>
            </a:r>
            <a:r>
              <a:rPr lang="tr-TR" sz="4400" dirty="0" smtClean="0">
                <a:latin typeface="Bell MT" pitchFamily="18" charset="0"/>
                <a:cs typeface="Andalus" pitchFamily="18" charset="-78"/>
              </a:rPr>
              <a:t>, Sosyal Gerçek ve </a:t>
            </a:r>
            <a:r>
              <a:rPr lang="tr-TR" sz="4400" dirty="0" smtClean="0">
                <a:latin typeface="Bell MT" pitchFamily="18" charset="0"/>
                <a:cs typeface="Andalus" pitchFamily="18" charset="-78"/>
              </a:rPr>
              <a:t>Normal-Patolojik Ayrımı</a:t>
            </a:r>
            <a:endParaRPr lang="tr-TR" sz="4400" dirty="0">
              <a:latin typeface="Bell MT" pitchFamily="18" charset="0"/>
              <a:cs typeface="Andalus" pitchFamily="18" charset="-78"/>
            </a:endParaRPr>
          </a:p>
          <a:p>
            <a:endParaRPr lang="tr-TR" sz="4400" dirty="0">
              <a:latin typeface="Aldhabi" pitchFamily="2" charset="-78"/>
              <a:cs typeface="Aldhabi" pitchFamily="2" charset="-78"/>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a:latin typeface="Andalus" pitchFamily="18" charset="-78"/>
                <a:cs typeface="Andalus" pitchFamily="18" charset="-78"/>
              </a:rPr>
              <a:t>2</a:t>
            </a:r>
            <a:r>
              <a:rPr lang="tr-TR" dirty="0" smtClean="0">
                <a:latin typeface="Andalus" pitchFamily="18" charset="-78"/>
                <a:cs typeface="Andalus" pitchFamily="18" charset="-78"/>
              </a:rPr>
              <a:t>. </a:t>
            </a:r>
            <a:r>
              <a:rPr lang="tr-TR" dirty="0">
                <a:latin typeface="Andalus" pitchFamily="18" charset="-78"/>
                <a:cs typeface="Andalus" pitchFamily="18" charset="-78"/>
              </a:rPr>
              <a:t>hafta</a:t>
            </a:r>
          </a:p>
        </p:txBody>
      </p:sp>
      <p:sp>
        <p:nvSpPr>
          <p:cNvPr id="3" name="2 İçerik Yer Tutucusu"/>
          <p:cNvSpPr>
            <a:spLocks noGrp="1"/>
          </p:cNvSpPr>
          <p:nvPr>
            <p:ph idx="1"/>
          </p:nvPr>
        </p:nvSpPr>
        <p:spPr/>
        <p:txBody>
          <a:bodyPr>
            <a:normAutofit/>
          </a:bodyPr>
          <a:lstStyle/>
          <a:p>
            <a:r>
              <a:rPr lang="tr-TR" sz="2400" dirty="0" smtClean="0">
                <a:latin typeface="Bell MT" pitchFamily="18" charset="0"/>
              </a:rPr>
              <a:t>Akrabalık ve Sosyal Organizasyon dersinin </a:t>
            </a:r>
            <a:r>
              <a:rPr lang="tr-TR" sz="2400" dirty="0" smtClean="0">
                <a:latin typeface="Bell MT" pitchFamily="18" charset="0"/>
              </a:rPr>
              <a:t>ikinci haftasında, </a:t>
            </a:r>
            <a:r>
              <a:rPr lang="tr-TR" sz="2400" dirty="0" err="1" smtClean="0">
                <a:latin typeface="Bell MT" pitchFamily="18" charset="0"/>
              </a:rPr>
              <a:t>Durkheimcı</a:t>
            </a:r>
            <a:r>
              <a:rPr lang="tr-TR" sz="2400" dirty="0" smtClean="0">
                <a:latin typeface="Bell MT" pitchFamily="18" charset="0"/>
              </a:rPr>
              <a:t> paradigmanın özgün sosyal gerçek </a:t>
            </a:r>
            <a:r>
              <a:rPr lang="tr-TR" sz="2400" dirty="0" err="1" smtClean="0">
                <a:latin typeface="Bell MT" pitchFamily="18" charset="0"/>
              </a:rPr>
              <a:t>formülasyonuna</a:t>
            </a:r>
            <a:r>
              <a:rPr lang="tr-TR" sz="2400" dirty="0" smtClean="0">
                <a:latin typeface="Bell MT" pitchFamily="18" charset="0"/>
              </a:rPr>
              <a:t> bakışımızı derinleştireceğiz.</a:t>
            </a:r>
          </a:p>
          <a:p>
            <a:r>
              <a:rPr lang="tr-TR" sz="2400" dirty="0" smtClean="0">
                <a:latin typeface="Bell MT" pitchFamily="18" charset="0"/>
              </a:rPr>
              <a:t>Sosyal gerçek, </a:t>
            </a:r>
            <a:r>
              <a:rPr lang="tr-TR" sz="2400" dirty="0" err="1" smtClean="0">
                <a:latin typeface="Bell MT" pitchFamily="18" charset="0"/>
              </a:rPr>
              <a:t>Durkheim’da</a:t>
            </a:r>
            <a:r>
              <a:rPr lang="tr-TR" sz="2400" dirty="0" smtClean="0">
                <a:latin typeface="Bell MT" pitchFamily="18" charset="0"/>
              </a:rPr>
              <a:t> bir yanıyla durağan, istikrarlı, değişime direnen ve bir o kadar bireyler üzerinde baskı kuran bir </a:t>
            </a:r>
            <a:r>
              <a:rPr lang="tr-TR" sz="2400" dirty="0" err="1" smtClean="0">
                <a:latin typeface="Bell MT" pitchFamily="18" charset="0"/>
              </a:rPr>
              <a:t>kollektif</a:t>
            </a:r>
            <a:r>
              <a:rPr lang="tr-TR" sz="2400" dirty="0" smtClean="0">
                <a:latin typeface="Bell MT" pitchFamily="18" charset="0"/>
              </a:rPr>
              <a:t> temsildir. </a:t>
            </a:r>
            <a:r>
              <a:rPr lang="tr-TR" sz="2400" dirty="0" err="1" smtClean="0">
                <a:latin typeface="Bell MT" pitchFamily="18" charset="0"/>
              </a:rPr>
              <a:t>Durkheim’ın</a:t>
            </a:r>
            <a:r>
              <a:rPr lang="tr-TR" sz="2400" dirty="0" smtClean="0">
                <a:latin typeface="Bell MT" pitchFamily="18" charset="0"/>
              </a:rPr>
              <a:t> toplum anlayışı, bu yanıyla adeta kendi kendisine hareket etme </a:t>
            </a:r>
            <a:r>
              <a:rPr lang="tr-TR" sz="2400" dirty="0" err="1" smtClean="0">
                <a:latin typeface="Bell MT" pitchFamily="18" charset="0"/>
              </a:rPr>
              <a:t>kollektif</a:t>
            </a:r>
            <a:r>
              <a:rPr lang="tr-TR" sz="2400" dirty="0" smtClean="0">
                <a:latin typeface="Bell MT" pitchFamily="18" charset="0"/>
              </a:rPr>
              <a:t> bilincine sahip, toplumsal bir organizma gibi hareket eder. Davranış, düşünce ve duyguları </a:t>
            </a:r>
            <a:r>
              <a:rPr lang="tr-TR" sz="2400" dirty="0" err="1" smtClean="0">
                <a:latin typeface="Bell MT" pitchFamily="18" charset="0"/>
              </a:rPr>
              <a:t>kollektif</a:t>
            </a:r>
            <a:r>
              <a:rPr lang="tr-TR" sz="2400" dirty="0" smtClean="0">
                <a:latin typeface="Bell MT" pitchFamily="18" charset="0"/>
              </a:rPr>
              <a:t> temsilin uygunluk testlerine sokar. </a:t>
            </a:r>
            <a:endParaRPr lang="tr-TR" sz="2400" dirty="0">
              <a:latin typeface="Bell MT" pitchFamily="18"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a:latin typeface="Andalus" pitchFamily="18" charset="-78"/>
                <a:cs typeface="Andalus" pitchFamily="18" charset="-78"/>
              </a:rPr>
              <a:t>2</a:t>
            </a:r>
            <a:r>
              <a:rPr lang="tr-TR" dirty="0" smtClean="0">
                <a:latin typeface="Andalus" pitchFamily="18" charset="-78"/>
                <a:cs typeface="Andalus" pitchFamily="18" charset="-78"/>
              </a:rPr>
              <a:t>. </a:t>
            </a:r>
            <a:r>
              <a:rPr lang="tr-TR" dirty="0">
                <a:latin typeface="Andalus" pitchFamily="18" charset="-78"/>
                <a:cs typeface="Andalus" pitchFamily="18" charset="-78"/>
              </a:rPr>
              <a:t>hafta</a:t>
            </a:r>
            <a:endParaRPr lang="tr-TR" dirty="0"/>
          </a:p>
        </p:txBody>
      </p:sp>
      <p:sp>
        <p:nvSpPr>
          <p:cNvPr id="3" name="2 İçerik Yer Tutucusu"/>
          <p:cNvSpPr>
            <a:spLocks noGrp="1"/>
          </p:cNvSpPr>
          <p:nvPr>
            <p:ph idx="1"/>
          </p:nvPr>
        </p:nvSpPr>
        <p:spPr/>
        <p:txBody>
          <a:bodyPr>
            <a:normAutofit/>
          </a:bodyPr>
          <a:lstStyle/>
          <a:p>
            <a:r>
              <a:rPr lang="tr-TR" sz="2400" dirty="0" smtClean="0">
                <a:latin typeface="Bell MT" pitchFamily="18" charset="0"/>
              </a:rPr>
              <a:t>Her ne kadar bu denetim akla ilk etapta siyaseti ve farklı siyasi aktörlerin değişen çıkar müzakerelerini getirse ve kişiye bu baskının geldiği kaynakları sorgulatsa da </a:t>
            </a:r>
            <a:r>
              <a:rPr lang="tr-TR" sz="2400" dirty="0" err="1" smtClean="0">
                <a:latin typeface="Bell MT" pitchFamily="18" charset="0"/>
              </a:rPr>
              <a:t>Durkheim’ın</a:t>
            </a:r>
            <a:r>
              <a:rPr lang="tr-TR" sz="2400" dirty="0" smtClean="0">
                <a:latin typeface="Bell MT" pitchFamily="18" charset="0"/>
              </a:rPr>
              <a:t> sosyal gerçek kuramı siyasete derinlikli bir kapı açmaz. Toplumun iliklerine kadar işlemiş bir üst çıkar bilinci, her nasılsa, revaçtadır.</a:t>
            </a:r>
          </a:p>
          <a:p>
            <a:pPr>
              <a:buNone/>
            </a:pPr>
            <a:endParaRPr lang="tr-TR" sz="2400" dirty="0">
              <a:latin typeface="Bell MT" pitchFamily="18"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a:latin typeface="Andalus" pitchFamily="18" charset="-78"/>
                <a:cs typeface="Andalus" pitchFamily="18" charset="-78"/>
              </a:rPr>
              <a:t>2</a:t>
            </a:r>
            <a:r>
              <a:rPr lang="tr-TR" dirty="0" smtClean="0">
                <a:latin typeface="Andalus" pitchFamily="18" charset="-78"/>
                <a:cs typeface="Andalus" pitchFamily="18" charset="-78"/>
              </a:rPr>
              <a:t>. </a:t>
            </a:r>
            <a:r>
              <a:rPr lang="tr-TR" dirty="0">
                <a:latin typeface="Andalus" pitchFamily="18" charset="-78"/>
                <a:cs typeface="Andalus" pitchFamily="18" charset="-78"/>
              </a:rPr>
              <a:t>hafta</a:t>
            </a:r>
            <a:endParaRPr lang="tr-TR" dirty="0"/>
          </a:p>
        </p:txBody>
      </p:sp>
      <p:sp>
        <p:nvSpPr>
          <p:cNvPr id="3" name="2 İçerik Yer Tutucusu"/>
          <p:cNvSpPr>
            <a:spLocks noGrp="1"/>
          </p:cNvSpPr>
          <p:nvPr>
            <p:ph idx="1"/>
          </p:nvPr>
        </p:nvSpPr>
        <p:spPr/>
        <p:txBody>
          <a:bodyPr>
            <a:normAutofit/>
          </a:bodyPr>
          <a:lstStyle/>
          <a:p>
            <a:r>
              <a:rPr lang="tr-TR" sz="2400" dirty="0" smtClean="0">
                <a:latin typeface="Bell MT" pitchFamily="18" charset="0"/>
              </a:rPr>
              <a:t>Bununla birlikte istatistiki averaj kavramı etrafında </a:t>
            </a:r>
            <a:r>
              <a:rPr lang="tr-TR" sz="2400" dirty="0" err="1" smtClean="0">
                <a:latin typeface="Bell MT" pitchFamily="18" charset="0"/>
              </a:rPr>
              <a:t>Durkheim</a:t>
            </a:r>
            <a:r>
              <a:rPr lang="tr-TR" sz="2400" dirty="0" smtClean="0">
                <a:latin typeface="Bell MT" pitchFamily="18" charset="0"/>
              </a:rPr>
              <a:t>, özgün bir değişim modeli de önerir. Sosyal gerçeğin toplumsal mevcutları, davranışa da belirli kalıplar önermektedir. Bir toplumsal aktörün konumuna ve sahip olduğu niteliklere göre normal davranışları kalıplanmıştır. Akşam yemek yeme saatleri, kimlerle yemek yenileceği, yemeğin nasıl yenileceği, öncesi ve sonrası, vs. davranışın normatif normalleri içerisinde tanımlıdır. Sosyal gerçek burada istatistiki averajlar üzerinden gözlemlenebilir.</a:t>
            </a:r>
            <a:endParaRPr lang="tr-TR" sz="2400" dirty="0">
              <a:latin typeface="Bell MT" pitchFamily="18"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a:latin typeface="Andalus" pitchFamily="18" charset="-78"/>
                <a:cs typeface="Andalus" pitchFamily="18" charset="-78"/>
              </a:rPr>
              <a:t>2</a:t>
            </a:r>
            <a:r>
              <a:rPr lang="tr-TR" dirty="0" smtClean="0">
                <a:latin typeface="Andalus" pitchFamily="18" charset="-78"/>
                <a:cs typeface="Andalus" pitchFamily="18" charset="-78"/>
              </a:rPr>
              <a:t>. </a:t>
            </a:r>
            <a:r>
              <a:rPr lang="tr-TR" dirty="0">
                <a:latin typeface="Andalus" pitchFamily="18" charset="-78"/>
                <a:cs typeface="Andalus" pitchFamily="18" charset="-78"/>
              </a:rPr>
              <a:t>hafta</a:t>
            </a:r>
            <a:endParaRPr lang="tr-TR" dirty="0"/>
          </a:p>
        </p:txBody>
      </p:sp>
      <p:sp>
        <p:nvSpPr>
          <p:cNvPr id="3" name="2 İçerik Yer Tutucusu"/>
          <p:cNvSpPr>
            <a:spLocks noGrp="1"/>
          </p:cNvSpPr>
          <p:nvPr>
            <p:ph idx="1"/>
          </p:nvPr>
        </p:nvSpPr>
        <p:spPr/>
        <p:txBody>
          <a:bodyPr>
            <a:normAutofit/>
          </a:bodyPr>
          <a:lstStyle/>
          <a:p>
            <a:r>
              <a:rPr lang="tr-TR" sz="2400" dirty="0" smtClean="0">
                <a:latin typeface="Bell MT" pitchFamily="18" charset="0"/>
              </a:rPr>
              <a:t>Öte yandan </a:t>
            </a:r>
            <a:r>
              <a:rPr lang="tr-TR" sz="2400" dirty="0" err="1" smtClean="0">
                <a:latin typeface="Bell MT" pitchFamily="18" charset="0"/>
              </a:rPr>
              <a:t>Durkheimcı</a:t>
            </a:r>
            <a:r>
              <a:rPr lang="tr-TR" sz="2400" dirty="0" smtClean="0">
                <a:latin typeface="Bell MT" pitchFamily="18" charset="0"/>
              </a:rPr>
              <a:t> paradigma önemli bir dokunuşla normalden sapmaları, normalin şu ya da bu sebeple, ama siyasetsiz, askıya alınışlarını da dikkate alır. Yeni yemek yeme örüntüleri, zamanları ve mekanları ile sahneye çıkabilir. Normali tanımlamada mahir sosyal gerçek bu patolojik durumları denetim altına almak için işler. Bir noktada patolojik olanı da içerecek şekilde kendisini yeniden tanımlar. Patolojik normalin durmaksızın yeniden keşfi için işlevseldir. Bu doğrultuda </a:t>
            </a:r>
            <a:r>
              <a:rPr lang="tr-TR" sz="2400" dirty="0" err="1" smtClean="0">
                <a:latin typeface="Bell MT" pitchFamily="18" charset="0"/>
              </a:rPr>
              <a:t>Durkheim</a:t>
            </a:r>
            <a:r>
              <a:rPr lang="tr-TR" sz="2400" dirty="0" smtClean="0">
                <a:latin typeface="Bell MT" pitchFamily="18" charset="0"/>
              </a:rPr>
              <a:t>, çağdaşlarından farlı olarak, suçun bile normalin keşfi ve canlandırılması için işlevsel olduğunun altını çizer. </a:t>
            </a:r>
            <a:endParaRPr lang="tr-TR" sz="2400" dirty="0">
              <a:latin typeface="Bell MT" pitchFamily="18"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a:latin typeface="Andalus" pitchFamily="18" charset="-78"/>
                <a:cs typeface="Andalus" pitchFamily="18" charset="-78"/>
              </a:rPr>
              <a:t>2</a:t>
            </a:r>
            <a:r>
              <a:rPr lang="tr-TR" dirty="0" smtClean="0">
                <a:latin typeface="Andalus" pitchFamily="18" charset="-78"/>
                <a:cs typeface="Andalus" pitchFamily="18" charset="-78"/>
              </a:rPr>
              <a:t>. </a:t>
            </a:r>
            <a:r>
              <a:rPr lang="tr-TR" dirty="0">
                <a:latin typeface="Andalus" pitchFamily="18" charset="-78"/>
                <a:cs typeface="Andalus" pitchFamily="18" charset="-78"/>
              </a:rPr>
              <a:t>hafta</a:t>
            </a:r>
            <a:endParaRPr lang="tr-TR" dirty="0"/>
          </a:p>
        </p:txBody>
      </p:sp>
      <p:sp>
        <p:nvSpPr>
          <p:cNvPr id="3" name="2 İçerik Yer Tutucusu"/>
          <p:cNvSpPr>
            <a:spLocks noGrp="1"/>
          </p:cNvSpPr>
          <p:nvPr>
            <p:ph idx="1"/>
          </p:nvPr>
        </p:nvSpPr>
        <p:spPr/>
        <p:txBody>
          <a:bodyPr>
            <a:normAutofit/>
          </a:bodyPr>
          <a:lstStyle/>
          <a:p>
            <a:r>
              <a:rPr lang="tr-TR" sz="2400" b="1" dirty="0">
                <a:latin typeface="Bell MT" pitchFamily="18" charset="0"/>
              </a:rPr>
              <a:t>Zorunlu </a:t>
            </a:r>
            <a:r>
              <a:rPr lang="tr-TR" sz="2400" b="1" dirty="0" smtClean="0">
                <a:latin typeface="Bell MT" pitchFamily="18" charset="0"/>
              </a:rPr>
              <a:t>okuma:</a:t>
            </a:r>
          </a:p>
          <a:p>
            <a:r>
              <a:rPr lang="tr-TR" sz="2400" dirty="0" smtClean="0">
                <a:latin typeface="Bell MT" pitchFamily="18" charset="0"/>
              </a:rPr>
              <a:t>E. </a:t>
            </a:r>
            <a:r>
              <a:rPr lang="tr-TR" sz="2400" dirty="0" err="1" smtClean="0">
                <a:latin typeface="Bell MT" pitchFamily="18" charset="0"/>
              </a:rPr>
              <a:t>Durkheim</a:t>
            </a:r>
            <a:r>
              <a:rPr lang="tr-TR" sz="2400" dirty="0" smtClean="0">
                <a:latin typeface="Bell MT" pitchFamily="18" charset="0"/>
              </a:rPr>
              <a:t>. </a:t>
            </a:r>
            <a:r>
              <a:rPr lang="tr-TR" sz="2400" i="1" dirty="0" smtClean="0">
                <a:latin typeface="Bell MT" pitchFamily="18" charset="0"/>
              </a:rPr>
              <a:t>Sosyolojik Yöntemin Kuralları. </a:t>
            </a:r>
            <a:r>
              <a:rPr lang="tr-TR" sz="2400" dirty="0" smtClean="0">
                <a:latin typeface="Bell MT" pitchFamily="18" charset="0"/>
              </a:rPr>
              <a:t>Dost </a:t>
            </a:r>
            <a:r>
              <a:rPr lang="tr-TR" sz="2400" dirty="0" err="1" smtClean="0">
                <a:latin typeface="Bell MT" pitchFamily="18" charset="0"/>
              </a:rPr>
              <a:t>Kitabevi</a:t>
            </a:r>
            <a:r>
              <a:rPr lang="tr-TR" sz="2400" dirty="0" smtClean="0">
                <a:latin typeface="Bell MT" pitchFamily="18" charset="0"/>
              </a:rPr>
              <a:t> Yayınları. (Kitabın </a:t>
            </a:r>
            <a:r>
              <a:rPr lang="tr-TR" sz="2400" dirty="0" smtClean="0">
                <a:latin typeface="Bell MT" pitchFamily="18" charset="0"/>
              </a:rPr>
              <a:t>üçüncü bölümünden itibaren geri kalanı (s.61- ))</a:t>
            </a:r>
            <a:endParaRPr lang="tr-TR" sz="2400" dirty="0" smtClean="0">
              <a:latin typeface="Bell MT" pitchFamily="18" charset="0"/>
            </a:endParaRPr>
          </a:p>
        </p:txBody>
      </p:sp>
    </p:spTree>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110</TotalTime>
  <Words>337</Words>
  <Application>Microsoft Office PowerPoint</Application>
  <PresentationFormat>Ekran Gösterisi (4:3)</PresentationFormat>
  <Paragraphs>15</Paragraphs>
  <Slides>6</Slides>
  <Notes>1</Notes>
  <HiddenSlides>0</HiddenSlides>
  <MMClips>0</MMClips>
  <ScaleCrop>false</ScaleCrop>
  <HeadingPairs>
    <vt:vector size="4" baseType="variant">
      <vt:variant>
        <vt:lpstr>Tema</vt:lpstr>
      </vt:variant>
      <vt:variant>
        <vt:i4>1</vt:i4>
      </vt:variant>
      <vt:variant>
        <vt:lpstr>Slayt Başlıkları</vt:lpstr>
      </vt:variant>
      <vt:variant>
        <vt:i4>6</vt:i4>
      </vt:variant>
    </vt:vector>
  </HeadingPairs>
  <TitlesOfParts>
    <vt:vector size="7" baseType="lpstr">
      <vt:lpstr>Ofis Teması</vt:lpstr>
      <vt:lpstr>2. konu</vt:lpstr>
      <vt:lpstr>2. hafta</vt:lpstr>
      <vt:lpstr>2. hafta</vt:lpstr>
      <vt:lpstr>2. hafta</vt:lpstr>
      <vt:lpstr>2. hafta</vt:lpstr>
      <vt:lpstr>2. hafta</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 konu</dc:title>
  <dc:creator>çağlar</dc:creator>
  <cp:lastModifiedBy>çağlar</cp:lastModifiedBy>
  <cp:revision>17</cp:revision>
  <dcterms:created xsi:type="dcterms:W3CDTF">2018-05-08T13:48:36Z</dcterms:created>
  <dcterms:modified xsi:type="dcterms:W3CDTF">2018-12-12T17:15:28Z</dcterms:modified>
</cp:coreProperties>
</file>