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313" r:id="rId3"/>
    <p:sldId id="312" r:id="rId4"/>
    <p:sldId id="314" r:id="rId5"/>
    <p:sldId id="315" r:id="rId6"/>
    <p:sldId id="319" r:id="rId7"/>
    <p:sldId id="320" r:id="rId8"/>
    <p:sldId id="321" r:id="rId9"/>
    <p:sldId id="322" r:id="rId10"/>
    <p:sldId id="323" r:id="rId11"/>
    <p:sldId id="324" r:id="rId12"/>
    <p:sldId id="325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0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1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FF789-3D9B-4393-9971-DFC8EFE6B334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BE44A-8643-48E4-BA0D-542181F65B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10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2E3669-17B3-47E0-9963-5B5152B6FFC3}" type="datetimeFigureOut">
              <a:rPr lang="tr-TR" smtClean="0"/>
              <a:pPr/>
              <a:t>29.10.2017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6F0954B-0D1F-4FBD-8A76-A5A60BF794D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>
              <a:effectLst/>
              <a:latin typeface="Book Antiqua" pitchFamily="18" charset="0"/>
            </a:endParaRPr>
          </a:p>
          <a:p>
            <a:endParaRPr lang="tr-TR" dirty="0" smtClean="0">
              <a:effectLst/>
              <a:latin typeface="Book Antiqua" pitchFamily="18" charset="0"/>
            </a:endParaRPr>
          </a:p>
          <a:p>
            <a:endParaRPr lang="tr-TR" dirty="0" smtClean="0">
              <a:effectLst/>
              <a:latin typeface="Book Antiqua" pitchFamily="18" charset="0"/>
            </a:endParaRPr>
          </a:p>
          <a:p>
            <a:r>
              <a:rPr lang="tr-TR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Emir Hilmi </a:t>
            </a:r>
            <a:r>
              <a:rPr lang="tr-TR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Üner</a:t>
            </a:r>
            <a:endParaRPr lang="tr-TR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0" dirty="0" smtClean="0">
                <a:solidFill>
                  <a:schemeClr val="bg1"/>
                </a:solidFill>
                <a:effectLst/>
                <a:latin typeface="Book Antiqua" pitchFamily="18" charset="0"/>
              </a:rPr>
              <a:t>Ziyafet ve İkram Hizmetleri</a:t>
            </a:r>
            <a:endParaRPr lang="tr-TR" b="0" dirty="0">
              <a:solidFill>
                <a:schemeClr val="bg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Modern Menülerde Bulunan Yemek Grupları</a:t>
            </a:r>
            <a:endParaRPr lang="tr-TR" dirty="0"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>
                <a:latin typeface="Book Antiqua" pitchFamily="18" charset="0"/>
              </a:rPr>
              <a:t>	</a:t>
            </a:r>
            <a:r>
              <a:rPr lang="tr-TR" sz="2800" b="1" dirty="0" smtClean="0">
                <a:latin typeface="Book Antiqua" pitchFamily="18" charset="0"/>
              </a:rPr>
              <a:t>Zenginleştirilmiş Ziyafet Menüleri:</a:t>
            </a:r>
          </a:p>
          <a:p>
            <a:endParaRPr lang="tr-TR" sz="2800" dirty="0" smtClean="0">
              <a:latin typeface="Book Antiqua" pitchFamily="18" charset="0"/>
            </a:endParaRPr>
          </a:p>
          <a:p>
            <a:r>
              <a:rPr lang="tr-TR" sz="2800" dirty="0" smtClean="0">
                <a:latin typeface="Book Antiqua" pitchFamily="18" charset="0"/>
              </a:rPr>
              <a:t>1. Soğuk ordövrler</a:t>
            </a:r>
          </a:p>
          <a:p>
            <a:r>
              <a:rPr lang="tr-TR" sz="2800" dirty="0" smtClean="0">
                <a:latin typeface="Book Antiqua" pitchFamily="18" charset="0"/>
              </a:rPr>
              <a:t> 2. Çorbalar</a:t>
            </a:r>
          </a:p>
          <a:p>
            <a:r>
              <a:rPr lang="tr-TR" sz="2800" dirty="0" smtClean="0">
                <a:latin typeface="Book Antiqua" pitchFamily="18" charset="0"/>
              </a:rPr>
              <a:t> 3. Sıcak ordövrler</a:t>
            </a:r>
          </a:p>
          <a:p>
            <a:pPr lvl="0">
              <a:buClr>
                <a:srgbClr val="D34817"/>
              </a:buClr>
            </a:pPr>
            <a:r>
              <a:rPr lang="tr-TR" sz="2800" dirty="0" smtClean="0">
                <a:solidFill>
                  <a:prstClr val="black"/>
                </a:solidFill>
                <a:latin typeface="Book Antiqua" pitchFamily="18" charset="0"/>
              </a:rPr>
              <a:t>4. Sebze yemekleri</a:t>
            </a:r>
            <a:endParaRPr lang="tr-TR" sz="2800" dirty="0" smtClean="0">
              <a:latin typeface="Book Antiqua" pitchFamily="18" charset="0"/>
            </a:endParaRPr>
          </a:p>
          <a:p>
            <a:r>
              <a:rPr lang="tr-TR" sz="2800" dirty="0" smtClean="0">
                <a:latin typeface="Book Antiqua" pitchFamily="18" charset="0"/>
              </a:rPr>
              <a:t> 5. Ana yemek ve salata</a:t>
            </a:r>
          </a:p>
          <a:p>
            <a:r>
              <a:rPr lang="tr-TR" sz="2800" dirty="0" smtClean="0">
                <a:latin typeface="Book Antiqua" pitchFamily="18" charset="0"/>
              </a:rPr>
              <a:t>6. Tatlılar, </a:t>
            </a:r>
            <a:r>
              <a:rPr lang="tr-TR" sz="2800" dirty="0" err="1" smtClean="0">
                <a:latin typeface="Book Antiqua" pitchFamily="18" charset="0"/>
              </a:rPr>
              <a:t>dessertler</a:t>
            </a:r>
            <a:r>
              <a:rPr lang="tr-TR" sz="2800" dirty="0" smtClean="0">
                <a:latin typeface="Book Antiqua" pitchFamily="18" charset="0"/>
              </a:rPr>
              <a:t>, </a:t>
            </a:r>
            <a:r>
              <a:rPr lang="tr-TR" sz="2800" dirty="0" err="1" smtClean="0">
                <a:latin typeface="Book Antiqua" pitchFamily="18" charset="0"/>
              </a:rPr>
              <a:t>savoriler</a:t>
            </a:r>
            <a:endParaRPr lang="tr-TR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5661248"/>
            <a:ext cx="8363272" cy="1196752"/>
          </a:xfrm>
        </p:spPr>
        <p:txBody>
          <a:bodyPr>
            <a:normAutofit/>
          </a:bodyPr>
          <a:lstStyle/>
          <a:p>
            <a:r>
              <a:rPr lang="tr-TR" sz="2800" i="1" dirty="0" smtClean="0">
                <a:solidFill>
                  <a:srgbClr val="C00000"/>
                </a:solidFill>
                <a:latin typeface="Book Antiqua" pitchFamily="18" charset="0"/>
              </a:rPr>
              <a:t>Salon ve Masaların Hazırlığı</a:t>
            </a:r>
            <a:endParaRPr lang="tr-TR" sz="2800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026" name="Picture 2" descr="C:\Users\fransız mutfağı\Desktop\resimler\Yeni klasör\hps-prepstad-linen-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fransız mutfağı\Desktop\resimler\Yeni klasör\hps-prepstad-arranging-flowers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68544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3203848" cy="1143000"/>
          </a:xfrm>
        </p:spPr>
        <p:txBody>
          <a:bodyPr>
            <a:normAutofit/>
          </a:bodyPr>
          <a:lstStyle/>
          <a:p>
            <a:pPr algn="ctr"/>
            <a:r>
              <a:rPr lang="tr-TR" sz="2400" i="1" dirty="0" smtClean="0">
                <a:solidFill>
                  <a:srgbClr val="C00000"/>
                </a:solidFill>
                <a:effectLst/>
                <a:latin typeface="Book Antiqua" pitchFamily="18" charset="0"/>
              </a:rPr>
              <a:t>Yemekli Banket </a:t>
            </a:r>
            <a:br>
              <a:rPr lang="tr-TR" sz="2400" i="1" dirty="0" smtClean="0">
                <a:solidFill>
                  <a:srgbClr val="C00000"/>
                </a:solidFill>
                <a:effectLst/>
                <a:latin typeface="Book Antiqua" pitchFamily="18" charset="0"/>
              </a:rPr>
            </a:br>
            <a:r>
              <a:rPr lang="tr-TR" sz="2400" i="1" dirty="0" smtClean="0">
                <a:solidFill>
                  <a:srgbClr val="C00000"/>
                </a:solidFill>
                <a:effectLst/>
                <a:latin typeface="Book Antiqua" pitchFamily="18" charset="0"/>
              </a:rPr>
              <a:t>Menüleri</a:t>
            </a:r>
            <a:endParaRPr lang="tr-TR" sz="2400" i="1" dirty="0">
              <a:effectLst/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9634" name="Picture 2" descr="C:\Users\fransız mutfağı\Desktop\resimler\Yeni klasör\b_2572014144411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677" y="0"/>
            <a:ext cx="5652323" cy="7046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2699792" cy="1417638"/>
          </a:xfrm>
        </p:spPr>
        <p:txBody>
          <a:bodyPr>
            <a:normAutofit/>
          </a:bodyPr>
          <a:lstStyle/>
          <a:p>
            <a:pPr algn="ctr"/>
            <a:r>
              <a:rPr lang="tr-TR" sz="2400" i="1" dirty="0" smtClean="0">
                <a:solidFill>
                  <a:srgbClr val="C00000"/>
                </a:solidFill>
                <a:effectLst/>
                <a:latin typeface="Book Antiqua" pitchFamily="18" charset="0"/>
              </a:rPr>
              <a:t>Yemekli Banket </a:t>
            </a:r>
            <a:br>
              <a:rPr lang="tr-TR" sz="2400" i="1" dirty="0" smtClean="0">
                <a:solidFill>
                  <a:srgbClr val="C00000"/>
                </a:solidFill>
                <a:effectLst/>
                <a:latin typeface="Book Antiqua" pitchFamily="18" charset="0"/>
              </a:rPr>
            </a:br>
            <a:r>
              <a:rPr lang="tr-TR" sz="2400" i="1" dirty="0" smtClean="0">
                <a:solidFill>
                  <a:srgbClr val="C00000"/>
                </a:solidFill>
                <a:effectLst/>
                <a:latin typeface="Book Antiqua" pitchFamily="18" charset="0"/>
              </a:rPr>
              <a:t>Menüleri</a:t>
            </a:r>
            <a:endParaRPr lang="tr-TR" sz="2400" i="1" dirty="0">
              <a:effectLst/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8610" name="Picture 2" descr="C:\Users\fransız mutfağı\Desktop\resimler\Yeni klasör\resim-184901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304" y="0"/>
            <a:ext cx="6264696" cy="746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2232248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i="1" dirty="0" smtClean="0">
                <a:solidFill>
                  <a:srgbClr val="C00000"/>
                </a:solidFill>
                <a:effectLst/>
                <a:latin typeface="Book Antiqua" pitchFamily="18" charset="0"/>
              </a:rPr>
              <a:t>Açık Büfe Menüleri</a:t>
            </a:r>
            <a:endParaRPr lang="tr-TR" sz="2800" i="1" dirty="0">
              <a:solidFill>
                <a:srgbClr val="C00000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0658" name="Picture 2" descr="C:\Users\fransız mutfağı\Desktop\resimler\Yeni klasör\simply-good-catering-hot-buffet-menu-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60841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2699792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i="1" dirty="0" smtClean="0">
                <a:solidFill>
                  <a:srgbClr val="C00000"/>
                </a:solidFill>
                <a:effectLst/>
                <a:latin typeface="Book Antiqua" pitchFamily="18" charset="0"/>
              </a:rPr>
              <a:t>Açık Büfe Menüleri</a:t>
            </a:r>
            <a:endParaRPr lang="tr-TR" sz="2800" i="1" dirty="0">
              <a:effectLst/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682" name="Picture 2" descr="C:\Users\fransız mutfağı\Desktop\resimler\Yeni klasör\DCJ-Events-Buffet-Men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61561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Klasik Menülerde Bulunan Yemek Grupları</a:t>
            </a:r>
            <a:endParaRPr lang="tr-TR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892480" cy="5410200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Book Antiqua" pitchFamily="18" charset="0"/>
              </a:rPr>
              <a:t>1. Soğuk ordövrler:</a:t>
            </a:r>
            <a:r>
              <a:rPr lang="tr-TR" dirty="0" smtClean="0">
                <a:latin typeface="Book Antiqua" pitchFamily="18" charset="0"/>
              </a:rPr>
              <a:t> Zeytinyağlı sebze yemekleri, sebze salataları, soğuk istiridye, ıstakoz, havyar, yumurta dolması, soğuk etler-balıklar, soğuk kavun ve avokado gibi meyvelerdir. </a:t>
            </a:r>
            <a:endParaRPr lang="tr-TR" b="1" dirty="0" smtClean="0">
              <a:latin typeface="Book Antiqua" pitchFamily="18" charset="0"/>
            </a:endParaRPr>
          </a:p>
          <a:p>
            <a:pPr algn="just"/>
            <a:r>
              <a:rPr lang="tr-TR" b="1" dirty="0" smtClean="0">
                <a:latin typeface="Book Antiqua" pitchFamily="18" charset="0"/>
              </a:rPr>
              <a:t>2. Çorbalar</a:t>
            </a:r>
          </a:p>
          <a:p>
            <a:r>
              <a:rPr lang="tr-TR" b="1" dirty="0" smtClean="0">
                <a:latin typeface="Book Antiqua" pitchFamily="18" charset="0"/>
              </a:rPr>
              <a:t>3. Sıcak ordövrler:</a:t>
            </a:r>
            <a:r>
              <a:rPr lang="tr-TR" dirty="0" smtClean="0"/>
              <a:t> İştah açıcı küçük sıcak yiyeceklerdir. Bunlar; börekler, </a:t>
            </a:r>
            <a:r>
              <a:rPr lang="tr-TR" dirty="0" err="1" smtClean="0"/>
              <a:t>kroketler</a:t>
            </a:r>
            <a:r>
              <a:rPr lang="tr-TR" dirty="0" smtClean="0"/>
              <a:t>, sıcak kanepeler, </a:t>
            </a:r>
            <a:r>
              <a:rPr lang="tr-TR" dirty="0" err="1" smtClean="0"/>
              <a:t>tartaletler</a:t>
            </a:r>
            <a:r>
              <a:rPr lang="tr-TR" dirty="0" smtClean="0"/>
              <a:t>, </a:t>
            </a:r>
            <a:r>
              <a:rPr lang="tr-TR" dirty="0" err="1" smtClean="0"/>
              <a:t>volavanlar</a:t>
            </a:r>
            <a:r>
              <a:rPr lang="tr-TR" dirty="0" smtClean="0"/>
              <a:t>, küçük köfteler, sosis tava, ciğer tava gibi yemeklerdir. Bunlarla birlikte makarnalar, pilavlar ve yumurta yemekleri de bu grupta servis edilebilir </a:t>
            </a:r>
          </a:p>
          <a:p>
            <a:pPr algn="just"/>
            <a:r>
              <a:rPr lang="tr-TR" b="1" dirty="0" smtClean="0">
                <a:latin typeface="Book Antiqua" pitchFamily="18" charset="0"/>
              </a:rPr>
              <a:t>4. Balıklar</a:t>
            </a:r>
          </a:p>
          <a:p>
            <a:pPr algn="just"/>
            <a:r>
              <a:rPr lang="tr-TR" b="1" dirty="0" smtClean="0">
                <a:latin typeface="Book Antiqua" pitchFamily="18" charset="0"/>
              </a:rPr>
              <a:t>5. Et yemekleri</a:t>
            </a:r>
            <a:r>
              <a:rPr lang="tr-TR" dirty="0" smtClean="0">
                <a:latin typeface="Book Antiqua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640960" cy="4896544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latin typeface="Book Antiqua" pitchFamily="18" charset="0"/>
              </a:rPr>
              <a:t>6. Sıcak antreler: </a:t>
            </a:r>
            <a:r>
              <a:rPr lang="tr-TR" dirty="0" err="1" smtClean="0">
                <a:latin typeface="Book Antiqua" pitchFamily="18" charset="0"/>
              </a:rPr>
              <a:t>Rotilerden</a:t>
            </a:r>
            <a:r>
              <a:rPr lang="tr-TR" dirty="0" smtClean="0">
                <a:latin typeface="Book Antiqua" pitchFamily="18" charset="0"/>
              </a:rPr>
              <a:t> önce servis edilen sıcak başlangıç yemekleridir bunlar; sufleler, börekler, </a:t>
            </a:r>
            <a:r>
              <a:rPr lang="tr-TR" dirty="0" err="1" smtClean="0">
                <a:latin typeface="Book Antiqua" pitchFamily="18" charset="0"/>
              </a:rPr>
              <a:t>volavanlar</a:t>
            </a:r>
            <a:r>
              <a:rPr lang="tr-TR" dirty="0" smtClean="0">
                <a:latin typeface="Book Antiqua" pitchFamily="18" charset="0"/>
              </a:rPr>
              <a:t>(milföy hamurundan yapılan börek çeşidi), pilavlar, hamur işi yemekler, sote yemekler, yahniler, tava yemekleridir </a:t>
            </a:r>
            <a:endParaRPr lang="tr-TR" b="1" dirty="0" smtClean="0">
              <a:latin typeface="Book Antiqua" pitchFamily="18" charset="0"/>
            </a:endParaRPr>
          </a:p>
          <a:p>
            <a:r>
              <a:rPr lang="tr-TR" b="1" dirty="0" smtClean="0">
                <a:latin typeface="Book Antiqua" pitchFamily="18" charset="0"/>
              </a:rPr>
              <a:t>7. Soğuk antreler:</a:t>
            </a:r>
            <a:r>
              <a:rPr lang="tr-TR" dirty="0" smtClean="0">
                <a:latin typeface="Book Antiqua" pitchFamily="18" charset="0"/>
              </a:rPr>
              <a:t> </a:t>
            </a:r>
            <a:r>
              <a:rPr lang="tr-TR" dirty="0" err="1" smtClean="0">
                <a:latin typeface="Book Antiqua" pitchFamily="18" charset="0"/>
              </a:rPr>
              <a:t>Rotilerden</a:t>
            </a:r>
            <a:r>
              <a:rPr lang="tr-TR" dirty="0" smtClean="0">
                <a:latin typeface="Book Antiqua" pitchFamily="18" charset="0"/>
              </a:rPr>
              <a:t> önce servis edilen soğuk başlangıç yemekleridir. Bunlar; </a:t>
            </a:r>
            <a:r>
              <a:rPr lang="tr-TR" dirty="0" err="1" smtClean="0">
                <a:latin typeface="Book Antiqua" pitchFamily="18" charset="0"/>
              </a:rPr>
              <a:t>pateler</a:t>
            </a:r>
            <a:r>
              <a:rPr lang="tr-TR" dirty="0" smtClean="0">
                <a:latin typeface="Book Antiqua" pitchFamily="18" charset="0"/>
              </a:rPr>
              <a:t>, </a:t>
            </a:r>
            <a:r>
              <a:rPr lang="tr-TR" dirty="0" err="1" smtClean="0">
                <a:latin typeface="Book Antiqua" pitchFamily="18" charset="0"/>
              </a:rPr>
              <a:t>galantinler</a:t>
            </a:r>
            <a:r>
              <a:rPr lang="tr-TR" dirty="0" smtClean="0">
                <a:latin typeface="Book Antiqua" pitchFamily="18" charset="0"/>
              </a:rPr>
              <a:t>, </a:t>
            </a:r>
            <a:r>
              <a:rPr lang="tr-TR" dirty="0" err="1" smtClean="0">
                <a:latin typeface="Book Antiqua" pitchFamily="18" charset="0"/>
              </a:rPr>
              <a:t>muslardır</a:t>
            </a:r>
            <a:r>
              <a:rPr lang="tr-TR" dirty="0" smtClean="0">
                <a:latin typeface="Book Antiqua" pitchFamily="18" charset="0"/>
              </a:rPr>
              <a:t>. </a:t>
            </a:r>
            <a:endParaRPr lang="tr-TR" b="1" dirty="0" smtClean="0">
              <a:latin typeface="Book Antiqua" pitchFamily="18" charset="0"/>
            </a:endParaRPr>
          </a:p>
          <a:p>
            <a:pPr algn="just"/>
            <a:r>
              <a:rPr lang="tr-TR" b="1" dirty="0" smtClean="0">
                <a:latin typeface="Book Antiqua" pitchFamily="18" charset="0"/>
              </a:rPr>
              <a:t>8. </a:t>
            </a:r>
            <a:r>
              <a:rPr lang="tr-TR" b="1" dirty="0" err="1" smtClean="0">
                <a:latin typeface="Book Antiqua" pitchFamily="18" charset="0"/>
              </a:rPr>
              <a:t>Sorbeler</a:t>
            </a:r>
            <a:r>
              <a:rPr lang="tr-TR" b="1" dirty="0" smtClean="0">
                <a:latin typeface="Book Antiqua" pitchFamily="18" charset="0"/>
              </a:rPr>
              <a:t>: </a:t>
            </a:r>
            <a:r>
              <a:rPr lang="tr-TR" dirty="0" smtClean="0">
                <a:latin typeface="Book Antiqua" pitchFamily="18" charset="0"/>
              </a:rPr>
              <a:t>Soğutulmuş olarak servis edilen tatlı şuruplardır. Amacı daha önce servis edilmiş olan yemeklerin tatlarını bastırmak ve </a:t>
            </a:r>
            <a:r>
              <a:rPr lang="tr-TR" dirty="0" err="1" smtClean="0">
                <a:latin typeface="Book Antiqua" pitchFamily="18" charset="0"/>
              </a:rPr>
              <a:t>rotiye</a:t>
            </a:r>
            <a:r>
              <a:rPr lang="tr-TR" dirty="0" smtClean="0">
                <a:latin typeface="Book Antiqua" pitchFamily="18" charset="0"/>
              </a:rPr>
              <a:t> hazırlık yapmak için servis edilir. Hazmı kolaylaştırıcı özelliği vardır. </a:t>
            </a:r>
          </a:p>
          <a:p>
            <a:endParaRPr lang="tr-TR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507288" cy="5221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b="1" dirty="0" smtClean="0">
                <a:latin typeface="Book Antiqua" pitchFamily="18" charset="0"/>
              </a:rPr>
              <a:t>9.</a:t>
            </a:r>
            <a:r>
              <a:rPr lang="tr-TR" b="1" dirty="0" err="1" smtClean="0">
                <a:latin typeface="Book Antiqua" pitchFamily="18" charset="0"/>
              </a:rPr>
              <a:t>Rotiler</a:t>
            </a:r>
            <a:r>
              <a:rPr lang="tr-TR" b="1" dirty="0" smtClean="0">
                <a:latin typeface="Book Antiqua" pitchFamily="18" charset="0"/>
              </a:rPr>
              <a:t>: </a:t>
            </a:r>
            <a:r>
              <a:rPr lang="tr-TR" dirty="0" smtClean="0">
                <a:latin typeface="Book Antiqua" pitchFamily="18" charset="0"/>
              </a:rPr>
              <a:t>Bütün veya büyük parçalar halinde genellikle fırında pişirilen et yemekleridir. Klasik menünün gerçek ana yemeğidir. </a:t>
            </a:r>
          </a:p>
          <a:p>
            <a:pPr algn="just"/>
            <a:r>
              <a:rPr lang="tr-TR" b="1" dirty="0" smtClean="0">
                <a:latin typeface="Book Antiqua" pitchFamily="18" charset="0"/>
              </a:rPr>
              <a:t>10. Salatalar</a:t>
            </a:r>
          </a:p>
          <a:p>
            <a:r>
              <a:rPr lang="tr-TR" b="1" dirty="0" smtClean="0">
                <a:latin typeface="Book Antiqua" pitchFamily="18" charset="0"/>
              </a:rPr>
              <a:t>11. Sebze yemekleri:</a:t>
            </a:r>
          </a:p>
          <a:p>
            <a:r>
              <a:rPr lang="tr-TR" b="1" dirty="0" smtClean="0">
                <a:latin typeface="Book Antiqua" pitchFamily="18" charset="0"/>
              </a:rPr>
              <a:t>12. Tatlılar</a:t>
            </a:r>
          </a:p>
          <a:p>
            <a:pPr algn="just"/>
            <a:r>
              <a:rPr lang="tr-TR" b="1" dirty="0" smtClean="0">
                <a:latin typeface="Book Antiqua" pitchFamily="18" charset="0"/>
              </a:rPr>
              <a:t>13.Savoriler</a:t>
            </a:r>
            <a:r>
              <a:rPr lang="tr-TR" dirty="0" smtClean="0">
                <a:latin typeface="Book Antiqua" pitchFamily="18" charset="0"/>
              </a:rPr>
              <a:t>: Tatlılardan sonra servis edilen, mideyi rahatlatan ve damaktaki şekerli tadı bastıran baharatlı küçük yiyeceklerdir. Bunlar;</a:t>
            </a:r>
            <a:r>
              <a:rPr lang="tr-TR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tr-TR" dirty="0" smtClean="0">
                <a:solidFill>
                  <a:prstClr val="black"/>
                </a:solidFill>
                <a:latin typeface="Book Antiqua" pitchFamily="18" charset="0"/>
              </a:rPr>
              <a:t>olgun </a:t>
            </a:r>
            <a:r>
              <a:rPr lang="tr-TR" dirty="0">
                <a:solidFill>
                  <a:prstClr val="black"/>
                </a:solidFill>
                <a:latin typeface="Book Antiqua" pitchFamily="18" charset="0"/>
              </a:rPr>
              <a:t>peynirler,</a:t>
            </a:r>
            <a:r>
              <a:rPr lang="tr-TR" dirty="0" smtClean="0">
                <a:latin typeface="Book Antiqua" pitchFamily="18" charset="0"/>
              </a:rPr>
              <a:t> peynirli </a:t>
            </a:r>
            <a:r>
              <a:rPr lang="tr-TR" dirty="0" err="1" smtClean="0">
                <a:latin typeface="Book Antiqua" pitchFamily="18" charset="0"/>
              </a:rPr>
              <a:t>tartaletler</a:t>
            </a:r>
            <a:r>
              <a:rPr lang="tr-TR" dirty="0" smtClean="0">
                <a:latin typeface="Book Antiqua" pitchFamily="18" charset="0"/>
              </a:rPr>
              <a:t>, mini tostlar ve peynirli börekler, mini </a:t>
            </a:r>
            <a:r>
              <a:rPr lang="tr-TR" dirty="0" err="1" smtClean="0">
                <a:latin typeface="Book Antiqua" pitchFamily="18" charset="0"/>
              </a:rPr>
              <a:t>patelerdir</a:t>
            </a:r>
            <a:r>
              <a:rPr lang="tr-TR" dirty="0" smtClean="0">
                <a:latin typeface="Book Antiqua" pitchFamily="18" charset="0"/>
              </a:rPr>
              <a:t>.</a:t>
            </a:r>
          </a:p>
          <a:p>
            <a:pPr algn="just"/>
            <a:r>
              <a:rPr lang="tr-TR" b="1" dirty="0" smtClean="0">
                <a:latin typeface="Book Antiqua" pitchFamily="18" charset="0"/>
              </a:rPr>
              <a:t>14.Dessertler: T</a:t>
            </a:r>
            <a:r>
              <a:rPr lang="tr-TR" dirty="0" smtClean="0">
                <a:latin typeface="Book Antiqua" pitchFamily="18" charset="0"/>
              </a:rPr>
              <a:t>aze meyveler veya meyve kompostolarından oluşan hazmı kolaylaştırıcı özelliğine sahip yemek grubudur.</a:t>
            </a:r>
          </a:p>
          <a:p>
            <a:endParaRPr lang="tr-TR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Modern Menülerde Bulunan Yemek Grupları</a:t>
            </a:r>
            <a:endParaRPr lang="tr-TR" dirty="0"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>
              <a:latin typeface="Book Antiqua" pitchFamily="18" charset="0"/>
            </a:endParaRPr>
          </a:p>
          <a:p>
            <a:pPr>
              <a:buNone/>
            </a:pPr>
            <a:r>
              <a:rPr lang="tr-TR" dirty="0" smtClean="0">
                <a:latin typeface="Book Antiqua" pitchFamily="18" charset="0"/>
              </a:rPr>
              <a:t>	</a:t>
            </a:r>
            <a:r>
              <a:rPr lang="tr-TR" sz="2800" b="1" dirty="0" smtClean="0">
                <a:latin typeface="Book Antiqua" pitchFamily="18" charset="0"/>
              </a:rPr>
              <a:t>Sade  Ziyafet Menüleri:</a:t>
            </a:r>
          </a:p>
          <a:p>
            <a:endParaRPr lang="tr-TR" sz="2800" dirty="0" smtClean="0">
              <a:latin typeface="Book Antiqua" pitchFamily="18" charset="0"/>
            </a:endParaRPr>
          </a:p>
          <a:p>
            <a:r>
              <a:rPr lang="tr-TR" sz="2800" dirty="0" smtClean="0">
                <a:latin typeface="Book Antiqua" pitchFamily="18" charset="0"/>
              </a:rPr>
              <a:t>1. </a:t>
            </a:r>
            <a:r>
              <a:rPr lang="es-ES" sz="2800" dirty="0" smtClean="0">
                <a:latin typeface="Book Antiqua" pitchFamily="18" charset="0"/>
              </a:rPr>
              <a:t>Başlangıçlar</a:t>
            </a:r>
          </a:p>
          <a:p>
            <a:r>
              <a:rPr lang="tr-TR" sz="2800" dirty="0" smtClean="0">
                <a:latin typeface="Book Antiqua" pitchFamily="18" charset="0"/>
              </a:rPr>
              <a:t>2. </a:t>
            </a:r>
            <a:r>
              <a:rPr lang="es-ES" sz="2800" dirty="0" smtClean="0">
                <a:latin typeface="Book Antiqua" pitchFamily="18" charset="0"/>
              </a:rPr>
              <a:t>Ana yemek ve salata</a:t>
            </a:r>
            <a:endParaRPr lang="tr-TR" sz="2800" dirty="0" smtClean="0">
              <a:latin typeface="Book Antiqua" pitchFamily="18" charset="0"/>
            </a:endParaRPr>
          </a:p>
          <a:p>
            <a:r>
              <a:rPr lang="tr-TR" sz="2800" dirty="0" smtClean="0">
                <a:latin typeface="Book Antiqua" pitchFamily="18" charset="0"/>
              </a:rPr>
              <a:t>3. Tatlı, </a:t>
            </a:r>
            <a:r>
              <a:rPr lang="tr-TR" sz="2800" dirty="0" err="1" smtClean="0">
                <a:latin typeface="Book Antiqua" pitchFamily="18" charset="0"/>
              </a:rPr>
              <a:t>dessert</a:t>
            </a:r>
            <a:r>
              <a:rPr lang="tr-TR" sz="2800" dirty="0" smtClean="0">
                <a:latin typeface="Book Antiqua" pitchFamily="18" charset="0"/>
              </a:rPr>
              <a:t> veya </a:t>
            </a:r>
            <a:r>
              <a:rPr lang="tr-TR" sz="2800" dirty="0" err="1" smtClean="0">
                <a:latin typeface="Book Antiqua" pitchFamily="18" charset="0"/>
              </a:rPr>
              <a:t>savoriler</a:t>
            </a:r>
            <a:endParaRPr lang="tr-TR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2139</TotalTime>
  <Words>298</Words>
  <Application>Microsoft Office PowerPoint</Application>
  <PresentationFormat>Ekran Gösterisi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Book Antiqua</vt:lpstr>
      <vt:lpstr>Calibri</vt:lpstr>
      <vt:lpstr>Franklin Gothic Book</vt:lpstr>
      <vt:lpstr>Perpetua</vt:lpstr>
      <vt:lpstr>Wingdings 2</vt:lpstr>
      <vt:lpstr>Hisse Senedi</vt:lpstr>
      <vt:lpstr>Ziyafet ve İkram Hizmetleri</vt:lpstr>
      <vt:lpstr>Yemekli Banket  Menüleri</vt:lpstr>
      <vt:lpstr>Yemekli Banket  Menüleri</vt:lpstr>
      <vt:lpstr>Açık Büfe Menüleri</vt:lpstr>
      <vt:lpstr>Açık Büfe Menüleri</vt:lpstr>
      <vt:lpstr>Klasik Menülerde Bulunan Yemek Grupları</vt:lpstr>
      <vt:lpstr>PowerPoint Sunusu</vt:lpstr>
      <vt:lpstr>PowerPoint Sunusu</vt:lpstr>
      <vt:lpstr>Modern Menülerde Bulunan Yemek Grupları</vt:lpstr>
      <vt:lpstr>Modern Menülerde Bulunan Yemek Grupları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fransız mutfağı</dc:creator>
  <cp:lastModifiedBy>emir üner</cp:lastModifiedBy>
  <cp:revision>199</cp:revision>
  <dcterms:created xsi:type="dcterms:W3CDTF">2015-10-08T19:20:55Z</dcterms:created>
  <dcterms:modified xsi:type="dcterms:W3CDTF">2017-10-29T10:41:53Z</dcterms:modified>
</cp:coreProperties>
</file>