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49A-AA81-4561-9B6F-7BDBF91F829E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01B4-CD48-46A6-A6C2-71FE00FE39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2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C49A-AA81-4561-9B6F-7BDBF91F829E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01B4-CD48-46A6-A6C2-71FE00FE39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7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tr-TR" b="1" i="1">
                <a:solidFill>
                  <a:schemeClr val="tx1"/>
                </a:solidFill>
                <a:latin typeface="Palatino" charset="0"/>
              </a:rPr>
            </a:br>
            <a:r>
              <a:rPr lang="en-US" altLang="tr-TR" b="1" i="1">
                <a:solidFill>
                  <a:schemeClr val="tx1"/>
                </a:solidFill>
                <a:latin typeface="Palatino" charset="0"/>
              </a:rPr>
              <a:t>Evolution of Woody and Seed Plants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7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24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97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84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51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>
                <a:solidFill>
                  <a:srgbClr val="FF0000"/>
                </a:solidFill>
              </a:rPr>
              <a:t>Adaptive significance of seeds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0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>
                <a:solidFill>
                  <a:srgbClr val="ED181E"/>
                </a:solidFill>
              </a:rPr>
              <a:t>eustele </a:t>
            </a:r>
            <a:r>
              <a:rPr lang="en-US" altLang="tr-TR" sz="3600">
                <a:solidFill>
                  <a:srgbClr val="ED181E"/>
                </a:solidFill>
              </a:rPr>
              <a:t>– single ring of vascular bundles</a:t>
            </a:r>
            <a:endParaRPr lang="en-US" altLang="tr-TR" sz="36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35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ARCHEOPTERIS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6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“PTERIDOSPERMS” — “SEED FERNS”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03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/>
              <a:t>Medullosa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011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481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86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749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>
                <a:solidFill>
                  <a:srgbClr val="FF0000"/>
                </a:solidFill>
              </a:rPr>
              <a:t>Cycadophyta – Cycads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331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Extant Cycads 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25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Ginkgophyta—Ginkgo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37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Ginkgo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88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tr-TR" b="1" i="1">
                <a:solidFill>
                  <a:schemeClr val="tx1"/>
                </a:solidFill>
                <a:latin typeface="Palatino" charset="0"/>
              </a:rPr>
            </a:br>
            <a:r>
              <a:rPr lang="en-US" altLang="tr-TR" b="1" i="1">
                <a:solidFill>
                  <a:schemeClr val="tx1"/>
                </a:solidFill>
                <a:latin typeface="Palatino" charset="0"/>
              </a:rPr>
              <a:t>Seed Plants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552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219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25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65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036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840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2439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192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61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8132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535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1165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33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Coniferophyta—Conifers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196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642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Pinaceae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144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2400">
                <a:solidFill>
                  <a:srgbClr val="FF0000"/>
                </a:solidFill>
              </a:rPr>
              <a:t>Secondary growth from </a:t>
            </a:r>
            <a:r>
              <a:rPr lang="en-US" altLang="tr-TR" sz="2400" b="1">
                <a:solidFill>
                  <a:srgbClr val="FF0000"/>
                </a:solidFill>
              </a:rPr>
              <a:t>lateral meristems</a:t>
            </a:r>
            <a:r>
              <a:rPr lang="en-US" altLang="tr-TR" sz="2400">
                <a:solidFill>
                  <a:srgbClr val="FF0000"/>
                </a:solidFill>
              </a:rPr>
              <a:t>: </a:t>
            </a:r>
            <a:br>
              <a:rPr lang="en-US" altLang="tr-TR" sz="2400">
                <a:solidFill>
                  <a:srgbClr val="FF0000"/>
                </a:solidFill>
              </a:rPr>
            </a:br>
            <a:r>
              <a:rPr lang="en-US" altLang="tr-TR" sz="2400" b="1">
                <a:solidFill>
                  <a:srgbClr val="FF0000"/>
                </a:solidFill>
              </a:rPr>
              <a:t>vascular cambium </a:t>
            </a:r>
            <a:r>
              <a:rPr lang="en-US" altLang="tr-TR" sz="2400">
                <a:solidFill>
                  <a:srgbClr val="FF0000"/>
                </a:solidFill>
              </a:rPr>
              <a:t>&amp; </a:t>
            </a:r>
            <a:r>
              <a:rPr lang="en-US" altLang="tr-TR" sz="2400" b="1">
                <a:solidFill>
                  <a:srgbClr val="FF0000"/>
                </a:solidFill>
              </a:rPr>
              <a:t>cork cambium</a:t>
            </a:r>
            <a:r>
              <a:rPr lang="en-US" altLang="tr-TR" sz="24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728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Pinus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716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Cedrus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441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Abies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03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Picea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521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5755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202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042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Cupressaceae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1241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Cupressus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6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Juniperus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260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089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Thuja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8908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921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946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Taxaceae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817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Taxus baccata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38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 b="1">
                <a:solidFill>
                  <a:srgbClr val="FF0000"/>
                </a:solidFill>
              </a:rPr>
              <a:t>Coniferae – conifers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2997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4562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tr-TR" sz="3600" b="1">
                <a:solidFill>
                  <a:srgbClr val="FF0000"/>
                </a:solidFill>
              </a:rPr>
              <a:t>Gnetales</a:t>
            </a:r>
            <a:br>
              <a:rPr lang="en-US" altLang="tr-TR" b="1">
                <a:solidFill>
                  <a:srgbClr val="FF0000"/>
                </a:solidFill>
              </a:rPr>
            </a:br>
            <a:r>
              <a:rPr lang="en-US" altLang="tr-TR" sz="3600" b="1">
                <a:solidFill>
                  <a:srgbClr val="FF0000"/>
                </a:solidFill>
              </a:rPr>
              <a:t>Ephedraceae</a:t>
            </a:r>
            <a:br>
              <a:rPr lang="en-US" altLang="tr-TR" sz="3600" b="1">
                <a:solidFill>
                  <a:srgbClr val="FF0000"/>
                </a:solidFill>
              </a:rPr>
            </a:br>
            <a:br>
              <a:rPr lang="en-US" altLang="tr-TR" sz="3600" b="1">
                <a:solidFill>
                  <a:srgbClr val="FF0000"/>
                </a:solidFill>
              </a:rPr>
            </a:br>
            <a:r>
              <a:rPr lang="en-US" altLang="tr-TR" sz="2800" b="1">
                <a:solidFill>
                  <a:srgbClr val="FF0000"/>
                </a:solidFill>
              </a:rPr>
              <a:t>One genus:</a:t>
            </a:r>
            <a:br>
              <a:rPr lang="en-US" altLang="tr-TR" sz="2800" b="1">
                <a:solidFill>
                  <a:srgbClr val="FF0000"/>
                </a:solidFill>
              </a:rPr>
            </a:br>
            <a:r>
              <a:rPr lang="en-US" altLang="tr-TR" sz="2800" b="1" i="1">
                <a:solidFill>
                  <a:srgbClr val="FF0000"/>
                </a:solidFill>
              </a:rPr>
              <a:t>Ephedra </a:t>
            </a:r>
            <a:r>
              <a:rPr lang="en-US" altLang="tr-TR" sz="2800" b="1">
                <a:solidFill>
                  <a:srgbClr val="FF0000"/>
                </a:solidFill>
              </a:rPr>
              <a:t>(35-45 spp.)</a:t>
            </a:r>
            <a:br>
              <a:rPr lang="en-US" altLang="tr-TR" sz="2800" b="1" i="1">
                <a:solidFill>
                  <a:srgbClr val="FF0000"/>
                </a:solidFill>
              </a:rPr>
            </a:br>
            <a:r>
              <a:rPr lang="en-US" altLang="tr-TR" sz="2800" b="1">
                <a:solidFill>
                  <a:srgbClr val="FF0000"/>
                </a:solidFill>
              </a:rPr>
              <a:t>Morman Tea</a:t>
            </a:r>
            <a:br>
              <a:rPr lang="en-US" altLang="tr-TR" sz="2800" b="1">
                <a:solidFill>
                  <a:srgbClr val="FF0000"/>
                </a:solidFill>
              </a:rPr>
            </a:br>
            <a:br>
              <a:rPr lang="en-US" altLang="tr-TR" sz="2800" b="1">
                <a:solidFill>
                  <a:srgbClr val="FF0000"/>
                </a:solidFill>
              </a:rPr>
            </a:br>
            <a:r>
              <a:rPr lang="en-US" altLang="tr-TR" sz="2800" b="1" i="1">
                <a:solidFill>
                  <a:srgbClr val="FF0000"/>
                </a:solidFill>
              </a:rPr>
              <a:t>E. sinica</a:t>
            </a:r>
            <a:r>
              <a:rPr lang="en-US" altLang="tr-TR" sz="2800" b="1">
                <a:solidFill>
                  <a:srgbClr val="FF0000"/>
                </a:solidFill>
              </a:rPr>
              <a:t>:</a:t>
            </a:r>
            <a:br>
              <a:rPr lang="en-US" altLang="tr-TR" sz="2800" b="1">
                <a:solidFill>
                  <a:srgbClr val="FF0000"/>
                </a:solidFill>
              </a:rPr>
            </a:br>
            <a:r>
              <a:rPr lang="en-US" altLang="tr-TR" sz="2800" b="1">
                <a:solidFill>
                  <a:srgbClr val="FF0000"/>
                </a:solidFill>
              </a:rPr>
              <a:t>ma-huang – Chinese</a:t>
            </a:r>
            <a:br>
              <a:rPr lang="en-US" altLang="tr-TR" sz="2800" b="1">
                <a:solidFill>
                  <a:srgbClr val="FF0000"/>
                </a:solidFill>
              </a:rPr>
            </a:br>
            <a:r>
              <a:rPr lang="en-US" altLang="tr-TR" sz="2800" b="1">
                <a:solidFill>
                  <a:srgbClr val="FF0000"/>
                </a:solidFill>
              </a:rPr>
              <a:t>   herbal medicine</a:t>
            </a:r>
            <a:br>
              <a:rPr lang="en-US" altLang="tr-TR" sz="2800" b="1">
                <a:solidFill>
                  <a:srgbClr val="FF0000"/>
                </a:solidFill>
              </a:rPr>
            </a:br>
            <a:br>
              <a:rPr lang="en-US" altLang="tr-TR" sz="2800" b="1">
                <a:solidFill>
                  <a:srgbClr val="FF0000"/>
                </a:solidFill>
              </a:rPr>
            </a:br>
            <a:r>
              <a:rPr lang="en-US" altLang="tr-TR" sz="2800" b="1">
                <a:solidFill>
                  <a:srgbClr val="FF0000"/>
                </a:solidFill>
              </a:rPr>
              <a:t>ephedrine – alkaloid</a:t>
            </a:r>
            <a:br>
              <a:rPr lang="en-US" altLang="tr-TR" sz="2800" b="1">
                <a:solidFill>
                  <a:srgbClr val="FF0000"/>
                </a:solidFill>
              </a:rPr>
            </a:br>
            <a:r>
              <a:rPr lang="en-US" altLang="tr-TR" sz="2800" b="1">
                <a:solidFill>
                  <a:srgbClr val="FF0000"/>
                </a:solidFill>
              </a:rPr>
              <a:t>   weight loss, stimulant</a:t>
            </a:r>
            <a:br>
              <a:rPr lang="en-US" altLang="tr-TR" sz="2800" b="1">
                <a:solidFill>
                  <a:srgbClr val="FF0000"/>
                </a:solidFill>
              </a:rPr>
            </a:br>
            <a:r>
              <a:rPr lang="en-US" altLang="tr-TR" sz="2800" b="1">
                <a:solidFill>
                  <a:srgbClr val="FF0000"/>
                </a:solidFill>
              </a:rPr>
              <a:t>   now banned.</a:t>
            </a:r>
            <a:endParaRPr lang="en-US" altLang="tr-TR" sz="28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7526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Ephedraceae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285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86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r-TR" sz="3200" b="1">
                <a:solidFill>
                  <a:srgbClr val="FF0000"/>
                </a:solidFill>
              </a:rPr>
              <a:t>Seed</a:t>
            </a:r>
            <a:br>
              <a:rPr lang="en-US" altLang="tr-TR" sz="3200">
                <a:solidFill>
                  <a:srgbClr val="FF0000"/>
                </a:solidFill>
              </a:rPr>
            </a:br>
            <a:r>
              <a:rPr lang="en-US" altLang="tr-TR" sz="3200">
                <a:solidFill>
                  <a:srgbClr val="FF0000"/>
                </a:solidFill>
              </a:rPr>
              <a:t>= </a:t>
            </a:r>
            <a:r>
              <a:rPr lang="en-US" altLang="tr-TR" sz="3200" b="1">
                <a:solidFill>
                  <a:srgbClr val="FF0000"/>
                </a:solidFill>
              </a:rPr>
              <a:t>embryo </a:t>
            </a:r>
            <a:r>
              <a:rPr lang="en-US" altLang="tr-TR" sz="3200">
                <a:solidFill>
                  <a:srgbClr val="FF0000"/>
                </a:solidFill>
              </a:rPr>
              <a:t>enclosed by </a:t>
            </a:r>
            <a:r>
              <a:rPr lang="en-US" altLang="tr-TR" sz="3200" b="1">
                <a:solidFill>
                  <a:srgbClr val="FF0000"/>
                </a:solidFill>
              </a:rPr>
              <a:t>nutritive tissue</a:t>
            </a:r>
            <a:r>
              <a:rPr lang="en-US" altLang="tr-TR" sz="3200">
                <a:solidFill>
                  <a:srgbClr val="FF0000"/>
                </a:solidFill>
              </a:rPr>
              <a:t>, surrounded by </a:t>
            </a:r>
            <a:r>
              <a:rPr lang="en-US" altLang="tr-TR" sz="3200" b="1">
                <a:solidFill>
                  <a:srgbClr val="FF0000"/>
                </a:solidFill>
              </a:rPr>
              <a:t>seed coat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653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23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>
                <a:solidFill>
                  <a:srgbClr val="FF0000"/>
                </a:solidFill>
              </a:rPr>
              <a:t>Seed Evolution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71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51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28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Macintosh PowerPoint</Application>
  <PresentationFormat>Ekran Gösterisi (4:3)</PresentationFormat>
  <Paragraphs>40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Palatino</vt:lpstr>
      <vt:lpstr>Office Teması</vt:lpstr>
      <vt:lpstr> Evolution of Woody and Seed Plants</vt:lpstr>
      <vt:lpstr>PowerPoint Sunusu</vt:lpstr>
      <vt:lpstr>PowerPoint Sunusu</vt:lpstr>
      <vt:lpstr>Secondary growth from lateral meristems:  vascular cambium &amp; cork cambium.</vt:lpstr>
      <vt:lpstr>PowerPoint Sunusu</vt:lpstr>
      <vt:lpstr>Seed = embryo enclosed by nutritive tissue, surrounded by seed coat</vt:lpstr>
      <vt:lpstr>Seed Evolution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Adaptive significance of seeds</vt:lpstr>
      <vt:lpstr>eustele – single ring of vascular bundles</vt:lpstr>
      <vt:lpstr>ARCHEOPTERIS </vt:lpstr>
      <vt:lpstr>“PTERIDOSPERMS” — “SEED FERNS” </vt:lpstr>
      <vt:lpstr>Medullosa</vt:lpstr>
      <vt:lpstr>PowerPoint Sunusu</vt:lpstr>
      <vt:lpstr>PowerPoint Sunusu</vt:lpstr>
      <vt:lpstr>Cycadophyta – Cycads</vt:lpstr>
      <vt:lpstr>Extant Cycads </vt:lpstr>
      <vt:lpstr>Ginkgophyta—Ginkgo </vt:lpstr>
      <vt:lpstr>Ginkgo</vt:lpstr>
      <vt:lpstr> Seed Plants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PowerPoint Sunusu</vt:lpstr>
      <vt:lpstr>Pinaceae</vt:lpstr>
      <vt:lpstr>Pinus</vt:lpstr>
      <vt:lpstr>Cedrus</vt:lpstr>
      <vt:lpstr>Abies</vt:lpstr>
      <vt:lpstr>Picea</vt:lpstr>
      <vt:lpstr>PowerPoint Sunusu</vt:lpstr>
      <vt:lpstr>PowerPoint Sunusu</vt:lpstr>
      <vt:lpstr>PowerPoint Sunusu</vt:lpstr>
      <vt:lpstr>Cupressaceae</vt:lpstr>
      <vt:lpstr>Cupressus</vt:lpstr>
      <vt:lpstr>Juniperus</vt:lpstr>
      <vt:lpstr>Thuja</vt:lpstr>
      <vt:lpstr>PowerPoint Sunusu</vt:lpstr>
      <vt:lpstr>PowerPoint Sunusu</vt:lpstr>
      <vt:lpstr>Taxaceae</vt:lpstr>
      <vt:lpstr>Taxus baccata</vt:lpstr>
      <vt:lpstr>Coniferae – conifers</vt:lpstr>
      <vt:lpstr>PowerPoint Sunusu</vt:lpstr>
      <vt:lpstr>Gnetales Ephedraceae  One genus: Ephedra (35-45 spp.) Morman Tea  E. sinica: ma-huang – Chinese    herbal medicine  ephedrine – alkaloid    weight loss, stimulant    now banned.</vt:lpstr>
      <vt:lpstr>Ephedraceae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Evolution of Woody and Seed Plants</dc:title>
  <dc:creator>isabaskose@gmail.com</dc:creator>
  <cp:lastModifiedBy>Ahmet Emre Yaprak</cp:lastModifiedBy>
  <cp:revision>2</cp:revision>
  <dcterms:created xsi:type="dcterms:W3CDTF">2020-01-24T12:55:41Z</dcterms:created>
  <dcterms:modified xsi:type="dcterms:W3CDTF">2020-10-16T12:42:10Z</dcterms:modified>
</cp:coreProperties>
</file>