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 snapToGrid="0" snapToObjects="1">
      <p:cViewPr varScale="1">
        <p:scale>
          <a:sx n="108" d="100"/>
          <a:sy n="108" d="100"/>
        </p:scale>
        <p:origin x="2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C49A-AA81-4561-9B6F-7BDBF91F829E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01B4-CD48-46A6-A6C2-71FE00FE39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218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6C49A-AA81-4561-9B6F-7BDBF91F829E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F01B4-CD48-46A6-A6C2-71FE00FE39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79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tr-TR" b="1" i="1">
                <a:solidFill>
                  <a:schemeClr val="tx1"/>
                </a:solidFill>
                <a:latin typeface="Palatino" charset="0"/>
              </a:rPr>
            </a:br>
            <a:r>
              <a:rPr lang="en-US" altLang="tr-TR" b="1" i="1">
                <a:solidFill>
                  <a:schemeClr val="tx1"/>
                </a:solidFill>
                <a:latin typeface="Palatino" charset="0"/>
              </a:rPr>
              <a:t>Evolution of Woody and Seed Plants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6722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0240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5972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3847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4514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b="1">
                <a:solidFill>
                  <a:srgbClr val="FF0000"/>
                </a:solidFill>
              </a:rPr>
              <a:t>Adaptive significance of seeds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107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b="1">
                <a:solidFill>
                  <a:srgbClr val="ED181E"/>
                </a:solidFill>
              </a:rPr>
              <a:t>eustele </a:t>
            </a:r>
            <a:r>
              <a:rPr lang="en-US" altLang="tr-TR" sz="3600">
                <a:solidFill>
                  <a:srgbClr val="ED181E"/>
                </a:solidFill>
              </a:rPr>
              <a:t>– single ring of vascular bundles</a:t>
            </a:r>
            <a:endParaRPr lang="en-US" altLang="tr-TR" sz="360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358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ARCHEOPTERIS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167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“PTERIDOSPERMS” — “SEED FERNS”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0033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/>
              <a:t>Medullosa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0118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4817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0861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9749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>
                <a:solidFill>
                  <a:srgbClr val="FF0000"/>
                </a:solidFill>
              </a:rPr>
              <a:t>Cycadophyta – Cycads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3312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Extant Cycads 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1257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Ginkgophyta—Ginkgo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1373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Ginkgo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6883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tr-TR" b="1" i="1">
                <a:solidFill>
                  <a:schemeClr val="tx1"/>
                </a:solidFill>
                <a:latin typeface="Palatino" charset="0"/>
              </a:rPr>
            </a:br>
            <a:r>
              <a:rPr lang="en-US" altLang="tr-TR" b="1" i="1">
                <a:solidFill>
                  <a:schemeClr val="tx1"/>
                </a:solidFill>
                <a:latin typeface="Palatino" charset="0"/>
              </a:rPr>
              <a:t>Seed Plants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5528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2199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1254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2653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0367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58408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02439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192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4616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8132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53500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11653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03390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Coniferophyta—Conifers 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1961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3642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Pinaceae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7144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2400">
                <a:solidFill>
                  <a:srgbClr val="FF0000"/>
                </a:solidFill>
              </a:rPr>
              <a:t>Secondary growth from </a:t>
            </a:r>
            <a:r>
              <a:rPr lang="en-US" altLang="tr-TR" sz="2400" b="1">
                <a:solidFill>
                  <a:srgbClr val="FF0000"/>
                </a:solidFill>
              </a:rPr>
              <a:t>lateral meristems</a:t>
            </a:r>
            <a:r>
              <a:rPr lang="en-US" altLang="tr-TR" sz="2400">
                <a:solidFill>
                  <a:srgbClr val="FF0000"/>
                </a:solidFill>
              </a:rPr>
              <a:t>: </a:t>
            </a:r>
            <a:br>
              <a:rPr lang="en-US" altLang="tr-TR" sz="2400">
                <a:solidFill>
                  <a:srgbClr val="FF0000"/>
                </a:solidFill>
              </a:rPr>
            </a:br>
            <a:r>
              <a:rPr lang="en-US" altLang="tr-TR" sz="2400" b="1">
                <a:solidFill>
                  <a:srgbClr val="FF0000"/>
                </a:solidFill>
              </a:rPr>
              <a:t>vascular cambium </a:t>
            </a:r>
            <a:r>
              <a:rPr lang="en-US" altLang="tr-TR" sz="2400">
                <a:solidFill>
                  <a:srgbClr val="FF0000"/>
                </a:solidFill>
              </a:rPr>
              <a:t>&amp; </a:t>
            </a:r>
            <a:r>
              <a:rPr lang="en-US" altLang="tr-TR" sz="2400" b="1">
                <a:solidFill>
                  <a:srgbClr val="FF0000"/>
                </a:solidFill>
              </a:rPr>
              <a:t>cork cambium</a:t>
            </a:r>
            <a:r>
              <a:rPr lang="en-US" altLang="tr-TR" sz="240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57289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/>
              <a:t>Pinus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54716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Cedrus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0441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Abies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10315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Picea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55215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857554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52026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04267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Cupressaceae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1241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Cupressus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3633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Juniperus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260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00890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Thuja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89085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849210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49466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Taxaceae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18173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Taxus baccata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3855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200" b="1">
                <a:solidFill>
                  <a:srgbClr val="FF0000"/>
                </a:solidFill>
              </a:rPr>
              <a:t>Coniferae – conifers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29973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45625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tr-TR" sz="3600" b="1">
                <a:solidFill>
                  <a:srgbClr val="FF0000"/>
                </a:solidFill>
              </a:rPr>
              <a:t>Gnetales</a:t>
            </a:r>
            <a:br>
              <a:rPr lang="en-US" altLang="tr-TR" b="1">
                <a:solidFill>
                  <a:srgbClr val="FF0000"/>
                </a:solidFill>
              </a:rPr>
            </a:br>
            <a:r>
              <a:rPr lang="en-US" altLang="tr-TR" sz="3600" b="1">
                <a:solidFill>
                  <a:srgbClr val="FF0000"/>
                </a:solidFill>
              </a:rPr>
              <a:t>Ephedraceae</a:t>
            </a:r>
            <a:br>
              <a:rPr lang="en-US" altLang="tr-TR" sz="3600" b="1">
                <a:solidFill>
                  <a:srgbClr val="FF0000"/>
                </a:solidFill>
              </a:rPr>
            </a:br>
            <a:br>
              <a:rPr lang="en-US" altLang="tr-TR" sz="3600" b="1">
                <a:solidFill>
                  <a:srgbClr val="FF0000"/>
                </a:solidFill>
              </a:rPr>
            </a:br>
            <a:r>
              <a:rPr lang="en-US" altLang="tr-TR" sz="2800" b="1">
                <a:solidFill>
                  <a:srgbClr val="FF0000"/>
                </a:solidFill>
              </a:rPr>
              <a:t>One genus:</a:t>
            </a:r>
            <a:br>
              <a:rPr lang="en-US" altLang="tr-TR" sz="2800" b="1">
                <a:solidFill>
                  <a:srgbClr val="FF0000"/>
                </a:solidFill>
              </a:rPr>
            </a:br>
            <a:r>
              <a:rPr lang="en-US" altLang="tr-TR" sz="2800" b="1" i="1">
                <a:solidFill>
                  <a:srgbClr val="FF0000"/>
                </a:solidFill>
              </a:rPr>
              <a:t>Ephedra </a:t>
            </a:r>
            <a:r>
              <a:rPr lang="en-US" altLang="tr-TR" sz="2800" b="1">
                <a:solidFill>
                  <a:srgbClr val="FF0000"/>
                </a:solidFill>
              </a:rPr>
              <a:t>(35-45 spp.)</a:t>
            </a:r>
            <a:br>
              <a:rPr lang="en-US" altLang="tr-TR" sz="2800" b="1" i="1">
                <a:solidFill>
                  <a:srgbClr val="FF0000"/>
                </a:solidFill>
              </a:rPr>
            </a:br>
            <a:r>
              <a:rPr lang="en-US" altLang="tr-TR" sz="2800" b="1">
                <a:solidFill>
                  <a:srgbClr val="FF0000"/>
                </a:solidFill>
              </a:rPr>
              <a:t>Morman Tea</a:t>
            </a:r>
            <a:br>
              <a:rPr lang="en-US" altLang="tr-TR" sz="2800" b="1">
                <a:solidFill>
                  <a:srgbClr val="FF0000"/>
                </a:solidFill>
              </a:rPr>
            </a:br>
            <a:br>
              <a:rPr lang="en-US" altLang="tr-TR" sz="2800" b="1">
                <a:solidFill>
                  <a:srgbClr val="FF0000"/>
                </a:solidFill>
              </a:rPr>
            </a:br>
            <a:r>
              <a:rPr lang="en-US" altLang="tr-TR" sz="2800" b="1" i="1">
                <a:solidFill>
                  <a:srgbClr val="FF0000"/>
                </a:solidFill>
              </a:rPr>
              <a:t>E. sinica</a:t>
            </a:r>
            <a:r>
              <a:rPr lang="en-US" altLang="tr-TR" sz="2800" b="1">
                <a:solidFill>
                  <a:srgbClr val="FF0000"/>
                </a:solidFill>
              </a:rPr>
              <a:t>:</a:t>
            </a:r>
            <a:br>
              <a:rPr lang="en-US" altLang="tr-TR" sz="2800" b="1">
                <a:solidFill>
                  <a:srgbClr val="FF0000"/>
                </a:solidFill>
              </a:rPr>
            </a:br>
            <a:r>
              <a:rPr lang="en-US" altLang="tr-TR" sz="2800" b="1">
                <a:solidFill>
                  <a:srgbClr val="FF0000"/>
                </a:solidFill>
              </a:rPr>
              <a:t>ma-huang – Chinese</a:t>
            </a:r>
            <a:br>
              <a:rPr lang="en-US" altLang="tr-TR" sz="2800" b="1">
                <a:solidFill>
                  <a:srgbClr val="FF0000"/>
                </a:solidFill>
              </a:rPr>
            </a:br>
            <a:r>
              <a:rPr lang="en-US" altLang="tr-TR" sz="2800" b="1">
                <a:solidFill>
                  <a:srgbClr val="FF0000"/>
                </a:solidFill>
              </a:rPr>
              <a:t>   herbal medicine</a:t>
            </a:r>
            <a:br>
              <a:rPr lang="en-US" altLang="tr-TR" sz="2800" b="1">
                <a:solidFill>
                  <a:srgbClr val="FF0000"/>
                </a:solidFill>
              </a:rPr>
            </a:br>
            <a:br>
              <a:rPr lang="en-US" altLang="tr-TR" sz="2800" b="1">
                <a:solidFill>
                  <a:srgbClr val="FF0000"/>
                </a:solidFill>
              </a:rPr>
            </a:br>
            <a:r>
              <a:rPr lang="en-US" altLang="tr-TR" sz="2800" b="1">
                <a:solidFill>
                  <a:srgbClr val="FF0000"/>
                </a:solidFill>
              </a:rPr>
              <a:t>ephedrine – alkaloid</a:t>
            </a:r>
            <a:br>
              <a:rPr lang="en-US" altLang="tr-TR" sz="2800" b="1">
                <a:solidFill>
                  <a:srgbClr val="FF0000"/>
                </a:solidFill>
              </a:rPr>
            </a:br>
            <a:r>
              <a:rPr lang="en-US" altLang="tr-TR" sz="2800" b="1">
                <a:solidFill>
                  <a:srgbClr val="FF0000"/>
                </a:solidFill>
              </a:rPr>
              <a:t>   weight loss, stimulant</a:t>
            </a:r>
            <a:br>
              <a:rPr lang="en-US" altLang="tr-TR" sz="2800" b="1">
                <a:solidFill>
                  <a:srgbClr val="FF0000"/>
                </a:solidFill>
              </a:rPr>
            </a:br>
            <a:r>
              <a:rPr lang="en-US" altLang="tr-TR" sz="2800" b="1">
                <a:solidFill>
                  <a:srgbClr val="FF0000"/>
                </a:solidFill>
              </a:rPr>
              <a:t>   now banned.</a:t>
            </a:r>
            <a:endParaRPr lang="en-US" altLang="tr-TR" sz="280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75260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Ephedraceae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42857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6863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tr-TR" sz="3200" b="1">
                <a:solidFill>
                  <a:srgbClr val="FF0000"/>
                </a:solidFill>
              </a:rPr>
              <a:t>Seed</a:t>
            </a:r>
            <a:br>
              <a:rPr lang="en-US" altLang="tr-TR" sz="3200">
                <a:solidFill>
                  <a:srgbClr val="FF0000"/>
                </a:solidFill>
              </a:rPr>
            </a:br>
            <a:r>
              <a:rPr lang="en-US" altLang="tr-TR" sz="3200">
                <a:solidFill>
                  <a:srgbClr val="FF0000"/>
                </a:solidFill>
              </a:rPr>
              <a:t>= </a:t>
            </a:r>
            <a:r>
              <a:rPr lang="en-US" altLang="tr-TR" sz="3200" b="1">
                <a:solidFill>
                  <a:srgbClr val="FF0000"/>
                </a:solidFill>
              </a:rPr>
              <a:t>embryo </a:t>
            </a:r>
            <a:r>
              <a:rPr lang="en-US" altLang="tr-TR" sz="3200">
                <a:solidFill>
                  <a:srgbClr val="FF0000"/>
                </a:solidFill>
              </a:rPr>
              <a:t>enclosed by </a:t>
            </a:r>
            <a:r>
              <a:rPr lang="en-US" altLang="tr-TR" sz="3200" b="1">
                <a:solidFill>
                  <a:srgbClr val="FF0000"/>
                </a:solidFill>
              </a:rPr>
              <a:t>nutritive tissue</a:t>
            </a:r>
            <a:r>
              <a:rPr lang="en-US" altLang="tr-TR" sz="3200">
                <a:solidFill>
                  <a:srgbClr val="FF0000"/>
                </a:solidFill>
              </a:rPr>
              <a:t>, surrounded by </a:t>
            </a:r>
            <a:r>
              <a:rPr lang="en-US" altLang="tr-TR" sz="3200" b="1">
                <a:solidFill>
                  <a:srgbClr val="FF0000"/>
                </a:solidFill>
              </a:rPr>
              <a:t>seed coat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96533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5237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>
                <a:solidFill>
                  <a:srgbClr val="FF0000"/>
                </a:solidFill>
              </a:rPr>
              <a:t>Seed Evolution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6710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7513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9283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Macintosh PowerPoint</Application>
  <PresentationFormat>Ekran Gösterisi (4:3)</PresentationFormat>
  <Paragraphs>40</Paragraphs>
  <Slides>60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65" baseType="lpstr">
      <vt:lpstr>Arial</vt:lpstr>
      <vt:lpstr>Calibri</vt:lpstr>
      <vt:lpstr>Calibri Light</vt:lpstr>
      <vt:lpstr>Palatino</vt:lpstr>
      <vt:lpstr>Office Teması</vt:lpstr>
      <vt:lpstr> Evolution of Woody and Seed Plants</vt:lpstr>
      <vt:lpstr>PowerPoint Sunusu</vt:lpstr>
      <vt:lpstr>PowerPoint Sunusu</vt:lpstr>
      <vt:lpstr>Secondary growth from lateral meristems:  vascular cambium &amp; cork cambium.</vt:lpstr>
      <vt:lpstr>PowerPoint Sunusu</vt:lpstr>
      <vt:lpstr>Seed = embryo enclosed by nutritive tissue, surrounded by seed coat</vt:lpstr>
      <vt:lpstr>Seed Evolution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Adaptive significance of seeds</vt:lpstr>
      <vt:lpstr>eustele – single ring of vascular bundles</vt:lpstr>
      <vt:lpstr>ARCHEOPTERIS </vt:lpstr>
      <vt:lpstr>“PTERIDOSPERMS” — “SEED FERNS” </vt:lpstr>
      <vt:lpstr>Medullosa</vt:lpstr>
      <vt:lpstr>PowerPoint Sunusu</vt:lpstr>
      <vt:lpstr>PowerPoint Sunusu</vt:lpstr>
      <vt:lpstr>Cycadophyta – Cycads</vt:lpstr>
      <vt:lpstr>Extant Cycads </vt:lpstr>
      <vt:lpstr>Ginkgophyta—Ginkgo </vt:lpstr>
      <vt:lpstr>Ginkgo</vt:lpstr>
      <vt:lpstr> Seed Plants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PowerPoint Sunusu</vt:lpstr>
      <vt:lpstr>Pinaceae</vt:lpstr>
      <vt:lpstr>Pinus</vt:lpstr>
      <vt:lpstr>Cedrus</vt:lpstr>
      <vt:lpstr>Abies</vt:lpstr>
      <vt:lpstr>Picea</vt:lpstr>
      <vt:lpstr>PowerPoint Sunusu</vt:lpstr>
      <vt:lpstr>PowerPoint Sunusu</vt:lpstr>
      <vt:lpstr>PowerPoint Sunusu</vt:lpstr>
      <vt:lpstr>Cupressaceae</vt:lpstr>
      <vt:lpstr>Cupressus</vt:lpstr>
      <vt:lpstr>Juniperus</vt:lpstr>
      <vt:lpstr>Thuja</vt:lpstr>
      <vt:lpstr>PowerPoint Sunusu</vt:lpstr>
      <vt:lpstr>PowerPoint Sunusu</vt:lpstr>
      <vt:lpstr>Taxaceae</vt:lpstr>
      <vt:lpstr>Taxus baccata</vt:lpstr>
      <vt:lpstr>Coniferae – conifers</vt:lpstr>
      <vt:lpstr>PowerPoint Sunusu</vt:lpstr>
      <vt:lpstr>Gnetales Ephedraceae  One genus: Ephedra (35-45 spp.) Morman Tea  E. sinica: ma-huang – Chinese    herbal medicine  ephedrine – alkaloid    weight loss, stimulant    now banned.</vt:lpstr>
      <vt:lpstr>Ephedraceae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Evolution of Woody and Seed Plants</dc:title>
  <dc:creator>isabaskose@gmail.com</dc:creator>
  <cp:lastModifiedBy>Ahmet Emre Yaprak</cp:lastModifiedBy>
  <cp:revision>2</cp:revision>
  <dcterms:created xsi:type="dcterms:W3CDTF">2020-01-24T12:55:41Z</dcterms:created>
  <dcterms:modified xsi:type="dcterms:W3CDTF">2020-10-16T12:42:10Z</dcterms:modified>
</cp:coreProperties>
</file>