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91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80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3586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359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5371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854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699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62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50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83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244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98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34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639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6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266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45CAC-4651-4F4F-B52B-865BBCD2D5E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FC626D-87E2-4C40-86DD-A2A04D3AC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86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  <p:sldLayoutId id="2147484255" r:id="rId13"/>
    <p:sldLayoutId id="2147484256" r:id="rId14"/>
    <p:sldLayoutId id="2147484257" r:id="rId15"/>
    <p:sldLayoutId id="21474842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8DEB03-9206-4884-859F-71CB4B367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183908"/>
            <a:ext cx="7579181" cy="1886552"/>
          </a:xfrm>
        </p:spPr>
        <p:txBody>
          <a:bodyPr/>
          <a:lstStyle/>
          <a:p>
            <a:pPr algn="ctr"/>
            <a:r>
              <a:rPr lang="tr-TR" sz="2800" dirty="0">
                <a:latin typeface="+mn-lt"/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latin typeface="+mn-lt"/>
                <a:cs typeface="Aparajita" panose="02020603050405020304" pitchFamily="18" charset="0"/>
              </a:rPr>
            </a:br>
            <a:r>
              <a:rPr lang="tr-TR" sz="2800" dirty="0">
                <a:latin typeface="+mn-lt"/>
                <a:cs typeface="Aparajita" panose="02020603050405020304" pitchFamily="18" charset="0"/>
              </a:rPr>
              <a:t>1.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96E1B4F-4D7E-46F6-A2CB-5BBDB5221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349593"/>
            <a:ext cx="7579181" cy="1574745"/>
          </a:xfrm>
        </p:spPr>
        <p:txBody>
          <a:bodyPr>
            <a:normAutofit/>
          </a:bodyPr>
          <a:lstStyle/>
          <a:p>
            <a:r>
              <a:rPr lang="tr-TR" sz="1200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sz="1200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33318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E90E169-E4FA-46EE-88EB-1193AF3C45CD}"/>
              </a:ext>
            </a:extLst>
          </p:cNvPr>
          <p:cNvSpPr/>
          <p:nvPr/>
        </p:nvSpPr>
        <p:spPr>
          <a:xfrm>
            <a:off x="3048000" y="-255695"/>
            <a:ext cx="6096000" cy="31104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tr-TR" sz="14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4D8AC66-6054-4FD4-B6A6-442526989006}"/>
              </a:ext>
            </a:extLst>
          </p:cNvPr>
          <p:cNvSpPr/>
          <p:nvPr/>
        </p:nvSpPr>
        <p:spPr>
          <a:xfrm>
            <a:off x="1578543" y="606392"/>
            <a:ext cx="7565457" cy="4106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देखते-देखते चूहों ने जाल को काट दिया और सभी कबूतर बंधन से मुक्त हो गए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चित्रग्रीव ने हिरण्यक और उसके साथियों को धन्यवाद दिया और कहा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मित्र तुमने आज मुझे और मेरे साथयों को मुक्त करके मित्रता का आदर्श निभाया है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मित्र वही है जो मुसीबत में काम आए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हिरण्यक ने उन सबको अच्छे चावलों का भोजन कराया और जी खोल कर अतिथि-सत्कार किया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348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16D3432-E5AD-4F74-879D-C91E8A9AD205}"/>
              </a:ext>
            </a:extLst>
          </p:cNvPr>
          <p:cNvSpPr/>
          <p:nvPr/>
        </p:nvSpPr>
        <p:spPr>
          <a:xfrm>
            <a:off x="1280160" y="991402"/>
            <a:ext cx="7295949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दोनों मित्रों में कुई समय तक वार्तालाप होता रहा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साँझ पूर्व हिरण्यक ने उसे समुचित उपहार देकर विदा किया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कबूतार खुले आकाश में विहार करते हुए अपने घोंसलों की ओर चले गए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327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8F25BFA3-1216-431C-A042-424AF175592B}"/>
              </a:ext>
            </a:extLst>
          </p:cNvPr>
          <p:cNvSpPr/>
          <p:nvPr/>
        </p:nvSpPr>
        <p:spPr>
          <a:xfrm>
            <a:off x="1652631" y="231522"/>
            <a:ext cx="6979641" cy="5042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b="1" dirty="0"/>
              <a:t>मित्रता का आदर्श</a:t>
            </a:r>
            <a:endParaRPr lang="tr-TR" dirty="0"/>
          </a:p>
          <a:p>
            <a:pPr algn="ctr">
              <a:lnSpc>
                <a:spcPct val="150000"/>
              </a:lnSpc>
            </a:pPr>
            <a:r>
              <a:rPr lang="hi-IN" dirty="0"/>
              <a:t>पूर्व समय की बात है </a:t>
            </a:r>
            <a:r>
              <a:rPr lang="tr-TR" dirty="0"/>
              <a:t>| </a:t>
            </a:r>
            <a:r>
              <a:rPr lang="hi-IN" dirty="0"/>
              <a:t>चित्रग्रीव नामक एक कबूतर था </a:t>
            </a:r>
            <a:r>
              <a:rPr lang="tr-TR" dirty="0"/>
              <a:t>|</a:t>
            </a:r>
            <a:r>
              <a:rPr lang="hi-IN" dirty="0"/>
              <a:t>  वह कबूतरों के दल का सरदार था </a:t>
            </a:r>
            <a:r>
              <a:rPr lang="tr-TR" dirty="0"/>
              <a:t>| </a:t>
            </a:r>
            <a:r>
              <a:rPr lang="hi-IN" dirty="0"/>
              <a:t>उसकी चूहों के राजा हिण्यक से गहरी मित्रता</a:t>
            </a:r>
            <a:endParaRPr lang="tr-TR" dirty="0"/>
          </a:p>
          <a:p>
            <a:pPr algn="ctr">
              <a:lnSpc>
                <a:spcPct val="150000"/>
              </a:lnSpc>
            </a:pPr>
            <a:r>
              <a:rPr lang="hi-IN" dirty="0"/>
              <a:t> थी </a:t>
            </a:r>
            <a:r>
              <a:rPr lang="tr-TR" dirty="0"/>
              <a:t>| </a:t>
            </a:r>
            <a:r>
              <a:rPr lang="hi-IN" dirty="0"/>
              <a:t>वे दोनों अलग-अलग वनों में रहते थे</a:t>
            </a:r>
            <a:r>
              <a:rPr lang="tr-TR" dirty="0"/>
              <a:t>, </a:t>
            </a:r>
            <a:r>
              <a:rPr lang="hi-IN" dirty="0"/>
              <a:t>पर कठिनाई के समय एक-दूसरे के काम आते थे </a:t>
            </a:r>
            <a:r>
              <a:rPr lang="tr-TR" dirty="0"/>
              <a:t>|</a:t>
            </a:r>
            <a:r>
              <a:rPr lang="hi-IN" dirty="0"/>
              <a:t> </a:t>
            </a:r>
            <a:endParaRPr lang="tr-TR" dirty="0"/>
          </a:p>
          <a:p>
            <a:pPr algn="ctr">
              <a:lnSpc>
                <a:spcPct val="150000"/>
              </a:lnSpc>
            </a:pPr>
            <a:r>
              <a:rPr lang="hi-IN" dirty="0"/>
              <a:t>एक बार कबूतरों का दल एक बहेलिये द्वारा बिछाए गए जाल में फँस गया </a:t>
            </a:r>
            <a:r>
              <a:rPr lang="tr-TR" dirty="0"/>
              <a:t>| </a:t>
            </a:r>
            <a:r>
              <a:rPr lang="hi-IN" dirty="0"/>
              <a:t>चित्रग्रीव की युक्ति के अनुसार कबूतरों का दल बहेलिये के जाल को अपनी चोंचों में मकड़े बहुत दूर उड़ गया </a:t>
            </a:r>
            <a:r>
              <a:rPr lang="tr-TR" dirty="0"/>
              <a:t>| </a:t>
            </a:r>
            <a:r>
              <a:rPr lang="hi-IN" dirty="0"/>
              <a:t>जब वह दल बहेलिये की आँखों से ओझल हो गया तो कबूतर अपने को सुरक्षित अनुभव करने </a:t>
            </a:r>
            <a:endParaRPr lang="tr-TR" dirty="0"/>
          </a:p>
          <a:p>
            <a:pPr algn="ctr">
              <a:lnSpc>
                <a:spcPct val="150000"/>
              </a:lnSpc>
            </a:pPr>
            <a:r>
              <a:rPr lang="hi-IN" dirty="0"/>
              <a:t>लगे </a:t>
            </a:r>
            <a:r>
              <a:rPr lang="tr-TR" dirty="0"/>
              <a:t>|</a:t>
            </a:r>
            <a:r>
              <a:rPr lang="hi-IN" dirty="0"/>
              <a:t> </a:t>
            </a:r>
            <a:endParaRPr lang="tr-TR" dirty="0"/>
          </a:p>
          <a:p>
            <a:pPr algn="ctr">
              <a:lnSpc>
                <a:spcPct val="150000"/>
              </a:lnSpc>
            </a:pPr>
            <a:r>
              <a:rPr lang="hi-IN" dirty="0"/>
              <a:t>अब उनके सामने एक समस्या थी कि वे उस जाल से किसी प्रकार छुटकारा पा सकेंगे </a:t>
            </a:r>
            <a:r>
              <a:rPr lang="tr-TR" dirty="0"/>
              <a:t>?</a:t>
            </a:r>
            <a:r>
              <a:rPr lang="hi-IN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042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7FCE072-599A-41A5-804C-1B21FDBBBF65}"/>
              </a:ext>
            </a:extLst>
          </p:cNvPr>
          <p:cNvSpPr/>
          <p:nvPr/>
        </p:nvSpPr>
        <p:spPr>
          <a:xfrm>
            <a:off x="2225879" y="937199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dirty="0"/>
              <a:t>कबूतरों ने कृतज्ञतापूर्वक अपने सरदार से कहा</a:t>
            </a:r>
            <a:r>
              <a:rPr lang="tr-TR" dirty="0"/>
              <a:t>, “</a:t>
            </a:r>
            <a:r>
              <a:rPr lang="hi-IN" dirty="0"/>
              <a:t>महाराज! आपकी युक्ति से हम बहेलिए की पकड़ में तो नहीं आए</a:t>
            </a:r>
            <a:r>
              <a:rPr lang="tr-TR" dirty="0"/>
              <a:t>, </a:t>
            </a:r>
            <a:r>
              <a:rPr lang="hi-IN" dirty="0"/>
              <a:t>पर अब इस जाल से हम कैसे मुक्त हो सकेंगे </a:t>
            </a:r>
            <a:r>
              <a:rPr lang="tr-TR" dirty="0"/>
              <a:t>?</a:t>
            </a:r>
            <a:r>
              <a:rPr lang="hi-IN" dirty="0"/>
              <a:t> </a:t>
            </a:r>
            <a:endParaRPr lang="tr-TR" dirty="0"/>
          </a:p>
          <a:p>
            <a:pPr algn="ctr">
              <a:lnSpc>
                <a:spcPct val="150000"/>
              </a:lnSpc>
            </a:pPr>
            <a:r>
              <a:rPr lang="tr-TR" dirty="0"/>
              <a:t>`</a:t>
            </a:r>
            <a:r>
              <a:rPr lang="hi-IN" dirty="0"/>
              <a:t>चित्रग्रीव ने कबूतरों को धैर्य बंधाते हुए कहा</a:t>
            </a:r>
            <a:r>
              <a:rPr lang="tr-TR" dirty="0"/>
              <a:t>, `</a:t>
            </a:r>
            <a:r>
              <a:rPr lang="hi-IN" dirty="0"/>
              <a:t>हिरण्यक नामक चूहों का राजा मेरा पुराना मित्र है </a:t>
            </a:r>
            <a:r>
              <a:rPr lang="tr-TR" dirty="0"/>
              <a:t>| </a:t>
            </a:r>
            <a:r>
              <a:rPr lang="hi-IN" dirty="0"/>
              <a:t>वह गण्डकी नदी के किनारे के एक वन में रहता हें हमें उसके बिल के पास पहुँचना</a:t>
            </a:r>
            <a:endParaRPr lang="tr-TR" dirty="0"/>
          </a:p>
          <a:p>
            <a:pPr algn="ctr">
              <a:lnSpc>
                <a:spcPct val="150000"/>
              </a:lnSpc>
            </a:pPr>
            <a:r>
              <a:rPr lang="hi-IN" dirty="0"/>
              <a:t> चाहिए </a:t>
            </a:r>
            <a:r>
              <a:rPr lang="tr-TR" dirty="0"/>
              <a:t>| </a:t>
            </a:r>
            <a:r>
              <a:rPr lang="hi-IN" dirty="0"/>
              <a:t>वह हमारे फंदों को काटकर हमें जाल से अवश्य मुक्त कर देगा </a:t>
            </a:r>
            <a:r>
              <a:rPr lang="tr-TR" dirty="0"/>
              <a:t>|`</a:t>
            </a:r>
          </a:p>
          <a:p>
            <a:pPr algn="ctr">
              <a:lnSpc>
                <a:spcPct val="150000"/>
              </a:lnSpc>
            </a:pPr>
            <a:r>
              <a:rPr lang="hi-IN" dirty="0"/>
              <a:t>कबूतरों का दल अपने सरदार के साथ उड़ान भरते हुए चूहों के राजा हिरण्यक के बिल के पास पहुँचा </a:t>
            </a:r>
            <a:r>
              <a:rPr lang="tr-TR" dirty="0"/>
              <a:t>|</a:t>
            </a:r>
            <a:r>
              <a:rPr lang="hi-IN" dirty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5768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513E0F1-BBCD-404C-B38A-1DAFB18EDA57}"/>
              </a:ext>
            </a:extLst>
          </p:cNvPr>
          <p:cNvSpPr/>
          <p:nvPr/>
        </p:nvSpPr>
        <p:spPr>
          <a:xfrm>
            <a:off x="1573157" y="356133"/>
            <a:ext cx="6467912" cy="5870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हिरण्यक के बिल के सौ द्वार थे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वह सदैव सावधान रहता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था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विपत्ति की आशंका होते ही वह अपने बिल में प्रवेश कर जाता था और ज़रूरत पड़ने पर किसी भी द्वारा से बहार निकलकर भाग सकता था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कबूतरों के दल के उतरने की आहट पाकर हिरण्यक डर गया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वह अपने बिल में घुसकर चुपके से बैठ गया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कबूतरों का सरदार बिल के पास जाकर बोला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अरे भाई ! तुम तो मेरे बड़े पुराने मित्र हो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तुम हमसे डरकर घर के भीतर क्यों छिप गए हो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?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बाहर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आओ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तुम्हारा मित्र चित्रग्रीव तुन्हारे द्वार पर आया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क्या तुम पुरानी मित्रता को ही भूल गए हो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?`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62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25B4E9F-9427-4FB8-B9C1-F9DA9FB38D18}"/>
              </a:ext>
            </a:extLst>
          </p:cNvPr>
          <p:cNvSpPr/>
          <p:nvPr/>
        </p:nvSpPr>
        <p:spPr>
          <a:xfrm>
            <a:off x="1828800" y="356135"/>
            <a:ext cx="7315200" cy="4660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हिरण्यक ने अपने मित्र की आवाज़ पहचान ली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वह प्रसन्नतापूर्वक उसे मिलने के लिए बाहर आया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हिरण्यक अपने मित्र चित्रग्रीव का स्वागत करते हुए बोला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आज का दिन मेरे लिए अत्यन्त सौभाग्य का दिन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जो मेरा मित्र मुझे मिलने के लिए मेरे घर आया है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इतना कहते ही हिरण्यक ने जाल की ओर देखा जिसमें चित्रग्रीव सहित सभी कबूतर फँसे हुए थे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 उसने आश्चर्यपूर्वक पूछा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अरे दोस्त ! तुम सभी जाल में कैसे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?`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988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4EF7F87-8804-4875-B1FF-5E1FF9734CB5}"/>
              </a:ext>
            </a:extLst>
          </p:cNvPr>
          <p:cNvSpPr/>
          <p:nvPr/>
        </p:nvSpPr>
        <p:spPr>
          <a:xfrm>
            <a:off x="1443789" y="596766"/>
            <a:ext cx="7700211" cy="5756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चित्रग्रीव ने कबूतरों के जाल में फँसने का सारा वृत्तान्त मित्र को सुनाया और उसे शीघ्र जाल काटने के लिए कहा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हिरण्यक शीघ्र ही चित्रग्रिव के बंधन काटने के लिए उसके पास आया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चित्रग्रीव बोला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मित्र ! ऐसा मत करो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पहले मेरे इन साथियों के बंधन काटो मेरे बंधन पीछे काटना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|`</a:t>
            </a: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/>
              <a:t>हिरण्यक ने कहा</a:t>
            </a:r>
            <a:r>
              <a:rPr lang="tr-TR" dirty="0"/>
              <a:t>, `</a:t>
            </a:r>
            <a:r>
              <a:rPr lang="hi-IN" dirty="0"/>
              <a:t>दोस्त मैं निर्बल हूँ </a:t>
            </a:r>
            <a:r>
              <a:rPr lang="tr-TR" dirty="0"/>
              <a:t>| </a:t>
            </a:r>
            <a:r>
              <a:rPr lang="hi-IN" dirty="0"/>
              <a:t>मेरे दाँत भी इतने मजबूत नहीं हैं कि मैं सबके बंधन काट सकूँ </a:t>
            </a:r>
            <a:r>
              <a:rPr lang="tr-TR" dirty="0"/>
              <a:t>| </a:t>
            </a:r>
            <a:r>
              <a:rPr lang="hi-IN" dirty="0"/>
              <a:t>इसलिए जब तक मेरे दाँत नहीं टूटते</a:t>
            </a:r>
            <a:r>
              <a:rPr lang="tr-TR" dirty="0"/>
              <a:t>, </a:t>
            </a:r>
            <a:r>
              <a:rPr lang="hi-IN" dirty="0"/>
              <a:t>मैं इनके बंधन भी काटूँगा </a:t>
            </a:r>
            <a:r>
              <a:rPr lang="tr-TR" dirty="0"/>
              <a:t>| </a:t>
            </a:r>
            <a:r>
              <a:rPr lang="hi-IN" dirty="0"/>
              <a:t>नीति भी यहीं कहती है कि पहले दल के राजा या सरदार की रक्षा की जानी चाहिए </a:t>
            </a:r>
            <a:r>
              <a:rPr lang="tr-TR" dirty="0"/>
              <a:t>|</a:t>
            </a:r>
            <a:r>
              <a:rPr lang="hi-IN" dirty="0"/>
              <a:t> </a:t>
            </a:r>
            <a:endParaRPr lang="tr-TR" dirty="0"/>
          </a:p>
          <a:p>
            <a:pPr indent="449580" algn="just">
              <a:lnSpc>
                <a:spcPct val="200000"/>
              </a:lnSpc>
              <a:spcAft>
                <a:spcPts val="800"/>
              </a:spcAft>
            </a:pP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895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618C7EA-5F20-4EED-861B-9C1939FD0D0D}"/>
              </a:ext>
            </a:extLst>
          </p:cNvPr>
          <p:cNvSpPr/>
          <p:nvPr/>
        </p:nvSpPr>
        <p:spPr>
          <a:xfrm>
            <a:off x="1588168" y="664142"/>
            <a:ext cx="7392203" cy="2793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दोस्त के मुख से नीति की बात सुनकर चित्रग्रीव ने कहा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मेरे मित्र ! बात तो तुमने सही कही है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यार क्या करूँ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?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मुझसे अपने साथयों का दुःख सहन नहीं किया जा सकता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इसलिए मैं पहले इनको जाल से मुक्त करने के लिए कहता हूँ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ये मेरे साथी हैं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मेरी प्रजा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मुझमें इनका अटल विशवास है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मुझे अपने प्राणों क</a:t>
            </a:r>
            <a:r>
              <a:rPr lang="hi-IN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बाजी लगाकर भी इनकी रक्षा करनी चाहिए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494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EC11DC7-3BDE-41B4-A9BC-8391B08ED835}"/>
              </a:ext>
            </a:extLst>
          </p:cNvPr>
          <p:cNvSpPr/>
          <p:nvPr/>
        </p:nvSpPr>
        <p:spPr>
          <a:xfrm>
            <a:off x="1540042" y="644892"/>
            <a:ext cx="7440329" cy="2793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कपोतराज चित्रग्रीव की बातें सुनकर हिरण्यक बहुत प्रसन्न हुआ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उसे अपने मित्र पर गर्व अनुभव होने लगा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वह पुलकित होकर कह उठा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धन्य हो मित्र ! धन्य हो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जिसे अपने आश्रित साथियों का इतना अधिक ख्याल है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तुम सचमुच तीनों लोकों की प्रभुता के अधिकारी हो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देखते-देखते चूहों ने जाल को काट दिया और सभी कबूतर बंधन से मुक्त हो गए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609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09A0B3D-2D42-4AAD-961E-E3B04CB3A0DB}"/>
              </a:ext>
            </a:extLst>
          </p:cNvPr>
          <p:cNvSpPr/>
          <p:nvPr/>
        </p:nvSpPr>
        <p:spPr>
          <a:xfrm>
            <a:off x="1116531" y="1232035"/>
            <a:ext cx="7979343" cy="4065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कपोतराज चित्रग्रीव की बातें सुनकर हिरण्यक बहुत प्रसन्न हुआ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उसे आपने मित्र पर गर्व अनुभव होने लगा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वह पुलकित होकर कह उठा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`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धन्य हो मित्र ! धन्य हो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जिसे अपने आश्रित साथियों का इतना अधिक ख्याल है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तुम सचमुच तीनों लोकों की प्रभुता के अधिकारी हो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देखते-</a:t>
            </a:r>
            <a:r>
              <a:rPr lang="hi-IN" sz="2000" dirty="0">
                <a:latin typeface="Calibri" panose="020F0502020204030204" pitchFamily="34" charset="0"/>
                <a:ea typeface="Calibri" panose="020F0502020204030204" pitchFamily="34" charset="0"/>
              </a:rPr>
              <a:t>देखते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चूहों ने जाल को काट दिया और सभी कबूतर बंधन से मुक्त हो गए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indent="449580"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थोड़ी ही देर में हिरण्यक के साभी चूहे भी वहाँ पहुँच गए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हिरण्यक ने उन्हें जाल काटने का आदेश दिया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96387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zlu Cam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921</Words>
  <Application>Microsoft Office PowerPoint</Application>
  <PresentationFormat>Geniş ekran</PresentationFormat>
  <Paragraphs>35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II 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Casper</dc:creator>
  <cp:lastModifiedBy>Casper</cp:lastModifiedBy>
  <cp:revision>8</cp:revision>
  <dcterms:created xsi:type="dcterms:W3CDTF">2020-05-03T20:14:25Z</dcterms:created>
  <dcterms:modified xsi:type="dcterms:W3CDTF">2020-05-03T21:12:57Z</dcterms:modified>
</cp:coreProperties>
</file>