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466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21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35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09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909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407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6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28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5446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81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926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2D322-0E69-4926-BF48-D5974BC05E25}" type="datetimeFigureOut">
              <a:rPr lang="tr-TR" smtClean="0"/>
              <a:t>18.2.2019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81C04-93E5-4D94-AC6A-AFCEE8D442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467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SU ÖRNEKLEMESİNDE DİKKAT EDİLECEK HUSUSLAR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4.HAFTA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257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Yeraltı suyu kompozisyonu küçük mesafelerde bile büyük farklılıklar göstermektedir. </a:t>
            </a:r>
          </a:p>
          <a:p>
            <a:r>
              <a:rPr lang="tr-TR" sz="3200" dirty="0"/>
              <a:t>Tamamen filtrelenen kuyulardan alınan sular karışım suyudur. Belli seviyeleri temsil etmemektedir.   </a:t>
            </a:r>
          </a:p>
          <a:p>
            <a:r>
              <a:rPr lang="tr-TR" sz="3200" dirty="0"/>
              <a:t>Şekil 1.8’de yeraltı suyu kimyası profili görülmektedir. Kumlu </a:t>
            </a:r>
            <a:r>
              <a:rPr lang="tr-TR" sz="3200" dirty="0" err="1"/>
              <a:t>akiferde</a:t>
            </a:r>
            <a:r>
              <a:rPr lang="tr-TR" sz="3200" dirty="0"/>
              <a:t> özel-spesifik açılan kuyuda </a:t>
            </a:r>
            <a:r>
              <a:rPr lang="tr-TR" sz="3200" dirty="0" err="1"/>
              <a:t>anoksik</a:t>
            </a:r>
            <a:r>
              <a:rPr lang="tr-TR" sz="3200" dirty="0"/>
              <a:t> (Fe</a:t>
            </a:r>
            <a:r>
              <a:rPr lang="tr-TR" sz="3200" baseline="30000" dirty="0"/>
              <a:t>+2</a:t>
            </a:r>
            <a:r>
              <a:rPr lang="tr-TR" sz="3200" dirty="0"/>
              <a:t>’li) </a:t>
            </a:r>
            <a:r>
              <a:rPr lang="tr-TR" sz="3200" dirty="0" err="1"/>
              <a:t>zonun</a:t>
            </a:r>
            <a:r>
              <a:rPr lang="tr-TR" sz="3200" dirty="0"/>
              <a:t> üzerinde </a:t>
            </a:r>
            <a:r>
              <a:rPr lang="tr-TR" sz="3200" dirty="0" err="1"/>
              <a:t>oksik</a:t>
            </a:r>
            <a:r>
              <a:rPr lang="tr-TR" sz="3200" dirty="0"/>
              <a:t> (O</a:t>
            </a:r>
            <a:r>
              <a:rPr lang="tr-TR" sz="3200" baseline="-25000" dirty="0"/>
              <a:t>2</a:t>
            </a:r>
            <a:r>
              <a:rPr lang="tr-TR" sz="3200" dirty="0"/>
              <a:t>) bir </a:t>
            </a:r>
            <a:r>
              <a:rPr lang="tr-TR" sz="3200" dirty="0" err="1"/>
              <a:t>zon</a:t>
            </a:r>
            <a:r>
              <a:rPr lang="tr-TR" sz="3200" dirty="0"/>
              <a:t> olduğu tespit edilmiştir. </a:t>
            </a:r>
          </a:p>
          <a:p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7392144" y="580526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Appello</a:t>
            </a:r>
            <a:r>
              <a:rPr lang="tr-TR" dirty="0"/>
              <a:t> ve </a:t>
            </a:r>
            <a:r>
              <a:rPr lang="tr-TR" dirty="0" err="1"/>
              <a:t>Postma</a:t>
            </a:r>
            <a:r>
              <a:rPr lang="tr-TR" dirty="0"/>
              <a:t> (2005)</a:t>
            </a:r>
          </a:p>
        </p:txBody>
      </p:sp>
    </p:spTree>
    <p:extLst>
      <p:ext uri="{BB962C8B-B14F-4D97-AF65-F5344CB8AC3E}">
        <p14:creationId xmlns:p14="http://schemas.microsoft.com/office/powerpoint/2010/main" val="273482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346960" y="1700808"/>
            <a:ext cx="7543800" cy="4032448"/>
          </a:xfrm>
        </p:spPr>
        <p:txBody>
          <a:bodyPr>
            <a:normAutofit fontScale="90000"/>
          </a:bodyPr>
          <a:lstStyle/>
          <a:p>
            <a:r>
              <a:rPr lang="tr-TR" sz="4000" dirty="0" err="1"/>
              <a:t>Anoksik</a:t>
            </a:r>
            <a:r>
              <a:rPr lang="tr-TR" sz="4000" dirty="0"/>
              <a:t> ve </a:t>
            </a:r>
            <a:r>
              <a:rPr lang="tr-TR" sz="4000" dirty="0" err="1"/>
              <a:t>oksik</a:t>
            </a:r>
            <a:r>
              <a:rPr lang="tr-TR" sz="4000" dirty="0"/>
              <a:t> </a:t>
            </a:r>
            <a:r>
              <a:rPr lang="tr-TR" sz="4000" dirty="0" err="1"/>
              <a:t>zonu</a:t>
            </a:r>
            <a:r>
              <a:rPr lang="tr-TR" sz="4000" dirty="0"/>
              <a:t> içeren bir filtreleme yapılarak alınan örneklerde her iki </a:t>
            </a:r>
            <a:r>
              <a:rPr lang="tr-TR" sz="4000" dirty="0" err="1"/>
              <a:t>zonun</a:t>
            </a:r>
            <a:r>
              <a:rPr lang="tr-TR" sz="4000" dirty="0"/>
              <a:t> suları karıştığından aşağıdaki reaksiyonla </a:t>
            </a:r>
            <a:r>
              <a:rPr lang="tr-TR" sz="4000" dirty="0" err="1"/>
              <a:t>demiroksit</a:t>
            </a:r>
            <a:r>
              <a:rPr lang="tr-TR" sz="4000" dirty="0"/>
              <a:t> (</a:t>
            </a:r>
            <a:r>
              <a:rPr lang="tr-TR" sz="4000" dirty="0" err="1"/>
              <a:t>götit</a:t>
            </a:r>
            <a:r>
              <a:rPr lang="tr-TR" sz="4000" dirty="0"/>
              <a:t>) oluşmakta ve asit açığa çıkmaktadır.</a:t>
            </a:r>
            <a:br>
              <a:rPr lang="tr-TR" sz="4000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3600" dirty="0"/>
              <a:t>2Fe</a:t>
            </a:r>
            <a:r>
              <a:rPr lang="tr-TR" sz="3600" baseline="30000" dirty="0"/>
              <a:t>+2</a:t>
            </a:r>
            <a:r>
              <a:rPr lang="tr-TR" sz="3600" dirty="0"/>
              <a:t> + ½ O</a:t>
            </a:r>
            <a:r>
              <a:rPr lang="tr-TR" sz="3600" baseline="-25000" dirty="0"/>
              <a:t>2</a:t>
            </a:r>
            <a:r>
              <a:rPr lang="tr-TR" sz="3600" dirty="0"/>
              <a:t> + 3H</a:t>
            </a:r>
            <a:r>
              <a:rPr lang="tr-TR" sz="3600" baseline="-25000" dirty="0"/>
              <a:t>2</a:t>
            </a:r>
            <a:r>
              <a:rPr lang="tr-TR" sz="3600" dirty="0"/>
              <a:t>O           2FeOOH + 4H</a:t>
            </a:r>
            <a:r>
              <a:rPr lang="tr-TR" sz="3600" baseline="30000" dirty="0"/>
              <a:t>+</a:t>
            </a: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7176120" y="5301208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5735960" y="5085184"/>
            <a:ext cx="648072" cy="0"/>
          </a:xfrm>
          <a:prstGeom prst="straightConnector1">
            <a:avLst/>
          </a:prstGeom>
          <a:ln w="34925" cmpd="dbl">
            <a:solidFill>
              <a:schemeClr val="tx1"/>
            </a:solidFill>
            <a:headEnd w="lg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7392144" y="580526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Appello</a:t>
            </a:r>
            <a:r>
              <a:rPr lang="tr-TR" dirty="0"/>
              <a:t> ve </a:t>
            </a:r>
            <a:r>
              <a:rPr lang="tr-TR" dirty="0" err="1"/>
              <a:t>Postma</a:t>
            </a:r>
            <a:r>
              <a:rPr lang="tr-TR" dirty="0"/>
              <a:t> (2005)</a:t>
            </a:r>
          </a:p>
        </p:txBody>
      </p:sp>
    </p:spTree>
    <p:extLst>
      <p:ext uri="{BB962C8B-B14F-4D97-AF65-F5344CB8AC3E}">
        <p14:creationId xmlns:p14="http://schemas.microsoft.com/office/powerpoint/2010/main" val="77946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760" y="1052736"/>
            <a:ext cx="3685194" cy="3888432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7392144" y="580526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Appello</a:t>
            </a:r>
            <a:r>
              <a:rPr lang="tr-TR" dirty="0"/>
              <a:t> ve </a:t>
            </a:r>
            <a:r>
              <a:rPr lang="tr-TR" dirty="0" err="1"/>
              <a:t>Postma</a:t>
            </a:r>
            <a:r>
              <a:rPr lang="tr-TR" dirty="0"/>
              <a:t> (2005)</a:t>
            </a:r>
          </a:p>
        </p:txBody>
      </p:sp>
    </p:spTree>
    <p:extLst>
      <p:ext uri="{BB962C8B-B14F-4D97-AF65-F5344CB8AC3E}">
        <p14:creationId xmlns:p14="http://schemas.microsoft.com/office/powerpoint/2010/main" val="4118698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46960" y="1845734"/>
            <a:ext cx="7543801" cy="2951418"/>
          </a:xfrm>
        </p:spPr>
        <p:txBody>
          <a:bodyPr>
            <a:normAutofit/>
          </a:bodyPr>
          <a:lstStyle/>
          <a:p>
            <a:r>
              <a:rPr lang="tr-TR" dirty="0"/>
              <a:t>Bu şartlarda alınan örneğin kompozisyonu karışım ve reaksiyonun büyüklüğüne bağlı olarak değişmektedir.</a:t>
            </a:r>
          </a:p>
          <a:p>
            <a:r>
              <a:rPr lang="tr-TR" dirty="0"/>
              <a:t>Benzer reaksiyonlar sığ kuyularda, hava ile temasta olan seviyelerde, geniş çaplı açık kuyularda oluşabilir. 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7392144" y="580526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Appello</a:t>
            </a:r>
            <a:r>
              <a:rPr lang="tr-TR" dirty="0"/>
              <a:t> ve </a:t>
            </a:r>
            <a:r>
              <a:rPr lang="tr-TR" dirty="0" err="1"/>
              <a:t>Postma</a:t>
            </a:r>
            <a:r>
              <a:rPr lang="tr-TR" dirty="0"/>
              <a:t> (2005)</a:t>
            </a:r>
          </a:p>
        </p:txBody>
      </p:sp>
    </p:spTree>
    <p:extLst>
      <p:ext uri="{BB962C8B-B14F-4D97-AF65-F5344CB8AC3E}">
        <p14:creationId xmlns:p14="http://schemas.microsoft.com/office/powerpoint/2010/main" val="320461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Geniş ekran</PresentationFormat>
  <Paragraphs>12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SU ÖRNEKLEMESİNDE DİKKAT EDİLECEK HUSUSLAR</vt:lpstr>
      <vt:lpstr>PowerPoint Sunusu</vt:lpstr>
      <vt:lpstr>Anoksik ve oksik zonu içeren bir filtreleme yapılarak alınan örneklerde her iki zonun suları karıştığından aşağıdaki reaksiyonla demiroksit (götit) oluşmakta ve asit açığa çıkmaktadır.  2Fe+2 + ½ O2 + 3H2O           2FeOOH + 4H+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mehmet</dc:creator>
  <cp:lastModifiedBy>mehmet</cp:lastModifiedBy>
  <cp:revision>2</cp:revision>
  <dcterms:created xsi:type="dcterms:W3CDTF">2019-02-18T08:25:38Z</dcterms:created>
  <dcterms:modified xsi:type="dcterms:W3CDTF">2019-02-18T08:37:29Z</dcterms:modified>
</cp:coreProperties>
</file>