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84"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E944127-48D0-4741-8D8E-91F079A2635E}"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9CE563-5CDD-4381-B797-7EF2FEA79958}" type="slidenum">
              <a:rPr lang="tr-TR" smtClean="0"/>
              <a:t>‹#›</a:t>
            </a:fld>
            <a:endParaRPr lang="tr-TR"/>
          </a:p>
        </p:txBody>
      </p:sp>
    </p:spTree>
    <p:extLst>
      <p:ext uri="{BB962C8B-B14F-4D97-AF65-F5344CB8AC3E}">
        <p14:creationId xmlns:p14="http://schemas.microsoft.com/office/powerpoint/2010/main" val="2318102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944127-48D0-4741-8D8E-91F079A2635E}"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9CE563-5CDD-4381-B797-7EF2FEA79958}" type="slidenum">
              <a:rPr lang="tr-TR" smtClean="0"/>
              <a:t>‹#›</a:t>
            </a:fld>
            <a:endParaRPr lang="tr-TR"/>
          </a:p>
        </p:txBody>
      </p:sp>
    </p:spTree>
    <p:extLst>
      <p:ext uri="{BB962C8B-B14F-4D97-AF65-F5344CB8AC3E}">
        <p14:creationId xmlns:p14="http://schemas.microsoft.com/office/powerpoint/2010/main" val="1144314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944127-48D0-4741-8D8E-91F079A2635E}"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9CE563-5CDD-4381-B797-7EF2FEA79958}" type="slidenum">
              <a:rPr lang="tr-TR" smtClean="0"/>
              <a:t>‹#›</a:t>
            </a:fld>
            <a:endParaRPr lang="tr-TR"/>
          </a:p>
        </p:txBody>
      </p:sp>
    </p:spTree>
    <p:extLst>
      <p:ext uri="{BB962C8B-B14F-4D97-AF65-F5344CB8AC3E}">
        <p14:creationId xmlns:p14="http://schemas.microsoft.com/office/powerpoint/2010/main" val="1930790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944127-48D0-4741-8D8E-91F079A2635E}"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9CE563-5CDD-4381-B797-7EF2FEA79958}" type="slidenum">
              <a:rPr lang="tr-TR" smtClean="0"/>
              <a:t>‹#›</a:t>
            </a:fld>
            <a:endParaRPr lang="tr-TR"/>
          </a:p>
        </p:txBody>
      </p:sp>
    </p:spTree>
    <p:extLst>
      <p:ext uri="{BB962C8B-B14F-4D97-AF65-F5344CB8AC3E}">
        <p14:creationId xmlns:p14="http://schemas.microsoft.com/office/powerpoint/2010/main" val="358195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E944127-48D0-4741-8D8E-91F079A2635E}"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9CE563-5CDD-4381-B797-7EF2FEA79958}" type="slidenum">
              <a:rPr lang="tr-TR" smtClean="0"/>
              <a:t>‹#›</a:t>
            </a:fld>
            <a:endParaRPr lang="tr-TR"/>
          </a:p>
        </p:txBody>
      </p:sp>
    </p:spTree>
    <p:extLst>
      <p:ext uri="{BB962C8B-B14F-4D97-AF65-F5344CB8AC3E}">
        <p14:creationId xmlns:p14="http://schemas.microsoft.com/office/powerpoint/2010/main" val="301914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E944127-48D0-4741-8D8E-91F079A2635E}"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9CE563-5CDD-4381-B797-7EF2FEA79958}" type="slidenum">
              <a:rPr lang="tr-TR" smtClean="0"/>
              <a:t>‹#›</a:t>
            </a:fld>
            <a:endParaRPr lang="tr-TR"/>
          </a:p>
        </p:txBody>
      </p:sp>
    </p:spTree>
    <p:extLst>
      <p:ext uri="{BB962C8B-B14F-4D97-AF65-F5344CB8AC3E}">
        <p14:creationId xmlns:p14="http://schemas.microsoft.com/office/powerpoint/2010/main" val="725858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E944127-48D0-4741-8D8E-91F079A2635E}" type="datetimeFigureOut">
              <a:rPr lang="tr-TR" smtClean="0"/>
              <a:t>18.12.2019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79CE563-5CDD-4381-B797-7EF2FEA79958}" type="slidenum">
              <a:rPr lang="tr-TR" smtClean="0"/>
              <a:t>‹#›</a:t>
            </a:fld>
            <a:endParaRPr lang="tr-TR"/>
          </a:p>
        </p:txBody>
      </p:sp>
    </p:spTree>
    <p:extLst>
      <p:ext uri="{BB962C8B-B14F-4D97-AF65-F5344CB8AC3E}">
        <p14:creationId xmlns:p14="http://schemas.microsoft.com/office/powerpoint/2010/main" val="3731774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E944127-48D0-4741-8D8E-91F079A2635E}" type="datetimeFigureOut">
              <a:rPr lang="tr-TR" smtClean="0"/>
              <a:t>18.12.2019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79CE563-5CDD-4381-B797-7EF2FEA79958}" type="slidenum">
              <a:rPr lang="tr-TR" smtClean="0"/>
              <a:t>‹#›</a:t>
            </a:fld>
            <a:endParaRPr lang="tr-TR"/>
          </a:p>
        </p:txBody>
      </p:sp>
    </p:spTree>
    <p:extLst>
      <p:ext uri="{BB962C8B-B14F-4D97-AF65-F5344CB8AC3E}">
        <p14:creationId xmlns:p14="http://schemas.microsoft.com/office/powerpoint/2010/main" val="4146679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E944127-48D0-4741-8D8E-91F079A2635E}" type="datetimeFigureOut">
              <a:rPr lang="tr-TR" smtClean="0"/>
              <a:t>18.12.2019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79CE563-5CDD-4381-B797-7EF2FEA79958}" type="slidenum">
              <a:rPr lang="tr-TR" smtClean="0"/>
              <a:t>‹#›</a:t>
            </a:fld>
            <a:endParaRPr lang="tr-TR"/>
          </a:p>
        </p:txBody>
      </p:sp>
    </p:spTree>
    <p:extLst>
      <p:ext uri="{BB962C8B-B14F-4D97-AF65-F5344CB8AC3E}">
        <p14:creationId xmlns:p14="http://schemas.microsoft.com/office/powerpoint/2010/main" val="2000596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E944127-48D0-4741-8D8E-91F079A2635E}"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9CE563-5CDD-4381-B797-7EF2FEA79958}" type="slidenum">
              <a:rPr lang="tr-TR" smtClean="0"/>
              <a:t>‹#›</a:t>
            </a:fld>
            <a:endParaRPr lang="tr-TR"/>
          </a:p>
        </p:txBody>
      </p:sp>
    </p:spTree>
    <p:extLst>
      <p:ext uri="{BB962C8B-B14F-4D97-AF65-F5344CB8AC3E}">
        <p14:creationId xmlns:p14="http://schemas.microsoft.com/office/powerpoint/2010/main" val="862508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E944127-48D0-4741-8D8E-91F079A2635E}"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9CE563-5CDD-4381-B797-7EF2FEA79958}" type="slidenum">
              <a:rPr lang="tr-TR" smtClean="0"/>
              <a:t>‹#›</a:t>
            </a:fld>
            <a:endParaRPr lang="tr-TR"/>
          </a:p>
        </p:txBody>
      </p:sp>
    </p:spTree>
    <p:extLst>
      <p:ext uri="{BB962C8B-B14F-4D97-AF65-F5344CB8AC3E}">
        <p14:creationId xmlns:p14="http://schemas.microsoft.com/office/powerpoint/2010/main" val="297874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944127-48D0-4741-8D8E-91F079A2635E}" type="datetimeFigureOut">
              <a:rPr lang="tr-TR" smtClean="0"/>
              <a:t>18.12.2019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CE563-5CDD-4381-B797-7EF2FEA79958}" type="slidenum">
              <a:rPr lang="tr-TR" smtClean="0"/>
              <a:t>‹#›</a:t>
            </a:fld>
            <a:endParaRPr lang="tr-TR"/>
          </a:p>
        </p:txBody>
      </p:sp>
    </p:spTree>
    <p:extLst>
      <p:ext uri="{BB962C8B-B14F-4D97-AF65-F5344CB8AC3E}">
        <p14:creationId xmlns:p14="http://schemas.microsoft.com/office/powerpoint/2010/main" val="3989961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704696"/>
          </a:xfrm>
        </p:spPr>
        <p:txBody>
          <a:bodyPr>
            <a:normAutofit fontScale="90000"/>
          </a:bodyPr>
          <a:lstStyle/>
          <a:p>
            <a:r>
              <a:rPr lang="tr-TR" dirty="0" smtClean="0"/>
              <a:t>12. Hafta-Okuduğunu </a:t>
            </a:r>
            <a:r>
              <a:rPr lang="tr-TR" dirty="0"/>
              <a:t>anlama becerileri, özel </a:t>
            </a:r>
            <a:r>
              <a:rPr lang="tr-TR" dirty="0" err="1"/>
              <a:t>gereksinimli</a:t>
            </a:r>
            <a:r>
              <a:rPr lang="tr-TR" dirty="0"/>
              <a:t> öğrencilerin okuduğunu anlama becerileri, okuduğunu anlama becerilerinin değerlendirilmesi ve desteklenmesi</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02930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703512" y="620688"/>
            <a:ext cx="8964488" cy="5976664"/>
          </a:xfrm>
        </p:spPr>
        <p:txBody>
          <a:bodyPr>
            <a:normAutofit fontScale="40000" lnSpcReduction="20000"/>
          </a:bodyPr>
          <a:lstStyle/>
          <a:p>
            <a:pPr>
              <a:buNone/>
            </a:pPr>
            <a:r>
              <a:rPr lang="tr-TR" b="1" dirty="0" smtClean="0">
                <a:solidFill>
                  <a:schemeClr val="bg1"/>
                </a:solidFill>
              </a:rPr>
              <a:t>	</a:t>
            </a:r>
          </a:p>
          <a:p>
            <a:pPr>
              <a:buNone/>
            </a:pPr>
            <a:r>
              <a:rPr lang="tr-TR" sz="5000" dirty="0">
                <a:solidFill>
                  <a:schemeClr val="bg1"/>
                </a:solidFill>
              </a:rPr>
              <a:t>	</a:t>
            </a:r>
            <a:r>
              <a:rPr lang="tr-TR" sz="5000" dirty="0" err="1"/>
              <a:t>Üstbiliş</a:t>
            </a:r>
            <a:r>
              <a:rPr lang="tr-TR" sz="5000" dirty="0"/>
              <a:t>, okuyucunun kendi bilişsel etkinliklerini amaçlı bir şekilde kontrol etmesi ve yönetmesidir. </a:t>
            </a:r>
            <a:r>
              <a:rPr lang="tr-TR" sz="5000" dirty="0" err="1"/>
              <a:t>Üstbilişsel</a:t>
            </a:r>
            <a:r>
              <a:rPr lang="tr-TR" sz="5000" dirty="0"/>
              <a:t> bilgi, okuyucunun okuma sürecinde kullanacağı stratejiyi bilmesi ve seçmesidir. </a:t>
            </a:r>
            <a:r>
              <a:rPr lang="tr-TR" sz="5000" dirty="0" err="1"/>
              <a:t>Üstbilişsel</a:t>
            </a:r>
            <a:r>
              <a:rPr lang="tr-TR" sz="5000" dirty="0"/>
              <a:t> stratejiler bireylerin kendi öğrenme performanslarını planlamaları, izlemeleri ve değerlendirmeleri için yaptıkları eylemler olarak tanımlanmakta, </a:t>
            </a:r>
            <a:r>
              <a:rPr lang="tr-TR" sz="5000" dirty="0" err="1"/>
              <a:t>üstbilişsel</a:t>
            </a:r>
            <a:r>
              <a:rPr lang="tr-TR" sz="5000" dirty="0"/>
              <a:t> farkındalığa sahip olmanın okuduğunu anlama başarısını artıran faktörlerden biri olduğu belirtilmektedir </a:t>
            </a:r>
            <a:endParaRPr lang="tr-TR" sz="5000" dirty="0"/>
          </a:p>
          <a:p>
            <a:pPr>
              <a:buNone/>
            </a:pPr>
            <a:r>
              <a:rPr lang="tr-TR" sz="5000" b="1" dirty="0"/>
              <a:t>Okumada Kullanılan </a:t>
            </a:r>
            <a:r>
              <a:rPr lang="tr-TR" sz="5000" b="1" dirty="0"/>
              <a:t>B</a:t>
            </a:r>
            <a:r>
              <a:rPr lang="tr-TR" sz="5000" b="1" dirty="0"/>
              <a:t>ilişsel Stratejiler</a:t>
            </a:r>
            <a:endParaRPr lang="tr-TR" sz="5000" b="1" dirty="0"/>
          </a:p>
          <a:p>
            <a:pPr>
              <a:buNone/>
            </a:pPr>
            <a:r>
              <a:rPr lang="tr-TR" sz="5000" b="1" dirty="0"/>
              <a:t>Okuma öncesinde kullanılan stratejiler</a:t>
            </a:r>
          </a:p>
          <a:p>
            <a:pPr lvl="0"/>
            <a:r>
              <a:rPr lang="tr-TR" sz="5000" i="1" dirty="0">
                <a:latin typeface="+mj-lt"/>
              </a:rPr>
              <a:t>Metin ile ilgili ön bilginin etkinleştirilmesi</a:t>
            </a:r>
          </a:p>
          <a:p>
            <a:r>
              <a:rPr lang="tr-TR" sz="5000" i="1" dirty="0">
                <a:latin typeface="+mj-lt"/>
              </a:rPr>
              <a:t>metin yapısı bilgisini kullanma (a</a:t>
            </a:r>
            <a:r>
              <a:rPr lang="tr-TR" sz="5000" dirty="0">
                <a:latin typeface="+mj-lt"/>
              </a:rPr>
              <a:t>nlamanın çerçevesi olarak </a:t>
            </a:r>
            <a:r>
              <a:rPr lang="tr-TR" sz="5000" dirty="0" err="1">
                <a:latin typeface="+mj-lt"/>
              </a:rPr>
              <a:t>öyküleyici</a:t>
            </a:r>
            <a:r>
              <a:rPr lang="tr-TR" sz="5000" dirty="0">
                <a:latin typeface="+mj-lt"/>
              </a:rPr>
              <a:t> ya da bilgilendirici metinler gibi, farklı metin yapıları ile ilgili bilginin kullanılmasıdır. Metin yapısının okumada kullanılması öğrencilerin anlama başarısını arttırmaktadır.) </a:t>
            </a:r>
          </a:p>
          <a:p>
            <a:pPr lvl="0"/>
            <a:r>
              <a:rPr lang="tr-TR" sz="5000" i="1" dirty="0"/>
              <a:t>amaç oluşturma</a:t>
            </a:r>
            <a:r>
              <a:rPr lang="tr-TR" sz="5000" dirty="0"/>
              <a:t> (ne okuyacağını ve okuma sonucu ne elde edeceğini bilmek) </a:t>
            </a:r>
          </a:p>
          <a:p>
            <a:pPr lvl="0"/>
            <a:r>
              <a:rPr lang="tr-TR" sz="5000" i="1" dirty="0"/>
              <a:t>metni gözden geçirme</a:t>
            </a:r>
            <a:r>
              <a:rPr lang="tr-TR" sz="5000" dirty="0"/>
              <a:t> (metnin amacına uygun olup olmadığını kontrol etmek, tahmin yürütmek vb.). </a:t>
            </a:r>
          </a:p>
          <a:p>
            <a:r>
              <a:rPr lang="tr-TR" sz="5000" i="1" dirty="0"/>
              <a:t>metnin </a:t>
            </a:r>
            <a:r>
              <a:rPr lang="tr-TR" sz="5000" i="1" dirty="0"/>
              <a:t>yapısını </a:t>
            </a:r>
            <a:r>
              <a:rPr lang="tr-TR" sz="5000" i="1" dirty="0"/>
              <a:t>belirleme (</a:t>
            </a:r>
            <a:r>
              <a:rPr lang="tr-TR" sz="5000" dirty="0"/>
              <a:t>kuyucunun </a:t>
            </a:r>
            <a:r>
              <a:rPr lang="tr-TR" sz="5000" dirty="0"/>
              <a:t>metni yapı (ör., öykü, bilgilendirici, şiir) olarak ayırt etmesi ayırt etmesidir. Bu strateji özellikle anlamada metin yapı bilgisinin kullanılması açısından önemlidir. </a:t>
            </a:r>
            <a:r>
              <a:rPr lang="tr-TR" sz="5000" dirty="0"/>
              <a:t>)</a:t>
            </a:r>
            <a:endParaRPr lang="tr-TR" sz="5000" dirty="0"/>
          </a:p>
          <a:p>
            <a:pPr lvl="0"/>
            <a:endParaRPr lang="tr-TR" dirty="0" smtClean="0"/>
          </a:p>
          <a:p>
            <a:pPr marL="0" indent="0">
              <a:buNone/>
            </a:pPr>
            <a:endParaRPr lang="tr-TR" dirty="0"/>
          </a:p>
        </p:txBody>
      </p:sp>
      <p:sp>
        <p:nvSpPr>
          <p:cNvPr id="3" name="2 Başlık"/>
          <p:cNvSpPr>
            <a:spLocks noGrp="1"/>
          </p:cNvSpPr>
          <p:nvPr>
            <p:ph type="title"/>
          </p:nvPr>
        </p:nvSpPr>
        <p:spPr>
          <a:xfrm>
            <a:off x="1981200" y="152400"/>
            <a:ext cx="8229600" cy="540296"/>
          </a:xfrm>
        </p:spPr>
        <p:txBody>
          <a:bodyPr>
            <a:normAutofit/>
          </a:bodyPr>
          <a:lstStyle/>
          <a:p>
            <a:pPr algn="ctr"/>
            <a:r>
              <a:rPr lang="tr-TR" sz="2800" dirty="0">
                <a:solidFill>
                  <a:schemeClr val="bg1"/>
                </a:solidFill>
              </a:rPr>
              <a:t>Okuduğunu Anlama Stratejileri</a:t>
            </a:r>
            <a:endParaRPr lang="tr-TR" sz="2800" dirty="0">
              <a:solidFill>
                <a:schemeClr val="bg1"/>
              </a:solidFill>
            </a:endParaRPr>
          </a:p>
        </p:txBody>
      </p:sp>
    </p:spTree>
    <p:extLst>
      <p:ext uri="{BB962C8B-B14F-4D97-AF65-F5344CB8AC3E}">
        <p14:creationId xmlns:p14="http://schemas.microsoft.com/office/powerpoint/2010/main" val="925988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981200" y="152400"/>
            <a:ext cx="8229600" cy="6444952"/>
          </a:xfrm>
        </p:spPr>
        <p:txBody>
          <a:bodyPr>
            <a:normAutofit fontScale="92500" lnSpcReduction="20000"/>
          </a:bodyPr>
          <a:lstStyle/>
          <a:p>
            <a:pPr lvl="0">
              <a:buNone/>
            </a:pPr>
            <a:r>
              <a:rPr lang="tr-TR" dirty="0">
                <a:solidFill>
                  <a:schemeClr val="bg1"/>
                </a:solidFill>
              </a:rPr>
              <a:t> </a:t>
            </a:r>
            <a:r>
              <a:rPr lang="tr-TR" b="1" dirty="0"/>
              <a:t>Okuma sırasında kullanılan stratejiler</a:t>
            </a:r>
          </a:p>
          <a:p>
            <a:pPr lvl="0"/>
            <a:r>
              <a:rPr lang="tr-TR" i="1" dirty="0" smtClean="0"/>
              <a:t>Metindeki gelecek olay ve içeriği tahmin etme</a:t>
            </a:r>
          </a:p>
          <a:p>
            <a:pPr lvl="0"/>
            <a:r>
              <a:rPr lang="tr-TR" i="1" dirty="0" smtClean="0"/>
              <a:t>metin </a:t>
            </a:r>
            <a:r>
              <a:rPr lang="tr-TR" i="1" dirty="0"/>
              <a:t>yapısı bilgisini </a:t>
            </a:r>
            <a:r>
              <a:rPr lang="tr-TR" i="1" dirty="0" smtClean="0"/>
              <a:t>kullanma (a</a:t>
            </a:r>
            <a:r>
              <a:rPr lang="tr-TR" dirty="0" smtClean="0"/>
              <a:t>nlamanın </a:t>
            </a:r>
            <a:r>
              <a:rPr lang="tr-TR" dirty="0"/>
              <a:t>çerçevesi olarak </a:t>
            </a:r>
            <a:r>
              <a:rPr lang="tr-TR" dirty="0" err="1"/>
              <a:t>öyküleyici</a:t>
            </a:r>
            <a:r>
              <a:rPr lang="tr-TR" dirty="0"/>
              <a:t> ya da bilgilendirici metinler gibi, farklı metin yapıları ile ilgili bilginin kullanılmasıdır. Metin yapısının okumada kullanılması öğrencilerin </a:t>
            </a:r>
            <a:r>
              <a:rPr lang="tr-TR" dirty="0">
                <a:solidFill>
                  <a:schemeClr val="bg1"/>
                </a:solidFill>
              </a:rPr>
              <a:t>anlama </a:t>
            </a:r>
            <a:r>
              <a:rPr lang="tr-TR" dirty="0"/>
              <a:t>başarısını </a:t>
            </a:r>
            <a:r>
              <a:rPr lang="tr-TR" dirty="0" smtClean="0"/>
              <a:t>arttırmaktadır.) </a:t>
            </a:r>
          </a:p>
          <a:p>
            <a:pPr lvl="0"/>
            <a:r>
              <a:rPr lang="tr-TR" i="1" dirty="0"/>
              <a:t>not alma </a:t>
            </a:r>
            <a:r>
              <a:rPr lang="tr-TR" dirty="0"/>
              <a:t>(metindeki önemli bilgilerin tekrar bakmak üzere not alınması), </a:t>
            </a:r>
          </a:p>
          <a:p>
            <a:pPr lvl="0"/>
            <a:r>
              <a:rPr lang="tr-TR" i="1" dirty="0"/>
              <a:t>zihninde canlandırma </a:t>
            </a:r>
            <a:r>
              <a:rPr lang="tr-TR" dirty="0"/>
              <a:t>(öyküdeki olayların ya da metindeki bilgilerin zihinde canlandırılması)</a:t>
            </a:r>
          </a:p>
          <a:p>
            <a:pPr lvl="0"/>
            <a:r>
              <a:rPr lang="tr-TR" i="1" dirty="0"/>
              <a:t>metnin netleştirilmesi</a:t>
            </a:r>
            <a:r>
              <a:rPr lang="tr-TR" dirty="0"/>
              <a:t> (örneğin, bilinmeyen sözcüklerin anlamlarının bulunması ya da zor cümlelerin, paragrafların netleştirilmesi), </a:t>
            </a:r>
          </a:p>
          <a:p>
            <a:pPr lvl="0"/>
            <a:r>
              <a:rPr lang="tr-TR" i="1" dirty="0"/>
              <a:t>okuma hızının ayarlanması </a:t>
            </a:r>
            <a:r>
              <a:rPr lang="tr-TR" dirty="0"/>
              <a:t>(metnin zorluğuna göre okuma hızının ayarlanması),</a:t>
            </a:r>
          </a:p>
          <a:p>
            <a:pPr lvl="0"/>
            <a:r>
              <a:rPr lang="tr-TR" dirty="0"/>
              <a:t>metindeki </a:t>
            </a:r>
            <a:r>
              <a:rPr lang="tr-TR" i="1" dirty="0"/>
              <a:t>önemli yerlerin işaretlenmesi, belirginleştirilmesi </a:t>
            </a:r>
            <a:r>
              <a:rPr lang="tr-TR" dirty="0"/>
              <a:t>ya da </a:t>
            </a:r>
            <a:r>
              <a:rPr lang="tr-TR" i="1" dirty="0"/>
              <a:t>altının çizilmesi</a:t>
            </a:r>
            <a:r>
              <a:rPr lang="tr-TR" dirty="0"/>
              <a:t>, </a:t>
            </a:r>
            <a:endParaRPr lang="tr-TR" dirty="0" smtClean="0"/>
          </a:p>
          <a:p>
            <a:pPr lvl="0"/>
            <a:r>
              <a:rPr lang="tr-TR" i="1" dirty="0"/>
              <a:t>y</a:t>
            </a:r>
            <a:r>
              <a:rPr lang="tr-TR" i="1" dirty="0" smtClean="0"/>
              <a:t>eniden okuma, </a:t>
            </a:r>
            <a:endParaRPr lang="tr-TR" i="1" dirty="0"/>
          </a:p>
          <a:p>
            <a:pPr marL="0" indent="0">
              <a:buNone/>
            </a:pPr>
            <a:endParaRPr lang="tr-TR" dirty="0">
              <a:solidFill>
                <a:schemeClr val="bg1"/>
              </a:solidFill>
            </a:endParaRPr>
          </a:p>
          <a:p>
            <a:pPr marL="0" indent="0">
              <a:buNone/>
            </a:pPr>
            <a:endParaRPr lang="en-US" dirty="0"/>
          </a:p>
        </p:txBody>
      </p:sp>
      <p:sp>
        <p:nvSpPr>
          <p:cNvPr id="3" name="Unvan 2"/>
          <p:cNvSpPr>
            <a:spLocks noGrp="1"/>
          </p:cNvSpPr>
          <p:nvPr>
            <p:ph type="title"/>
          </p:nvPr>
        </p:nvSpPr>
        <p:spPr/>
        <p:txBody>
          <a:bodyPr/>
          <a:lstStyle/>
          <a:p>
            <a:endParaRPr lang="en-US" dirty="0"/>
          </a:p>
        </p:txBody>
      </p:sp>
    </p:spTree>
    <p:extLst>
      <p:ext uri="{BB962C8B-B14F-4D97-AF65-F5344CB8AC3E}">
        <p14:creationId xmlns:p14="http://schemas.microsoft.com/office/powerpoint/2010/main" val="2754715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i="1" dirty="0"/>
              <a:t>Anlamanın </a:t>
            </a:r>
            <a:r>
              <a:rPr lang="tr-TR" i="1" dirty="0" smtClean="0"/>
              <a:t>izlenmesi( b</a:t>
            </a:r>
            <a:r>
              <a:rPr lang="tr-TR" dirty="0" smtClean="0"/>
              <a:t>unun </a:t>
            </a:r>
            <a:r>
              <a:rPr lang="tr-TR" dirty="0"/>
              <a:t>için okuyucunun okurken metni anlayıp anlamadığını kontrol etmesi ve anlamayı kolaylaştırmak için düzeltme stratejilerini (tekrar okuma, anlamını bilmediği bir sözcüğü </a:t>
            </a:r>
            <a:r>
              <a:rPr lang="tr-TR" dirty="0" err="1"/>
              <a:t>farketmesi</a:t>
            </a:r>
            <a:r>
              <a:rPr lang="tr-TR" dirty="0"/>
              <a:t> ve öğrenmesi) kullanmasıdır. Araştırmalar, öğrencilere anlamayı izleme stratejisi öğretildiğinde okuduğunu anlama başarılarının arttığını </a:t>
            </a:r>
            <a:r>
              <a:rPr lang="tr-TR" dirty="0" smtClean="0"/>
              <a:t>göstermektedir. Anlamasını </a:t>
            </a:r>
            <a:r>
              <a:rPr lang="tr-TR" dirty="0"/>
              <a:t>izleyen öğrencinin metindeki tutarsızlıkları da (karışık cümleler, çelişkili cümleler, dünya bilgisi ile uyuşmayan ifadeler) belirlemede başarılı olduğu da </a:t>
            </a:r>
            <a:r>
              <a:rPr lang="tr-TR" dirty="0" smtClean="0"/>
              <a:t>belirtilmektedir.</a:t>
            </a:r>
            <a:endParaRPr lang="tr-TR" dirty="0"/>
          </a:p>
          <a:p>
            <a:endParaRPr lang="en-US" dirty="0"/>
          </a:p>
        </p:txBody>
      </p:sp>
      <p:sp>
        <p:nvSpPr>
          <p:cNvPr id="3" name="Unvan 2"/>
          <p:cNvSpPr>
            <a:spLocks noGrp="1"/>
          </p:cNvSpPr>
          <p:nvPr>
            <p:ph type="title"/>
          </p:nvPr>
        </p:nvSpPr>
        <p:spPr/>
        <p:txBody>
          <a:bodyPr/>
          <a:lstStyle/>
          <a:p>
            <a:endParaRPr lang="en-US"/>
          </a:p>
        </p:txBody>
      </p:sp>
    </p:spTree>
    <p:extLst>
      <p:ext uri="{BB962C8B-B14F-4D97-AF65-F5344CB8AC3E}">
        <p14:creationId xmlns:p14="http://schemas.microsoft.com/office/powerpoint/2010/main" val="3325254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a:t>k</a:t>
            </a:r>
            <a:r>
              <a:rPr lang="tr-TR" dirty="0" smtClean="0"/>
              <a:t>endine soru sorma,</a:t>
            </a:r>
          </a:p>
          <a:p>
            <a:r>
              <a:rPr lang="tr-TR" dirty="0"/>
              <a:t>ç</a:t>
            </a:r>
            <a:r>
              <a:rPr lang="tr-TR" dirty="0" smtClean="0"/>
              <a:t>ıkarım yapma,</a:t>
            </a:r>
          </a:p>
          <a:p>
            <a:r>
              <a:rPr lang="tr-TR" dirty="0"/>
              <a:t>m</a:t>
            </a:r>
            <a:r>
              <a:rPr lang="tr-TR" dirty="0" smtClean="0"/>
              <a:t>etindeki düşünceler, kavramlar ve karakterler arasında bağlantı kurma,</a:t>
            </a:r>
          </a:p>
          <a:p>
            <a:r>
              <a:rPr lang="tr-TR" dirty="0"/>
              <a:t>ö</a:t>
            </a:r>
            <a:r>
              <a:rPr lang="tr-TR" dirty="0" smtClean="0"/>
              <a:t>n bilgileriyle metindeki bilgileri ilişkilendirme, </a:t>
            </a:r>
          </a:p>
          <a:p>
            <a:r>
              <a:rPr lang="tr-TR" dirty="0"/>
              <a:t>m</a:t>
            </a:r>
            <a:r>
              <a:rPr lang="tr-TR" dirty="0" smtClean="0"/>
              <a:t>etne yanıtlar oluşturma, </a:t>
            </a:r>
          </a:p>
          <a:p>
            <a:r>
              <a:rPr lang="tr-TR" dirty="0" smtClean="0"/>
              <a:t>Metni değerlendirme: İlginç mi? İyi yazılmış mı? İnandırıcı mı?</a:t>
            </a:r>
          </a:p>
          <a:p>
            <a:endParaRPr lang="tr-TR" dirty="0" smtClean="0"/>
          </a:p>
          <a:p>
            <a:endParaRPr lang="tr-TR" dirty="0" smtClean="0">
              <a:solidFill>
                <a:schemeClr val="bg1"/>
              </a:solidFill>
            </a:endParaRPr>
          </a:p>
          <a:p>
            <a:endParaRPr lang="tr-TR" dirty="0" smtClean="0">
              <a:solidFill>
                <a:schemeClr val="bg1"/>
              </a:solidFill>
            </a:endParaRPr>
          </a:p>
          <a:p>
            <a:endParaRPr lang="tr-TR" dirty="0" smtClean="0">
              <a:solidFill>
                <a:schemeClr val="bg1"/>
              </a:solidFill>
            </a:endParaRPr>
          </a:p>
          <a:p>
            <a:endParaRPr lang="tr-TR" dirty="0">
              <a:solidFill>
                <a:schemeClr val="bg1"/>
              </a:solidFill>
            </a:endParaRPr>
          </a:p>
        </p:txBody>
      </p:sp>
      <p:sp>
        <p:nvSpPr>
          <p:cNvPr id="3" name="2 Başlık"/>
          <p:cNvSpPr>
            <a:spLocks noGrp="1"/>
          </p:cNvSpPr>
          <p:nvPr>
            <p:ph type="title"/>
          </p:nvPr>
        </p:nvSpPr>
        <p:spPr/>
        <p:txBody>
          <a:bodyPr/>
          <a:lstStyle/>
          <a:p>
            <a:endParaRPr lang="tr-TR" dirty="0"/>
          </a:p>
        </p:txBody>
      </p:sp>
    </p:spTree>
    <p:extLst>
      <p:ext uri="{BB962C8B-B14F-4D97-AF65-F5344CB8AC3E}">
        <p14:creationId xmlns:p14="http://schemas.microsoft.com/office/powerpoint/2010/main" val="3146390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pPr>
              <a:buNone/>
            </a:pPr>
            <a:r>
              <a:rPr lang="tr-TR" b="1" dirty="0" smtClean="0"/>
              <a:t>Okuma sonrasında kullanılan stratejiler</a:t>
            </a:r>
          </a:p>
          <a:p>
            <a:r>
              <a:rPr lang="tr-TR" dirty="0" smtClean="0"/>
              <a:t>metni </a:t>
            </a:r>
            <a:r>
              <a:rPr lang="tr-TR" i="1" dirty="0" smtClean="0"/>
              <a:t>tekrar okuma</a:t>
            </a:r>
            <a:r>
              <a:rPr lang="tr-TR" dirty="0" smtClean="0"/>
              <a:t>, </a:t>
            </a:r>
          </a:p>
          <a:p>
            <a:pPr lvl="0"/>
            <a:r>
              <a:rPr lang="tr-TR" dirty="0" smtClean="0"/>
              <a:t>metindeki </a:t>
            </a:r>
            <a:r>
              <a:rPr lang="tr-TR" i="1" dirty="0" smtClean="0"/>
              <a:t>olayları sıralama</a:t>
            </a:r>
            <a:r>
              <a:rPr lang="tr-TR" dirty="0" smtClean="0"/>
              <a:t>, anlatma</a:t>
            </a:r>
          </a:p>
          <a:p>
            <a:pPr lvl="0"/>
            <a:r>
              <a:rPr lang="tr-TR" dirty="0"/>
              <a:t>m</a:t>
            </a:r>
            <a:r>
              <a:rPr lang="tr-TR" dirty="0" smtClean="0"/>
              <a:t>etni kendi sözcükleriyle anlatma,</a:t>
            </a:r>
          </a:p>
          <a:p>
            <a:pPr lvl="0"/>
            <a:r>
              <a:rPr lang="tr-TR" dirty="0" smtClean="0"/>
              <a:t>metinle ilgili </a:t>
            </a:r>
            <a:r>
              <a:rPr lang="tr-TR" i="1" dirty="0" smtClean="0"/>
              <a:t>soru üretme</a:t>
            </a:r>
            <a:r>
              <a:rPr lang="tr-TR" dirty="0" smtClean="0"/>
              <a:t>,</a:t>
            </a:r>
          </a:p>
          <a:p>
            <a:pPr lvl="0"/>
            <a:r>
              <a:rPr lang="tr-TR" dirty="0" smtClean="0"/>
              <a:t>metindeki</a:t>
            </a:r>
            <a:r>
              <a:rPr lang="tr-TR" i="1" dirty="0" smtClean="0"/>
              <a:t> soruları yanıtlama</a:t>
            </a:r>
          </a:p>
          <a:p>
            <a:pPr lvl="0"/>
            <a:r>
              <a:rPr lang="tr-TR" i="1" dirty="0"/>
              <a:t>a</a:t>
            </a:r>
            <a:r>
              <a:rPr lang="tr-TR" i="1" dirty="0" smtClean="0"/>
              <a:t>na </a:t>
            </a:r>
            <a:r>
              <a:rPr lang="tr-TR" i="1" dirty="0"/>
              <a:t>düşünceyi </a:t>
            </a:r>
            <a:r>
              <a:rPr lang="tr-TR" i="1" dirty="0" smtClean="0"/>
              <a:t>bulma (ö</a:t>
            </a:r>
            <a:r>
              <a:rPr lang="tr-TR" dirty="0" smtClean="0"/>
              <a:t>ğrencinin </a:t>
            </a:r>
            <a:r>
              <a:rPr lang="tr-TR" dirty="0"/>
              <a:t>okuduğu metinde anlatılmak istenen düşünceyi ve önemli bilgiyi ayırt etmesi okuduğunu anlamlandırması için önemlidir. Ana düşünceyi bulma karmaşık bir süreçtir. Genellikle okumanın amacına ve okuyucunun kararına bağlı olmaktadır. Ana düşünceyi bulma stratejisi öğretilen okuma güçlüğü olan öğrencilerin okuduğunu anlama becerileri daha iyi duruma </a:t>
            </a:r>
            <a:r>
              <a:rPr lang="tr-TR" dirty="0" smtClean="0"/>
              <a:t>gelmiştir.) </a:t>
            </a:r>
          </a:p>
          <a:p>
            <a:endParaRPr lang="tr-TR" dirty="0"/>
          </a:p>
        </p:txBody>
      </p:sp>
      <p:sp>
        <p:nvSpPr>
          <p:cNvPr id="3" name="2 Başlık"/>
          <p:cNvSpPr>
            <a:spLocks noGrp="1"/>
          </p:cNvSpPr>
          <p:nvPr>
            <p:ph type="title"/>
          </p:nvPr>
        </p:nvSpPr>
        <p:spPr/>
        <p:txBody>
          <a:bodyPr/>
          <a:lstStyle/>
          <a:p>
            <a:endParaRPr lang="tr-TR"/>
          </a:p>
        </p:txBody>
      </p:sp>
    </p:spTree>
    <p:extLst>
      <p:ext uri="{BB962C8B-B14F-4D97-AF65-F5344CB8AC3E}">
        <p14:creationId xmlns:p14="http://schemas.microsoft.com/office/powerpoint/2010/main" val="1820752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i="1" dirty="0"/>
              <a:t>g</a:t>
            </a:r>
            <a:r>
              <a:rPr lang="tr-TR" i="1" dirty="0" smtClean="0"/>
              <a:t>örselleştirme (ö</a:t>
            </a:r>
            <a:r>
              <a:rPr lang="tr-TR" dirty="0" smtClean="0"/>
              <a:t>ğrencinin </a:t>
            </a:r>
            <a:r>
              <a:rPr lang="tr-TR" dirty="0"/>
              <a:t>okuduklarını </a:t>
            </a:r>
            <a:r>
              <a:rPr lang="tr-TR" dirty="0">
                <a:solidFill>
                  <a:schemeClr val="bg1"/>
                </a:solidFill>
              </a:rPr>
              <a:t>şekil, tablo, grafik ya da </a:t>
            </a:r>
            <a:r>
              <a:rPr lang="tr-TR" dirty="0"/>
              <a:t>sembollerle </a:t>
            </a:r>
            <a:r>
              <a:rPr lang="tr-TR" dirty="0" smtClean="0"/>
              <a:t>resmetmesidir.)</a:t>
            </a:r>
            <a:endParaRPr lang="tr-TR" dirty="0"/>
          </a:p>
          <a:p>
            <a:r>
              <a:rPr lang="tr-TR" i="1" dirty="0"/>
              <a:t>s</a:t>
            </a:r>
            <a:r>
              <a:rPr lang="tr-TR" i="1" dirty="0" smtClean="0"/>
              <a:t>entezleme (ö</a:t>
            </a:r>
            <a:r>
              <a:rPr lang="tr-TR" dirty="0" smtClean="0"/>
              <a:t>ğrencinin </a:t>
            </a:r>
            <a:r>
              <a:rPr lang="tr-TR" dirty="0"/>
              <a:t>ön bilgileriyle okudukları metindeki önemli bilgileri ilişkilendirerek bütünleştirmesi, ve analiz ederek </a:t>
            </a:r>
            <a:r>
              <a:rPr lang="tr-TR" dirty="0" smtClean="0"/>
              <a:t>yorumlamasıdır.)</a:t>
            </a:r>
          </a:p>
          <a:p>
            <a:r>
              <a:rPr lang="tr-TR" i="1" dirty="0"/>
              <a:t>ö</a:t>
            </a:r>
            <a:r>
              <a:rPr lang="tr-TR" i="1" dirty="0" smtClean="0"/>
              <a:t>zetleme (m</a:t>
            </a:r>
            <a:r>
              <a:rPr lang="tr-TR" dirty="0" smtClean="0"/>
              <a:t>etindeki </a:t>
            </a:r>
            <a:r>
              <a:rPr lang="tr-TR" dirty="0"/>
              <a:t>ana düşünce ve önemli bilgilerin metin yapısına göre öğrencinin hatırlayacağı önemli ifadelere </a:t>
            </a:r>
            <a:r>
              <a:rPr lang="tr-TR" dirty="0" smtClean="0"/>
              <a:t>indirgenmesidir.) </a:t>
            </a:r>
          </a:p>
          <a:p>
            <a:r>
              <a:rPr lang="tr-TR" i="1" dirty="0" smtClean="0"/>
              <a:t>metindeki </a:t>
            </a:r>
            <a:r>
              <a:rPr lang="tr-TR" i="1" dirty="0"/>
              <a:t>içeriği ve fikirleri </a:t>
            </a:r>
            <a:r>
              <a:rPr lang="tr-TR" i="1" dirty="0" smtClean="0"/>
              <a:t>değerlendirme,</a:t>
            </a:r>
          </a:p>
          <a:p>
            <a:r>
              <a:rPr lang="tr-TR" i="1" dirty="0"/>
              <a:t>Metinden edindiği bilgileri diğer okuma, yazma, konuşma veya sanat etkinliklerine </a:t>
            </a:r>
            <a:r>
              <a:rPr lang="tr-TR" i="1" dirty="0" smtClean="0"/>
              <a:t>genelleştirme,</a:t>
            </a:r>
          </a:p>
          <a:p>
            <a:endParaRPr lang="tr-TR" i="1" dirty="0">
              <a:solidFill>
                <a:schemeClr val="bg1"/>
              </a:solidFill>
            </a:endParaRPr>
          </a:p>
          <a:p>
            <a:pPr marL="0" indent="0">
              <a:buNone/>
            </a:pPr>
            <a:endParaRPr lang="en-US" dirty="0"/>
          </a:p>
        </p:txBody>
      </p:sp>
      <p:sp>
        <p:nvSpPr>
          <p:cNvPr id="3" name="Unvan 2"/>
          <p:cNvSpPr>
            <a:spLocks noGrp="1"/>
          </p:cNvSpPr>
          <p:nvPr>
            <p:ph type="title"/>
          </p:nvPr>
        </p:nvSpPr>
        <p:spPr/>
        <p:txBody>
          <a:bodyPr/>
          <a:lstStyle/>
          <a:p>
            <a:endParaRPr lang="en-US" dirty="0"/>
          </a:p>
        </p:txBody>
      </p:sp>
    </p:spTree>
    <p:extLst>
      <p:ext uri="{BB962C8B-B14F-4D97-AF65-F5344CB8AC3E}">
        <p14:creationId xmlns:p14="http://schemas.microsoft.com/office/powerpoint/2010/main" val="257877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68695" y="857251"/>
            <a:ext cx="6683765" cy="542925"/>
          </a:xfrm>
        </p:spPr>
        <p:txBody>
          <a:bodyPr>
            <a:normAutofit fontScale="90000"/>
          </a:bodyPr>
          <a:lstStyle/>
          <a:p>
            <a:r>
              <a:rPr lang="tr-TR" dirty="0" smtClean="0"/>
              <a:t>Okuma Stratejileri</a:t>
            </a:r>
            <a:endParaRPr lang="tr-TR" dirty="0"/>
          </a:p>
        </p:txBody>
      </p:sp>
      <p:graphicFrame>
        <p:nvGraphicFramePr>
          <p:cNvPr id="4" name="İçerik Yer Tutucusu 3"/>
          <p:cNvGraphicFramePr>
            <a:graphicFrameLocks noGrp="1"/>
          </p:cNvGraphicFramePr>
          <p:nvPr>
            <p:ph idx="1"/>
            <p:extLst/>
          </p:nvPr>
        </p:nvGraphicFramePr>
        <p:xfrm>
          <a:off x="3468694" y="1400177"/>
          <a:ext cx="6527795" cy="4486276"/>
        </p:xfrm>
        <a:graphic>
          <a:graphicData uri="http://schemas.openxmlformats.org/drawingml/2006/table">
            <a:tbl>
              <a:tblPr firstRow="1" bandRow="1">
                <a:tableStyleId>{5C22544A-7EE6-4342-B048-85BDC9FD1C3A}</a:tableStyleId>
              </a:tblPr>
              <a:tblGrid>
                <a:gridCol w="3313107">
                  <a:extLst>
                    <a:ext uri="{9D8B030D-6E8A-4147-A177-3AD203B41FA5}">
                      <a16:colId xmlns="" xmlns:a16="http://schemas.microsoft.com/office/drawing/2014/main" val="4166679197"/>
                    </a:ext>
                  </a:extLst>
                </a:gridCol>
                <a:gridCol w="3214688">
                  <a:extLst>
                    <a:ext uri="{9D8B030D-6E8A-4147-A177-3AD203B41FA5}">
                      <a16:colId xmlns="" xmlns:a16="http://schemas.microsoft.com/office/drawing/2014/main" val="1197168315"/>
                    </a:ext>
                  </a:extLst>
                </a:gridCol>
              </a:tblGrid>
              <a:tr h="329360">
                <a:tc>
                  <a:txBody>
                    <a:bodyPr/>
                    <a:lstStyle/>
                    <a:p>
                      <a:r>
                        <a:rPr lang="tr-TR" sz="1400" dirty="0" smtClean="0">
                          <a:solidFill>
                            <a:schemeClr val="tx1"/>
                          </a:solidFill>
                        </a:rPr>
                        <a:t>Strateji</a:t>
                      </a:r>
                      <a:endParaRPr lang="tr-TR" sz="1400" dirty="0">
                        <a:solidFill>
                          <a:schemeClr val="tx1"/>
                        </a:solidFill>
                      </a:endParaRPr>
                    </a:p>
                  </a:txBody>
                  <a:tcPr marL="68580" marR="68580" marT="34290" marB="34290"/>
                </a:tc>
                <a:tc>
                  <a:txBody>
                    <a:bodyPr/>
                    <a:lstStyle/>
                    <a:p>
                      <a:r>
                        <a:rPr lang="tr-TR" sz="1400" dirty="0" smtClean="0">
                          <a:solidFill>
                            <a:schemeClr val="tx1"/>
                          </a:solidFill>
                        </a:rPr>
                        <a:t>Strateji</a:t>
                      </a:r>
                      <a:endParaRPr lang="tr-TR" sz="1400" dirty="0">
                        <a:solidFill>
                          <a:schemeClr val="tx1"/>
                        </a:solidFill>
                      </a:endParaRPr>
                    </a:p>
                  </a:txBody>
                  <a:tcPr marL="68580" marR="68580" marT="34290" marB="34290"/>
                </a:tc>
                <a:extLst>
                  <a:ext uri="{0D108BD9-81ED-4DB2-BD59-A6C34878D82A}">
                    <a16:rowId xmlns="" xmlns:a16="http://schemas.microsoft.com/office/drawing/2014/main" val="4191082266"/>
                  </a:ext>
                </a:extLst>
              </a:tr>
              <a:tr h="329360">
                <a:tc>
                  <a:txBody>
                    <a:bodyPr/>
                    <a:lstStyle/>
                    <a:p>
                      <a:r>
                        <a:rPr lang="tr-TR" sz="1400" dirty="0" smtClean="0"/>
                        <a:t>Tahmin yürütme</a:t>
                      </a:r>
                      <a:endParaRPr lang="tr-TR" sz="1400" dirty="0"/>
                    </a:p>
                  </a:txBody>
                  <a:tcPr marL="68580" marR="68580" marT="34290" marB="34290"/>
                </a:tc>
                <a:tc>
                  <a:txBody>
                    <a:bodyPr/>
                    <a:lstStyle/>
                    <a:p>
                      <a:r>
                        <a:rPr lang="tr-TR" sz="1400" dirty="0" smtClean="0"/>
                        <a:t>Özetleme</a:t>
                      </a:r>
                      <a:endParaRPr lang="tr-TR" sz="1400" dirty="0"/>
                    </a:p>
                  </a:txBody>
                  <a:tcPr marL="68580" marR="68580" marT="34290" marB="34290"/>
                </a:tc>
                <a:extLst>
                  <a:ext uri="{0D108BD9-81ED-4DB2-BD59-A6C34878D82A}">
                    <a16:rowId xmlns="" xmlns:a16="http://schemas.microsoft.com/office/drawing/2014/main" val="898405698"/>
                  </a:ext>
                </a:extLst>
              </a:tr>
              <a:tr h="473246">
                <a:tc>
                  <a:txBody>
                    <a:bodyPr/>
                    <a:lstStyle/>
                    <a:p>
                      <a:r>
                        <a:rPr lang="tr-TR" sz="1400" dirty="0" smtClean="0"/>
                        <a:t>Ön bilgiyi kullanma, ilişkilendirme</a:t>
                      </a:r>
                      <a:endParaRPr lang="tr-TR" sz="1400" dirty="0"/>
                    </a:p>
                  </a:txBody>
                  <a:tcPr marL="68580" marR="68580" marT="34290" marB="34290"/>
                </a:tc>
                <a:tc>
                  <a:txBody>
                    <a:bodyPr/>
                    <a:lstStyle/>
                    <a:p>
                      <a:r>
                        <a:rPr lang="tr-TR" sz="1400" dirty="0" smtClean="0"/>
                        <a:t>Kendi cümleleriyle anlatma</a:t>
                      </a:r>
                      <a:endParaRPr lang="tr-TR" sz="1400" dirty="0"/>
                    </a:p>
                  </a:txBody>
                  <a:tcPr marL="68580" marR="68580" marT="34290" marB="34290"/>
                </a:tc>
                <a:extLst>
                  <a:ext uri="{0D108BD9-81ED-4DB2-BD59-A6C34878D82A}">
                    <a16:rowId xmlns="" xmlns:a16="http://schemas.microsoft.com/office/drawing/2014/main" val="3818494478"/>
                  </a:ext>
                </a:extLst>
              </a:tr>
              <a:tr h="329360">
                <a:tc>
                  <a:txBody>
                    <a:bodyPr/>
                    <a:lstStyle/>
                    <a:p>
                      <a:r>
                        <a:rPr lang="tr-TR" sz="1400" dirty="0" smtClean="0"/>
                        <a:t>Karşılaştırma</a:t>
                      </a:r>
                      <a:endParaRPr lang="tr-TR" sz="1400" dirty="0"/>
                    </a:p>
                  </a:txBody>
                  <a:tcPr marL="68580" marR="68580" marT="34290" marB="34290"/>
                </a:tc>
                <a:tc>
                  <a:txBody>
                    <a:bodyPr/>
                    <a:lstStyle/>
                    <a:p>
                      <a:r>
                        <a:rPr lang="tr-TR" sz="1400" dirty="0" smtClean="0"/>
                        <a:t>Tekrar okuma</a:t>
                      </a:r>
                      <a:endParaRPr lang="tr-TR" sz="1400" dirty="0"/>
                    </a:p>
                  </a:txBody>
                  <a:tcPr marL="68580" marR="68580" marT="34290" marB="34290"/>
                </a:tc>
                <a:extLst>
                  <a:ext uri="{0D108BD9-81ED-4DB2-BD59-A6C34878D82A}">
                    <a16:rowId xmlns="" xmlns:a16="http://schemas.microsoft.com/office/drawing/2014/main" val="575093687"/>
                  </a:ext>
                </a:extLst>
              </a:tr>
              <a:tr h="329360">
                <a:tc>
                  <a:txBody>
                    <a:bodyPr/>
                    <a:lstStyle/>
                    <a:p>
                      <a:r>
                        <a:rPr lang="tr-TR" sz="1400" dirty="0" smtClean="0"/>
                        <a:t>Çıkarım yapma</a:t>
                      </a:r>
                      <a:endParaRPr lang="tr-TR" sz="1400" dirty="0"/>
                    </a:p>
                  </a:txBody>
                  <a:tcPr marL="68580" marR="68580" marT="34290" marB="34290"/>
                </a:tc>
                <a:tc>
                  <a:txBody>
                    <a:bodyPr/>
                    <a:lstStyle/>
                    <a:p>
                      <a:r>
                        <a:rPr lang="tr-TR" sz="1400" dirty="0" smtClean="0"/>
                        <a:t>Netleştirme</a:t>
                      </a:r>
                      <a:endParaRPr lang="tr-TR" sz="1400" dirty="0"/>
                    </a:p>
                  </a:txBody>
                  <a:tcPr marL="68580" marR="68580" marT="34290" marB="34290"/>
                </a:tc>
                <a:extLst>
                  <a:ext uri="{0D108BD9-81ED-4DB2-BD59-A6C34878D82A}">
                    <a16:rowId xmlns="" xmlns:a16="http://schemas.microsoft.com/office/drawing/2014/main" val="3457547530"/>
                  </a:ext>
                </a:extLst>
              </a:tr>
              <a:tr h="329360">
                <a:tc>
                  <a:txBody>
                    <a:bodyPr/>
                    <a:lstStyle/>
                    <a:p>
                      <a:r>
                        <a:rPr lang="tr-TR" sz="1400" dirty="0" smtClean="0"/>
                        <a:t>Sentez yapma</a:t>
                      </a:r>
                      <a:endParaRPr lang="tr-TR" sz="1400" dirty="0"/>
                    </a:p>
                  </a:txBody>
                  <a:tcPr marL="68580" marR="68580" marT="34290" marB="34290"/>
                </a:tc>
                <a:tc>
                  <a:txBody>
                    <a:bodyPr/>
                    <a:lstStyle/>
                    <a:p>
                      <a:r>
                        <a:rPr lang="tr-TR" sz="1400" dirty="0" smtClean="0"/>
                        <a:t>Okuma hızını ayarlama</a:t>
                      </a:r>
                      <a:endParaRPr lang="tr-TR" sz="1400" dirty="0"/>
                    </a:p>
                  </a:txBody>
                  <a:tcPr marL="68580" marR="68580" marT="34290" marB="34290"/>
                </a:tc>
                <a:extLst>
                  <a:ext uri="{0D108BD9-81ED-4DB2-BD59-A6C34878D82A}">
                    <a16:rowId xmlns="" xmlns:a16="http://schemas.microsoft.com/office/drawing/2014/main" val="1757642422"/>
                  </a:ext>
                </a:extLst>
              </a:tr>
              <a:tr h="473246">
                <a:tc>
                  <a:txBody>
                    <a:bodyPr/>
                    <a:lstStyle/>
                    <a:p>
                      <a:r>
                        <a:rPr lang="tr-TR" sz="1400" dirty="0" smtClean="0"/>
                        <a:t>Zihninde canlandırma</a:t>
                      </a:r>
                      <a:endParaRPr lang="tr-TR" sz="1400" dirty="0"/>
                    </a:p>
                  </a:txBody>
                  <a:tcPr marL="68580" marR="68580" marT="34290" marB="34290"/>
                </a:tc>
                <a:tc>
                  <a:txBody>
                    <a:bodyPr/>
                    <a:lstStyle/>
                    <a:p>
                      <a:r>
                        <a:rPr lang="tr-TR" sz="1400" dirty="0" smtClean="0"/>
                        <a:t>Okuyamadığı sözcük üzerinde çalışma</a:t>
                      </a:r>
                      <a:endParaRPr lang="tr-TR" sz="1400" dirty="0"/>
                    </a:p>
                  </a:txBody>
                  <a:tcPr marL="68580" marR="68580" marT="34290" marB="34290"/>
                </a:tc>
                <a:extLst>
                  <a:ext uri="{0D108BD9-81ED-4DB2-BD59-A6C34878D82A}">
                    <a16:rowId xmlns="" xmlns:a16="http://schemas.microsoft.com/office/drawing/2014/main" val="1464964605"/>
                  </a:ext>
                </a:extLst>
              </a:tr>
              <a:tr h="473246">
                <a:tc>
                  <a:txBody>
                    <a:bodyPr/>
                    <a:lstStyle/>
                    <a:p>
                      <a:r>
                        <a:rPr lang="tr-TR" sz="1400" dirty="0" smtClean="0"/>
                        <a:t>Kendine sorular sorma</a:t>
                      </a:r>
                      <a:endParaRPr lang="tr-TR" sz="1400" dirty="0"/>
                    </a:p>
                  </a:txBody>
                  <a:tcPr marL="68580" marR="68580" marT="34290" marB="34290"/>
                </a:tc>
                <a:tc>
                  <a:txBody>
                    <a:bodyPr/>
                    <a:lstStyle/>
                    <a:p>
                      <a:r>
                        <a:rPr lang="tr-TR" sz="1400" dirty="0" smtClean="0"/>
                        <a:t>Soruları yanıtlama</a:t>
                      </a:r>
                      <a:endParaRPr lang="tr-TR" sz="1400" dirty="0"/>
                    </a:p>
                  </a:txBody>
                  <a:tcPr marL="68580" marR="68580" marT="34290" marB="34290"/>
                </a:tc>
                <a:extLst>
                  <a:ext uri="{0D108BD9-81ED-4DB2-BD59-A6C34878D82A}">
                    <a16:rowId xmlns="" xmlns:a16="http://schemas.microsoft.com/office/drawing/2014/main" val="4261828257"/>
                  </a:ext>
                </a:extLst>
              </a:tr>
              <a:tr h="473246">
                <a:tc>
                  <a:txBody>
                    <a:bodyPr/>
                    <a:lstStyle/>
                    <a:p>
                      <a:r>
                        <a:rPr lang="tr-TR" sz="1400" dirty="0" smtClean="0"/>
                        <a:t>Gözden geçirerek okuma</a:t>
                      </a:r>
                      <a:endParaRPr lang="tr-TR" sz="1400" dirty="0"/>
                    </a:p>
                  </a:txBody>
                  <a:tcPr marL="68580" marR="68580" marT="34290" marB="34290"/>
                </a:tc>
                <a:tc>
                  <a:txBody>
                    <a:bodyPr/>
                    <a:lstStyle/>
                    <a:p>
                      <a:r>
                        <a:rPr lang="tr-TR" sz="1400" dirty="0" smtClean="0"/>
                        <a:t>Şema çizme</a:t>
                      </a:r>
                      <a:endParaRPr lang="tr-TR" sz="1400" dirty="0"/>
                    </a:p>
                  </a:txBody>
                  <a:tcPr marL="68580" marR="68580" marT="34290" marB="34290"/>
                </a:tc>
                <a:extLst>
                  <a:ext uri="{0D108BD9-81ED-4DB2-BD59-A6C34878D82A}">
                    <a16:rowId xmlns="" xmlns:a16="http://schemas.microsoft.com/office/drawing/2014/main" val="2105938309"/>
                  </a:ext>
                </a:extLst>
              </a:tr>
              <a:tr h="473246">
                <a:tc>
                  <a:txBody>
                    <a:bodyPr/>
                    <a:lstStyle/>
                    <a:p>
                      <a:r>
                        <a:rPr lang="tr-TR" sz="1400" dirty="0" smtClean="0"/>
                        <a:t>Detaylara odaklanarak okuma</a:t>
                      </a:r>
                      <a:endParaRPr lang="tr-TR" sz="1400" dirty="0"/>
                    </a:p>
                  </a:txBody>
                  <a:tcPr marL="68580" marR="68580" marT="34290" marB="34290"/>
                </a:tc>
                <a:tc>
                  <a:txBody>
                    <a:bodyPr/>
                    <a:lstStyle/>
                    <a:p>
                      <a:r>
                        <a:rPr lang="tr-TR" sz="1400" dirty="0" smtClean="0"/>
                        <a:t>Resimleri kullanma</a:t>
                      </a:r>
                      <a:endParaRPr lang="tr-TR" sz="1400" dirty="0"/>
                    </a:p>
                  </a:txBody>
                  <a:tcPr marL="68580" marR="68580" marT="34290" marB="34290"/>
                </a:tc>
                <a:extLst>
                  <a:ext uri="{0D108BD9-81ED-4DB2-BD59-A6C34878D82A}">
                    <a16:rowId xmlns="" xmlns:a16="http://schemas.microsoft.com/office/drawing/2014/main" val="1174317522"/>
                  </a:ext>
                </a:extLst>
              </a:tr>
              <a:tr h="473246">
                <a:tc>
                  <a:txBody>
                    <a:bodyPr/>
                    <a:lstStyle/>
                    <a:p>
                      <a:r>
                        <a:rPr lang="tr-TR" sz="1400" dirty="0" smtClean="0"/>
                        <a:t>Önemli noktaları belirleme</a:t>
                      </a:r>
                      <a:endParaRPr lang="tr-TR" sz="1400" dirty="0"/>
                    </a:p>
                  </a:txBody>
                  <a:tcPr marL="68580" marR="68580" marT="34290" marB="34290"/>
                </a:tc>
                <a:tc>
                  <a:txBody>
                    <a:bodyPr/>
                    <a:lstStyle/>
                    <a:p>
                      <a:r>
                        <a:rPr lang="tr-TR" sz="1400" dirty="0" smtClean="0"/>
                        <a:t>Altını çizme, not</a:t>
                      </a:r>
                      <a:r>
                        <a:rPr lang="tr-TR" sz="1400" baseline="0" dirty="0" smtClean="0"/>
                        <a:t> alma</a:t>
                      </a:r>
                      <a:endParaRPr lang="tr-TR" sz="1400" dirty="0"/>
                    </a:p>
                  </a:txBody>
                  <a:tcPr marL="68580" marR="68580" marT="34290" marB="34290"/>
                </a:tc>
                <a:extLst>
                  <a:ext uri="{0D108BD9-81ED-4DB2-BD59-A6C34878D82A}">
                    <a16:rowId xmlns="" xmlns:a16="http://schemas.microsoft.com/office/drawing/2014/main" val="2168878429"/>
                  </a:ext>
                </a:extLst>
              </a:tr>
            </a:tbl>
          </a:graphicData>
        </a:graphic>
      </p:graphicFrame>
    </p:spTree>
    <p:extLst>
      <p:ext uri="{BB962C8B-B14F-4D97-AF65-F5344CB8AC3E}">
        <p14:creationId xmlns:p14="http://schemas.microsoft.com/office/powerpoint/2010/main" val="3220634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68695" y="957262"/>
            <a:ext cx="6683765" cy="585788"/>
          </a:xfrm>
        </p:spPr>
        <p:txBody>
          <a:bodyPr>
            <a:normAutofit fontScale="90000"/>
          </a:bodyPr>
          <a:lstStyle/>
          <a:p>
            <a:r>
              <a:rPr lang="tr-TR" dirty="0" smtClean="0"/>
              <a:t>Stratejileri Nasıl Öğreteceğiz?</a:t>
            </a:r>
            <a:endParaRPr lang="tr-TR" dirty="0"/>
          </a:p>
        </p:txBody>
      </p:sp>
      <p:sp>
        <p:nvSpPr>
          <p:cNvPr id="3" name="İçerik Yer Tutucusu 2"/>
          <p:cNvSpPr>
            <a:spLocks noGrp="1"/>
          </p:cNvSpPr>
          <p:nvPr>
            <p:ph idx="1"/>
          </p:nvPr>
        </p:nvSpPr>
        <p:spPr>
          <a:xfrm>
            <a:off x="304800" y="1543051"/>
            <a:ext cx="9847659" cy="5449420"/>
          </a:xfrm>
        </p:spPr>
        <p:txBody>
          <a:bodyPr>
            <a:normAutofit/>
          </a:bodyPr>
          <a:lstStyle/>
          <a:p>
            <a:r>
              <a:rPr lang="tr-TR" dirty="0" smtClean="0"/>
              <a:t>Öğretmen öğreteceği stratejiyi önce açık bir şekilde tanımlar ve başarılı okuyucuların bu stratejiyi neden kullandığını anlatır. </a:t>
            </a:r>
          </a:p>
          <a:p>
            <a:r>
              <a:rPr lang="tr-TR" dirty="0" smtClean="0"/>
              <a:t>Stratejiyi kullanırken sesli düşünerek model olur. </a:t>
            </a:r>
          </a:p>
          <a:p>
            <a:r>
              <a:rPr lang="tr-TR" dirty="0" smtClean="0"/>
              <a:t>Stratejiye model olmaya devam ederken öğrenciden de katkıda bulunmasını ister.</a:t>
            </a:r>
          </a:p>
          <a:p>
            <a:r>
              <a:rPr lang="tr-TR" dirty="0" smtClean="0"/>
              <a:t>Daha sonra, rehberli uygulamayla stratejiyi öğrenciye işbirliği içinde kullandırır, geribildirim verir ve yavaş yavaş sorumluluğu öğrenciye bırakır. </a:t>
            </a:r>
          </a:p>
          <a:p>
            <a:r>
              <a:rPr lang="tr-TR" dirty="0" smtClean="0"/>
              <a:t>Son olarak, öğrenci stratejiyi bağımsız olarak kullanır, öğretmen gerektiğinde destek verir.  </a:t>
            </a:r>
          </a:p>
          <a:p>
            <a:endParaRPr lang="tr-TR" dirty="0"/>
          </a:p>
        </p:txBody>
      </p:sp>
    </p:spTree>
    <p:extLst>
      <p:ext uri="{BB962C8B-B14F-4D97-AF65-F5344CB8AC3E}">
        <p14:creationId xmlns:p14="http://schemas.microsoft.com/office/powerpoint/2010/main" val="3715286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68695" y="1100137"/>
            <a:ext cx="6683765" cy="414338"/>
          </a:xfrm>
        </p:spPr>
        <p:txBody>
          <a:bodyPr>
            <a:normAutofit fontScale="90000"/>
          </a:bodyPr>
          <a:lstStyle/>
          <a:p>
            <a:r>
              <a:rPr lang="tr-TR" dirty="0" smtClean="0"/>
              <a:t>Bir konuyu işlerken neleri düşünelim ve yapalım</a:t>
            </a:r>
            <a:r>
              <a:rPr lang="tr-TR" dirty="0"/>
              <a:t>?</a:t>
            </a:r>
            <a:r>
              <a:rPr lang="tr-TR" dirty="0" smtClean="0"/>
              <a:t> </a:t>
            </a:r>
            <a:endParaRPr lang="tr-TR" dirty="0"/>
          </a:p>
        </p:txBody>
      </p:sp>
      <p:sp>
        <p:nvSpPr>
          <p:cNvPr id="3" name="İçerik Yer Tutucusu 2"/>
          <p:cNvSpPr>
            <a:spLocks noGrp="1"/>
          </p:cNvSpPr>
          <p:nvPr>
            <p:ph idx="1"/>
          </p:nvPr>
        </p:nvSpPr>
        <p:spPr>
          <a:xfrm>
            <a:off x="824753" y="1957388"/>
            <a:ext cx="10470776" cy="4658565"/>
          </a:xfrm>
        </p:spPr>
        <p:txBody>
          <a:bodyPr>
            <a:normAutofit fontScale="77500" lnSpcReduction="20000"/>
          </a:bodyPr>
          <a:lstStyle/>
          <a:p>
            <a:r>
              <a:rPr lang="tr-TR" dirty="0" smtClean="0"/>
              <a:t>Öğrencilerim bu konu hakkında ne biliyorlar? </a:t>
            </a:r>
          </a:p>
          <a:p>
            <a:r>
              <a:rPr lang="tr-TR" dirty="0" smtClean="0"/>
              <a:t>Okutacağım metni anlamaları için metni okutmadan önce hangi sözcükleri ve kavramları açıklamalıyım?</a:t>
            </a:r>
          </a:p>
          <a:p>
            <a:r>
              <a:rPr lang="tr-TR" dirty="0" smtClean="0"/>
              <a:t>Bu konuya ilgilerini nasıl çekebilirim?</a:t>
            </a:r>
          </a:p>
          <a:p>
            <a:r>
              <a:rPr lang="tr-TR" dirty="0" smtClean="0"/>
              <a:t>Bu derste neler amaçlıyorum?</a:t>
            </a:r>
          </a:p>
          <a:p>
            <a:r>
              <a:rPr lang="tr-TR" dirty="0" smtClean="0"/>
              <a:t>Hangi etkinlikler öğrencilerimin öğrenmesini kolaylaştırır, dikkatlerini çeker ve derse katılmalarını sağlar?</a:t>
            </a:r>
          </a:p>
          <a:p>
            <a:r>
              <a:rPr lang="tr-TR" dirty="0" smtClean="0"/>
              <a:t>Hangi materyalleri kullanmalıyım? Video, okuma metni, ?????</a:t>
            </a:r>
          </a:p>
          <a:p>
            <a:r>
              <a:rPr lang="tr-TR" dirty="0" smtClean="0"/>
              <a:t>Daha kolay öğrenmeleri için hangi stratejileri kullanmalıyım? Ön bilgiyi etkinleştirme? Şema çizme? Görsel kullanma? </a:t>
            </a:r>
          </a:p>
          <a:p>
            <a:r>
              <a:rPr lang="tr-TR" dirty="0" smtClean="0"/>
              <a:t>Onlara hangi stratejileri öğretmeliyim? </a:t>
            </a:r>
          </a:p>
          <a:p>
            <a:r>
              <a:rPr lang="tr-TR" dirty="0" smtClean="0"/>
              <a:t>Neleri öğrendiklerini nasıl değerlendirmeliyim? </a:t>
            </a:r>
          </a:p>
          <a:p>
            <a:r>
              <a:rPr lang="tr-TR" dirty="0" smtClean="0"/>
              <a:t>Öğrendiklerini pekiştirmek ve daha fazlasını öğrenmelerini sağlamak için hangi ödevleri ve görevleri verebilirim? Bunu yaparken öğrenciye göre nasıl uyarlama yapmalıyım?</a:t>
            </a:r>
            <a:endParaRPr lang="tr-TR" dirty="0"/>
          </a:p>
        </p:txBody>
      </p:sp>
    </p:spTree>
    <p:extLst>
      <p:ext uri="{BB962C8B-B14F-4D97-AF65-F5344CB8AC3E}">
        <p14:creationId xmlns:p14="http://schemas.microsoft.com/office/powerpoint/2010/main" val="1274846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573741" y="322729"/>
            <a:ext cx="9637059" cy="5773271"/>
          </a:xfrm>
        </p:spPr>
        <p:txBody>
          <a:bodyPr>
            <a:normAutofit lnSpcReduction="10000"/>
          </a:bodyPr>
          <a:lstStyle/>
          <a:p>
            <a:pPr algn="ctr">
              <a:buNone/>
            </a:pPr>
            <a:r>
              <a:rPr lang="tr-TR" dirty="0" smtClean="0"/>
              <a:t>Okuduğunu Anlama Stratejilerinin Öğretimi</a:t>
            </a:r>
          </a:p>
          <a:p>
            <a:pPr>
              <a:buNone/>
            </a:pPr>
            <a:r>
              <a:rPr lang="tr-TR" dirty="0" smtClean="0"/>
              <a:t>	</a:t>
            </a:r>
          </a:p>
          <a:p>
            <a:pPr>
              <a:buNone/>
            </a:pPr>
            <a:r>
              <a:rPr lang="tr-TR" dirty="0" smtClean="0"/>
              <a:t>Okuduğunu anlama stratejilerinin öğretiminde öğretmen aşağıdaki uygulamaları yapar: </a:t>
            </a:r>
          </a:p>
          <a:p>
            <a:pPr>
              <a:buNone/>
            </a:pPr>
            <a:r>
              <a:rPr lang="tr-TR" dirty="0" smtClean="0"/>
              <a:t> </a:t>
            </a:r>
          </a:p>
          <a:p>
            <a:pPr lvl="0"/>
            <a:r>
              <a:rPr lang="tr-TR" dirty="0" smtClean="0"/>
              <a:t>Öğretmen strateji/stratejileri, işlevlerini, ne zaman kullanılması/kullanılmaları gerektiğini ve anlamaya nasıl yardımcı olacağını/olacaklarını açık olarak anlatılır.</a:t>
            </a:r>
          </a:p>
          <a:p>
            <a:pPr lvl="0"/>
            <a:r>
              <a:rPr lang="tr-TR" dirty="0" smtClean="0"/>
              <a:t>Öğretmen öğretilen strateji/stratejilere model olur. Model olurken sesli düşünme tekniğini kullanabilir.</a:t>
            </a:r>
          </a:p>
          <a:p>
            <a:pPr lvl="0"/>
            <a:r>
              <a:rPr lang="tr-TR" dirty="0" smtClean="0"/>
              <a:t>Öğrencilere öğretmen rehberliğinde ve desteğinde, </a:t>
            </a:r>
            <a:r>
              <a:rPr lang="tr-TR" dirty="0" err="1" smtClean="0"/>
              <a:t>işbirlikli</a:t>
            </a:r>
            <a:r>
              <a:rPr lang="tr-TR" dirty="0" smtClean="0"/>
              <a:t> bir yaklaşımla, etkileşim içinde strateji/stratejileri kullanma fırsatı verilir.</a:t>
            </a:r>
          </a:p>
          <a:p>
            <a:pPr>
              <a:buNone/>
            </a:pPr>
            <a:endParaRPr lang="tr-TR" dirty="0">
              <a:solidFill>
                <a:schemeClr val="bg1"/>
              </a:solidFill>
            </a:endParaRPr>
          </a:p>
        </p:txBody>
      </p:sp>
      <p:sp>
        <p:nvSpPr>
          <p:cNvPr id="3" name="2 Başlık"/>
          <p:cNvSpPr>
            <a:spLocks noGrp="1"/>
          </p:cNvSpPr>
          <p:nvPr>
            <p:ph type="title"/>
          </p:nvPr>
        </p:nvSpPr>
        <p:spPr>
          <a:xfrm>
            <a:off x="1981200" y="152400"/>
            <a:ext cx="8229600" cy="1044352"/>
          </a:xfrm>
        </p:spPr>
        <p:txBody>
          <a:bodyPr>
            <a:normAutofit fontScale="90000"/>
          </a:bodyPr>
          <a:lstStyle/>
          <a:p>
            <a:pPr algn="ctr"/>
            <a:r>
              <a:rPr lang="tr-TR" dirty="0" smtClean="0"/>
              <a:t/>
            </a:r>
            <a:br>
              <a:rPr lang="tr-TR" dirty="0" smtClean="0"/>
            </a:br>
            <a:r>
              <a:rPr lang="tr-TR" dirty="0" smtClean="0"/>
              <a:t> </a:t>
            </a:r>
            <a:endParaRPr lang="tr-TR" dirty="0"/>
          </a:p>
        </p:txBody>
      </p:sp>
    </p:spTree>
    <p:extLst>
      <p:ext uri="{BB962C8B-B14F-4D97-AF65-F5344CB8AC3E}">
        <p14:creationId xmlns:p14="http://schemas.microsoft.com/office/powerpoint/2010/main" val="723344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981200" y="609600"/>
            <a:ext cx="8305800" cy="6059760"/>
          </a:xfrm>
        </p:spPr>
        <p:txBody>
          <a:bodyPr/>
          <a:lstStyle/>
          <a:p>
            <a:pPr algn="l"/>
            <a:endParaRPr lang="tr-TR" sz="1800" dirty="0"/>
          </a:p>
          <a:p>
            <a:pPr algn="l"/>
            <a:endParaRPr lang="tr-TR" sz="1800" dirty="0" smtClean="0"/>
          </a:p>
          <a:p>
            <a:pPr algn="l"/>
            <a:endParaRPr lang="tr-TR" sz="1800" dirty="0"/>
          </a:p>
          <a:p>
            <a:pPr algn="l"/>
            <a:endParaRPr lang="tr-TR" sz="1800" dirty="0" smtClean="0"/>
          </a:p>
          <a:p>
            <a:pPr algn="l"/>
            <a:r>
              <a:rPr lang="tr-TR" sz="1800" dirty="0" smtClean="0"/>
              <a:t>Kullanılan </a:t>
            </a:r>
            <a:r>
              <a:rPr lang="tr-TR" sz="1800" dirty="0"/>
              <a:t>kaynaklar: </a:t>
            </a:r>
          </a:p>
          <a:p>
            <a:pPr marL="228600" indent="-228600" algn="l">
              <a:buAutoNum type="arabicPeriod"/>
            </a:pPr>
            <a:r>
              <a:rPr lang="tr-TR" sz="1000" b="1" dirty="0"/>
              <a:t>Baydık</a:t>
            </a:r>
            <a:r>
              <a:rPr lang="tr-TR" sz="1000" b="1" dirty="0"/>
              <a:t>, B.</a:t>
            </a:r>
            <a:r>
              <a:rPr lang="tr-TR" sz="1000" dirty="0"/>
              <a:t> (2011). Okuma güçlüğü olan öğrencilerin </a:t>
            </a:r>
            <a:r>
              <a:rPr lang="tr-TR" sz="1000" dirty="0" err="1"/>
              <a:t>üstbilişsel</a:t>
            </a:r>
            <a:r>
              <a:rPr lang="tr-TR" sz="1000" dirty="0"/>
              <a:t> okuma stratejilerini </a:t>
            </a:r>
            <a:r>
              <a:rPr lang="tr-TR" sz="1000" dirty="0"/>
              <a:t>kullanımı </a:t>
            </a:r>
            <a:r>
              <a:rPr lang="tr-TR" sz="1000" dirty="0"/>
              <a:t>ve öğretmenlerinin okuduğunu anlama öğretim uygulamalarının incelenmesi. </a:t>
            </a:r>
            <a:r>
              <a:rPr lang="tr-TR" sz="1000" i="1" dirty="0"/>
              <a:t>Eğitim ve Bilim, 36</a:t>
            </a:r>
            <a:r>
              <a:rPr lang="tr-TR" sz="1000" dirty="0"/>
              <a:t>(162), 301-318. </a:t>
            </a:r>
            <a:endParaRPr lang="tr-TR" sz="1000" dirty="0"/>
          </a:p>
          <a:p>
            <a:pPr algn="l"/>
            <a:r>
              <a:rPr lang="tr-TR" sz="1000" dirty="0"/>
              <a:t>2. </a:t>
            </a:r>
            <a:r>
              <a:rPr lang="tr-TR" sz="1000" b="1" dirty="0"/>
              <a:t>Baydık, B. </a:t>
            </a:r>
            <a:r>
              <a:rPr lang="tr-TR" sz="1000" dirty="0"/>
              <a:t>(2012).</a:t>
            </a:r>
            <a:r>
              <a:rPr lang="tr-TR" sz="1000" b="1" dirty="0"/>
              <a:t> </a:t>
            </a:r>
            <a:r>
              <a:rPr lang="tr-TR" sz="1000" i="1" dirty="0"/>
              <a:t>Okuma güçlükleri.</a:t>
            </a:r>
            <a:r>
              <a:rPr lang="tr-TR" sz="1000" b="1" dirty="0"/>
              <a:t> </a:t>
            </a:r>
            <a:r>
              <a:rPr lang="tr-TR" sz="1000" dirty="0"/>
              <a:t>S. Y. Doğru (Ed.). Öğrenme güçlükleri (s. 117-130) içinde. Ankara: Eğiten Kitap</a:t>
            </a:r>
            <a:r>
              <a:rPr lang="tr-TR" sz="1000" dirty="0"/>
              <a:t>.</a:t>
            </a:r>
          </a:p>
          <a:p>
            <a:pPr algn="l"/>
            <a:r>
              <a:rPr lang="tr-TR" sz="1000" dirty="0"/>
              <a:t>3. </a:t>
            </a:r>
            <a:r>
              <a:rPr lang="tr-TR" sz="1000" dirty="0" err="1"/>
              <a:t>Bahap</a:t>
            </a:r>
            <a:r>
              <a:rPr lang="tr-TR" sz="1000" dirty="0"/>
              <a:t> Kudret, Z. &amp; Baydık, B. (2016). Başarılı ve başarısız dördüncü sınıf okuyucularının okuduğunu anlama ve özetleme becerileri. Ankara Üniversitesi Eğitim Bilimleri Fakültesi Özel Eğitim Dergisi, 17(3), 317-346.  </a:t>
            </a:r>
          </a:p>
        </p:txBody>
      </p:sp>
      <p:sp>
        <p:nvSpPr>
          <p:cNvPr id="2" name="1 Başlık"/>
          <p:cNvSpPr>
            <a:spLocks noGrp="1"/>
          </p:cNvSpPr>
          <p:nvPr>
            <p:ph type="ctrTitle"/>
          </p:nvPr>
        </p:nvSpPr>
        <p:spPr>
          <a:xfrm>
            <a:off x="1524000" y="1122363"/>
            <a:ext cx="9144000" cy="4686766"/>
          </a:xfrm>
        </p:spPr>
        <p:txBody>
          <a:bodyPr>
            <a:normAutofit/>
          </a:bodyPr>
          <a:lstStyle/>
          <a:p>
            <a:r>
              <a:rPr lang="tr-TR" dirty="0" smtClean="0">
                <a:solidFill>
                  <a:schemeClr val="bg1"/>
                </a:solidFill>
              </a:rPr>
              <a:t>u </a:t>
            </a:r>
            <a:r>
              <a:rPr lang="tr-TR" dirty="0" smtClean="0">
                <a:solidFill>
                  <a:schemeClr val="bg1"/>
                </a:solidFill>
              </a:rPr>
              <a:t>Anlama ve Okuduğunu Anlama Stratejileri</a:t>
            </a:r>
            <a:endParaRPr lang="tr-TR" dirty="0">
              <a:solidFill>
                <a:schemeClr val="bg1"/>
              </a:solidFill>
            </a:endParaRPr>
          </a:p>
        </p:txBody>
      </p:sp>
    </p:spTree>
    <p:extLst>
      <p:ext uri="{BB962C8B-B14F-4D97-AF65-F5344CB8AC3E}">
        <p14:creationId xmlns:p14="http://schemas.microsoft.com/office/powerpoint/2010/main" val="23969411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70000" lnSpcReduction="20000"/>
          </a:bodyPr>
          <a:lstStyle/>
          <a:p>
            <a:pPr lvl="0"/>
            <a:r>
              <a:rPr lang="tr-TR" sz="3800" dirty="0"/>
              <a:t>Öğretmen öğrenci/öğrencilerine öğretim sırasında düzeltici geribildirim verir ve pekiştirme yapar .</a:t>
            </a:r>
          </a:p>
          <a:p>
            <a:pPr lvl="0"/>
            <a:r>
              <a:rPr lang="tr-TR" sz="3800" dirty="0"/>
              <a:t>Öğrenci stratejiyi/stratejileri bağımsız olarak kullanıncaya kadar öğretmen desteği azalarak devam eder .</a:t>
            </a:r>
          </a:p>
          <a:p>
            <a:pPr lvl="0"/>
            <a:r>
              <a:rPr lang="tr-TR" sz="3800" dirty="0"/>
              <a:t>Öğretmen kendi yerine akranın model olarak kullanıldığı ve akranla işbirliğini ve etkileşimini benimseyen bir öğretim yaklaşımı da benimseyebilir.</a:t>
            </a:r>
          </a:p>
          <a:p>
            <a:pPr lvl="0"/>
            <a:r>
              <a:rPr lang="tr-TR" sz="3800" dirty="0"/>
              <a:t>Ancak akran öğretiminin benimsendiği bir öğretimde de öğretmen öğrencilerini gözleyerek, izleyerek geri bildirim verir, öğrencilerin strateji seçimi ve kullanımını sorularıyla destekler ve gerektiğinde rehberlik eder.</a:t>
            </a:r>
          </a:p>
          <a:p>
            <a:pPr lvl="0"/>
            <a:r>
              <a:rPr lang="tr-TR" sz="3800" dirty="0"/>
              <a:t>Öğretmen okuduğunu anlama stratejilerinin öğretimini grup şeklinde ya da öğrenciyle bire bir yapabilir.  </a:t>
            </a:r>
          </a:p>
          <a:p>
            <a:endParaRPr lang="tr-TR" dirty="0"/>
          </a:p>
        </p:txBody>
      </p:sp>
      <p:sp>
        <p:nvSpPr>
          <p:cNvPr id="3" name="2 Başlık"/>
          <p:cNvSpPr>
            <a:spLocks noGrp="1"/>
          </p:cNvSpPr>
          <p:nvPr>
            <p:ph type="title"/>
          </p:nvPr>
        </p:nvSpPr>
        <p:spPr/>
        <p:txBody>
          <a:bodyPr/>
          <a:lstStyle/>
          <a:p>
            <a:endParaRPr lang="tr-TR" dirty="0"/>
          </a:p>
        </p:txBody>
      </p:sp>
    </p:spTree>
    <p:extLst>
      <p:ext uri="{BB962C8B-B14F-4D97-AF65-F5344CB8AC3E}">
        <p14:creationId xmlns:p14="http://schemas.microsoft.com/office/powerpoint/2010/main" val="100761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2650" y="2"/>
            <a:ext cx="7886700" cy="548679"/>
          </a:xfrm>
        </p:spPr>
        <p:txBody>
          <a:bodyPr>
            <a:normAutofit/>
          </a:bodyPr>
          <a:lstStyle/>
          <a:p>
            <a:pPr algn="ctr"/>
            <a:r>
              <a:rPr lang="tr-TR" sz="1800" b="1" dirty="0">
                <a:latin typeface="Times New Roman" panose="02020603050405020304" pitchFamily="18" charset="0"/>
                <a:cs typeface="Times New Roman" panose="02020603050405020304" pitchFamily="18" charset="0"/>
              </a:rPr>
              <a:t>OKUDUĞUNU ANLAMADA </a:t>
            </a:r>
            <a:r>
              <a:rPr lang="tr-TR" sz="1800" b="1" dirty="0">
                <a:latin typeface="Times New Roman" panose="02020603050405020304" pitchFamily="18" charset="0"/>
                <a:cs typeface="Times New Roman" panose="02020603050405020304" pitchFamily="18" charset="0"/>
              </a:rPr>
              <a:t>YAŞANAN GÜÇLÜKLER</a:t>
            </a:r>
            <a:endParaRPr lang="en-GB" sz="18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99456" y="820160"/>
            <a:ext cx="9721080" cy="5843658"/>
          </a:xfrm>
        </p:spPr>
        <p:txBody>
          <a:bodyPr>
            <a:normAutofit/>
          </a:bodyPr>
          <a:lstStyle/>
          <a:p>
            <a:pPr marL="0" indent="0">
              <a:buNone/>
            </a:pPr>
            <a:r>
              <a:rPr lang="tr-TR" dirty="0" smtClean="0">
                <a:solidFill>
                  <a:schemeClr val="bg1"/>
                </a:solidFill>
              </a:rPr>
              <a:t>	- Söz varlığının sınırlı olması</a:t>
            </a:r>
          </a:p>
          <a:p>
            <a:pPr marL="0" indent="0">
              <a:buNone/>
            </a:pPr>
            <a:r>
              <a:rPr lang="tr-TR" dirty="0" smtClean="0">
                <a:solidFill>
                  <a:schemeClr val="bg1"/>
                </a:solidFill>
              </a:rPr>
              <a:t>	</a:t>
            </a:r>
            <a:r>
              <a:rPr lang="tr-TR" dirty="0" smtClean="0"/>
              <a:t>-</a:t>
            </a:r>
            <a:r>
              <a:rPr lang="tr-TR" dirty="0"/>
              <a:t> </a:t>
            </a:r>
            <a:r>
              <a:rPr lang="tr-TR" dirty="0" smtClean="0"/>
              <a:t>metne </a:t>
            </a:r>
            <a:r>
              <a:rPr lang="tr-TR" dirty="0"/>
              <a:t>ilişkin çıkarım sorularını </a:t>
            </a:r>
            <a:r>
              <a:rPr lang="tr-TR" dirty="0" smtClean="0"/>
              <a:t>yanıtlamada</a:t>
            </a:r>
          </a:p>
          <a:p>
            <a:pPr marL="0" indent="0">
              <a:buNone/>
            </a:pPr>
            <a:r>
              <a:rPr lang="tr-TR" dirty="0"/>
              <a:t>	</a:t>
            </a:r>
            <a:r>
              <a:rPr lang="tr-TR" dirty="0" smtClean="0"/>
              <a:t>- metne </a:t>
            </a:r>
            <a:r>
              <a:rPr lang="tr-TR" dirty="0"/>
              <a:t>ilişkin ana düşünce/düşünceleri </a:t>
            </a:r>
            <a:r>
              <a:rPr lang="tr-TR" dirty="0" smtClean="0"/>
              <a:t>bulmada  </a:t>
            </a:r>
          </a:p>
          <a:p>
            <a:pPr marL="0" indent="0">
              <a:buNone/>
            </a:pPr>
            <a:r>
              <a:rPr lang="tr-TR" dirty="0"/>
              <a:t>	</a:t>
            </a:r>
            <a:r>
              <a:rPr lang="tr-TR" dirty="0" smtClean="0"/>
              <a:t>- </a:t>
            </a:r>
            <a:r>
              <a:rPr lang="tr-TR" dirty="0"/>
              <a:t>metindeki olaylar arasında neden-sonuç ilişkisi </a:t>
            </a:r>
            <a:r>
              <a:rPr lang="tr-TR" dirty="0" smtClean="0"/>
              <a:t>kurmada </a:t>
            </a:r>
          </a:p>
          <a:p>
            <a:pPr marL="0" indent="0">
              <a:buNone/>
            </a:pPr>
            <a:r>
              <a:rPr lang="tr-TR" dirty="0"/>
              <a:t>	</a:t>
            </a:r>
            <a:r>
              <a:rPr lang="tr-TR" dirty="0" smtClean="0"/>
              <a:t>- </a:t>
            </a:r>
            <a:r>
              <a:rPr lang="tr-TR" dirty="0"/>
              <a:t>metindeki bilgi ve olayları organize </a:t>
            </a:r>
            <a:r>
              <a:rPr lang="tr-TR" dirty="0" smtClean="0"/>
              <a:t>etmede </a:t>
            </a:r>
          </a:p>
          <a:p>
            <a:pPr marL="0" indent="0">
              <a:buNone/>
            </a:pPr>
            <a:r>
              <a:rPr lang="tr-TR" dirty="0"/>
              <a:t>	</a:t>
            </a:r>
            <a:r>
              <a:rPr lang="tr-TR" dirty="0" smtClean="0"/>
              <a:t>- metnin yapısını belirleyememe</a:t>
            </a:r>
          </a:p>
          <a:p>
            <a:pPr marL="0" indent="0">
              <a:buNone/>
            </a:pPr>
            <a:r>
              <a:rPr lang="tr-TR" dirty="0"/>
              <a:t>	</a:t>
            </a:r>
            <a:r>
              <a:rPr lang="tr-TR" dirty="0" smtClean="0"/>
              <a:t>- ön bilgi ile yeni bilgiyi ilişkilendirememe</a:t>
            </a:r>
          </a:p>
          <a:p>
            <a:pPr marL="0" indent="0">
              <a:buNone/>
            </a:pPr>
            <a:r>
              <a:rPr lang="tr-TR" dirty="0"/>
              <a:t>	</a:t>
            </a:r>
            <a:r>
              <a:rPr lang="tr-TR" dirty="0" smtClean="0"/>
              <a:t>- </a:t>
            </a:r>
            <a:r>
              <a:rPr lang="tr-TR" dirty="0"/>
              <a:t>önemli bilgi ile önemsiz bilgiyi ayırt </a:t>
            </a:r>
            <a:r>
              <a:rPr lang="tr-TR" dirty="0" smtClean="0"/>
              <a:t>edememe </a:t>
            </a:r>
          </a:p>
          <a:p>
            <a:pPr marL="0" indent="0">
              <a:buNone/>
            </a:pPr>
            <a:r>
              <a:rPr lang="tr-TR" dirty="0"/>
              <a:t>	</a:t>
            </a:r>
            <a:r>
              <a:rPr lang="tr-TR" dirty="0" smtClean="0"/>
              <a:t>- </a:t>
            </a:r>
            <a:r>
              <a:rPr lang="tr-TR" dirty="0"/>
              <a:t>metni </a:t>
            </a:r>
            <a:r>
              <a:rPr lang="tr-TR" dirty="0" smtClean="0"/>
              <a:t>özetleyememe</a:t>
            </a:r>
          </a:p>
          <a:p>
            <a:pPr marL="0" indent="0">
              <a:buNone/>
            </a:pPr>
            <a:r>
              <a:rPr lang="tr-TR" dirty="0"/>
              <a:t>	</a:t>
            </a:r>
            <a:r>
              <a:rPr lang="tr-TR" dirty="0" smtClean="0"/>
              <a:t>- anlamayı izleyememe</a:t>
            </a:r>
          </a:p>
          <a:p>
            <a:pPr marL="0" indent="0">
              <a:buNone/>
            </a:pPr>
            <a:r>
              <a:rPr lang="tr-TR" dirty="0"/>
              <a:t>	 </a:t>
            </a:r>
            <a:r>
              <a:rPr lang="tr-TR" dirty="0" smtClean="0"/>
              <a:t>-okuduğunu </a:t>
            </a:r>
            <a:r>
              <a:rPr lang="tr-TR" dirty="0"/>
              <a:t>anlama stratejilerini bilmeme ve ku</a:t>
            </a:r>
            <a:r>
              <a:rPr lang="tr-TR" dirty="0">
                <a:solidFill>
                  <a:schemeClr val="bg1"/>
                </a:solidFill>
              </a:rPr>
              <a:t>llanamama</a:t>
            </a:r>
          </a:p>
          <a:p>
            <a:pPr marL="0" indent="0">
              <a:buNone/>
            </a:pPr>
            <a:endParaRPr lang="en-GB" dirty="0">
              <a:solidFill>
                <a:schemeClr val="bg1"/>
              </a:solidFill>
            </a:endParaRPr>
          </a:p>
        </p:txBody>
      </p:sp>
      <p:pic>
        <p:nvPicPr>
          <p:cNvPr id="4" name="Picture 2" descr="C:\Users\SAMSUNG\Desktop\fluenc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32304" y="271481"/>
            <a:ext cx="1051294" cy="1626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04837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5400" dirty="0"/>
              <a:t>Metin özellikleri</a:t>
            </a:r>
          </a:p>
          <a:p>
            <a:r>
              <a:rPr lang="tr-TR" sz="5400" dirty="0"/>
              <a:t>Okuyucu özellikleri</a:t>
            </a:r>
          </a:p>
          <a:p>
            <a:r>
              <a:rPr lang="tr-TR" sz="5400" dirty="0"/>
              <a:t>Etkinlik</a:t>
            </a:r>
          </a:p>
          <a:p>
            <a:r>
              <a:rPr lang="tr-TR" sz="5400" dirty="0"/>
              <a:t>Bağlam</a:t>
            </a:r>
            <a:endParaRPr lang="tr-TR" sz="5400" dirty="0"/>
          </a:p>
        </p:txBody>
      </p:sp>
      <p:sp>
        <p:nvSpPr>
          <p:cNvPr id="3" name="Unvan 2"/>
          <p:cNvSpPr>
            <a:spLocks noGrp="1"/>
          </p:cNvSpPr>
          <p:nvPr>
            <p:ph type="title"/>
          </p:nvPr>
        </p:nvSpPr>
        <p:spPr/>
        <p:txBody>
          <a:bodyPr>
            <a:normAutofit/>
          </a:bodyPr>
          <a:lstStyle/>
          <a:p>
            <a:pPr algn="ctr"/>
            <a:r>
              <a:rPr lang="tr-TR" sz="3200" dirty="0">
                <a:solidFill>
                  <a:schemeClr val="bg1"/>
                </a:solidFill>
              </a:rPr>
              <a:t>Etkili Okuduğunu Anlama Öğretimi Neleri Dikkate Almalıdır?</a:t>
            </a:r>
            <a:endParaRPr lang="tr-TR" sz="3200" dirty="0">
              <a:solidFill>
                <a:schemeClr val="bg1"/>
              </a:solidFill>
            </a:endParaRPr>
          </a:p>
        </p:txBody>
      </p:sp>
    </p:spTree>
    <p:extLst>
      <p:ext uri="{BB962C8B-B14F-4D97-AF65-F5344CB8AC3E}">
        <p14:creationId xmlns:p14="http://schemas.microsoft.com/office/powerpoint/2010/main" val="2047733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dirty="0" smtClean="0"/>
              <a:t>Metne Ait Özellikler</a:t>
            </a:r>
          </a:p>
          <a:p>
            <a:r>
              <a:rPr lang="tr-TR" dirty="0" smtClean="0"/>
              <a:t>Metnin okunabilirliği (cümle ve sözcük uzunluğu, </a:t>
            </a:r>
            <a:r>
              <a:rPr lang="tr-TR" dirty="0" err="1" smtClean="0"/>
              <a:t>sözdizimsel</a:t>
            </a:r>
            <a:r>
              <a:rPr lang="tr-TR" dirty="0" smtClean="0"/>
              <a:t> yapı, bilinmeyen sözcük yapısı vb.) anlamada önemlidir. </a:t>
            </a:r>
          </a:p>
          <a:p>
            <a:r>
              <a:rPr lang="tr-TR" dirty="0" smtClean="0"/>
              <a:t>Yazı açıklığı da metni anlamayı kolaylaştırır. </a:t>
            </a:r>
          </a:p>
          <a:p>
            <a:endParaRPr lang="tr-TR" dirty="0" smtClean="0"/>
          </a:p>
          <a:p>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1661076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Nitelikli okuyucular, okumadan önce, okuma sırasında ve sonra bir dizi anlama stratejisi kullanarak metinden elde edilen bilgileri </a:t>
            </a:r>
            <a:r>
              <a:rPr lang="tr-TR" dirty="0" smtClean="0"/>
              <a:t>ön bilgileri ile bütünleştirerek metinden anlam çıkarırlar (</a:t>
            </a:r>
            <a:r>
              <a:rPr lang="tr-TR" dirty="0" err="1" smtClean="0"/>
              <a:t>National</a:t>
            </a:r>
            <a:r>
              <a:rPr lang="tr-TR" dirty="0" smtClean="0"/>
              <a:t> </a:t>
            </a:r>
            <a:r>
              <a:rPr lang="tr-TR" dirty="0"/>
              <a:t>Reading Panel, 2000). Bu okuduğunu anlama stratejileri, hangi stratejileri </a:t>
            </a:r>
            <a:r>
              <a:rPr lang="tr-TR" dirty="0" smtClean="0"/>
              <a:t>ve ne zaman kullanacakları hakkında karar veren </a:t>
            </a:r>
            <a:r>
              <a:rPr lang="tr-TR" dirty="0"/>
              <a:t>okuyucuların kontrolü altındaki bilinçli planlardır. </a:t>
            </a:r>
            <a:r>
              <a:rPr lang="tr-TR" dirty="0" err="1" smtClean="0"/>
              <a:t>Üstbiliş</a:t>
            </a:r>
            <a:r>
              <a:rPr lang="tr-TR" dirty="0"/>
              <a:t>, okuma sırasında </a:t>
            </a:r>
            <a:r>
              <a:rPr lang="tr-TR" dirty="0" smtClean="0"/>
              <a:t>anlamada bir problem olduğunda, okuyucunun planlama</a:t>
            </a:r>
            <a:r>
              <a:rPr lang="tr-TR" dirty="0"/>
              <a:t>, izleme ve etkili stratejileri seçme yeteneği ile </a:t>
            </a:r>
            <a:r>
              <a:rPr lang="tr-TR" dirty="0" smtClean="0"/>
              <a:t>birlikte, kişinin </a:t>
            </a:r>
            <a:r>
              <a:rPr lang="tr-TR" dirty="0"/>
              <a:t>düşünce süreçlerinin </a:t>
            </a:r>
            <a:r>
              <a:rPr lang="tr-TR" dirty="0" smtClean="0"/>
              <a:t>farkındalığıdır (</a:t>
            </a:r>
            <a:r>
              <a:rPr lang="tr-TR" dirty="0" err="1"/>
              <a:t>Pressley</a:t>
            </a:r>
            <a:r>
              <a:rPr lang="tr-TR" dirty="0"/>
              <a:t>, 2002).</a:t>
            </a:r>
          </a:p>
        </p:txBody>
      </p:sp>
      <p:sp>
        <p:nvSpPr>
          <p:cNvPr id="3" name="Unvan 2"/>
          <p:cNvSpPr>
            <a:spLocks noGrp="1"/>
          </p:cNvSpPr>
          <p:nvPr>
            <p:ph type="title"/>
          </p:nvPr>
        </p:nvSpPr>
        <p:spPr/>
        <p:txBody>
          <a:bodyPr/>
          <a:lstStyle/>
          <a:p>
            <a:r>
              <a:rPr lang="tr-TR" dirty="0" err="1" smtClean="0"/>
              <a:t>Üstbiliş</a:t>
            </a:r>
            <a:r>
              <a:rPr lang="tr-TR" dirty="0" smtClean="0"/>
              <a:t> ve Bilişsel Stratejiler</a:t>
            </a:r>
            <a:endParaRPr lang="tr-TR" dirty="0"/>
          </a:p>
        </p:txBody>
      </p:sp>
    </p:spTree>
    <p:extLst>
      <p:ext uri="{BB962C8B-B14F-4D97-AF65-F5344CB8AC3E}">
        <p14:creationId xmlns:p14="http://schemas.microsoft.com/office/powerpoint/2010/main" val="545146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Her okuyucu, öğrenme </a:t>
            </a:r>
            <a:r>
              <a:rPr lang="tr-TR" dirty="0" smtClean="0"/>
              <a:t>ve anlama </a:t>
            </a:r>
            <a:r>
              <a:rPr lang="tr-TR" dirty="0"/>
              <a:t>stratejilerinden yararlanırken, risk altındaki pek çok öğrenci, bunları </a:t>
            </a:r>
            <a:r>
              <a:rPr lang="tr-TR" dirty="0" smtClean="0"/>
              <a:t>kullanmak için </a:t>
            </a:r>
            <a:r>
              <a:rPr lang="tr-TR" dirty="0"/>
              <a:t>açık bir </a:t>
            </a:r>
            <a:r>
              <a:rPr lang="tr-TR" dirty="0" smtClean="0"/>
              <a:t>öğretim almadıkça</a:t>
            </a:r>
            <a:r>
              <a:rPr lang="tr-TR" dirty="0"/>
              <a:t>, dördüncü sınıf </a:t>
            </a:r>
            <a:r>
              <a:rPr lang="tr-TR" dirty="0" smtClean="0"/>
              <a:t>düzeyinin üzerine geçemeyecektir</a:t>
            </a:r>
            <a:r>
              <a:rPr lang="tr-TR" dirty="0"/>
              <a:t>. Yaklaşık 20 yıl öncesine kadar, okuduğunu anlama öğretimi için yaygın olan uygulama, öğrencilere </a:t>
            </a:r>
            <a:r>
              <a:rPr lang="tr-TR" dirty="0" smtClean="0"/>
              <a:t>metin okumadan sonra yazılı </a:t>
            </a:r>
            <a:r>
              <a:rPr lang="tr-TR" dirty="0"/>
              <a:t>anlama </a:t>
            </a:r>
            <a:r>
              <a:rPr lang="tr-TR" dirty="0" smtClean="0"/>
              <a:t>sorularını içeren etkinlikler yaptırmaktı. Bilişsel </a:t>
            </a:r>
            <a:r>
              <a:rPr lang="tr-TR" dirty="0"/>
              <a:t>psikoloji </a:t>
            </a:r>
            <a:r>
              <a:rPr lang="tr-TR" dirty="0" smtClean="0"/>
              <a:t>alanındaki araştırmalar</a:t>
            </a:r>
            <a:r>
              <a:rPr lang="tr-TR" dirty="0"/>
              <a:t>, kod çözme becerilerinde olduğu gibi, anlama becerilerinin de açıkça ve sistematik olarak öğretilmesi gerektiğini kanıtlayana kadar, okuduğunu anlama becerilerini doğrudan öğretmek için çok az zaman harcanmıştır.</a:t>
            </a:r>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568682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Araştırma bulguları, öğrencilere kendi stratejik </a:t>
            </a:r>
            <a:r>
              <a:rPr lang="tr-TR" dirty="0"/>
              <a:t>davranışlarını ve performanslarını </a:t>
            </a:r>
            <a:r>
              <a:rPr lang="tr-TR" dirty="0" smtClean="0"/>
              <a:t>izlemenin öğretilebileceğini ve </a:t>
            </a:r>
            <a:r>
              <a:rPr lang="tr-TR" dirty="0"/>
              <a:t>bu </a:t>
            </a:r>
            <a:r>
              <a:rPr lang="tr-TR" dirty="0" smtClean="0"/>
              <a:t>eğitimin, onların okumalarını geliştirdiğini göstermektedir. Amerikan Ulusal Okuma Panel </a:t>
            </a:r>
            <a:r>
              <a:rPr lang="tr-TR" dirty="0"/>
              <a:t>Raporu analizi, metin anlama becerisini geliştirmek için yedi stratejinin </a:t>
            </a:r>
            <a:r>
              <a:rPr lang="tr-TR" dirty="0" smtClean="0"/>
              <a:t>sağlam </a:t>
            </a:r>
            <a:r>
              <a:rPr lang="tr-TR" dirty="0"/>
              <a:t>bir bilimsel temele sahip olduğu sonucuna varmıştır (</a:t>
            </a:r>
            <a:r>
              <a:rPr lang="tr-TR" dirty="0" err="1"/>
              <a:t>Armbruster</a:t>
            </a:r>
            <a:r>
              <a:rPr lang="tr-TR" dirty="0"/>
              <a:t> ve ark., 2001; </a:t>
            </a:r>
            <a:r>
              <a:rPr lang="tr-TR" dirty="0" err="1"/>
              <a:t>National</a:t>
            </a:r>
            <a:r>
              <a:rPr lang="tr-TR" dirty="0"/>
              <a:t> Reading Panel, 2000; Texas Eğitim Ajansı, 2000).</a:t>
            </a:r>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27397203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nvPr>
        </p:nvGraphicFramePr>
        <p:xfrm>
          <a:off x="1524000" y="-531439"/>
          <a:ext cx="9144000" cy="7011298"/>
        </p:xfrm>
        <a:graphic>
          <a:graphicData uri="http://schemas.openxmlformats.org/drawingml/2006/table">
            <a:tbl>
              <a:tblPr firstRow="1" bandRow="1">
                <a:tableStyleId>{5C22544A-7EE6-4342-B048-85BDC9FD1C3A}</a:tableStyleId>
              </a:tblPr>
              <a:tblGrid>
                <a:gridCol w="2491768"/>
                <a:gridCol w="6652232"/>
              </a:tblGrid>
              <a:tr h="893702">
                <a:tc>
                  <a:txBody>
                    <a:bodyPr/>
                    <a:lstStyle/>
                    <a:p>
                      <a:endParaRPr lang="tr-TR" dirty="0"/>
                    </a:p>
                  </a:txBody>
                  <a:tcPr/>
                </a:tc>
                <a:tc>
                  <a:txBody>
                    <a:bodyPr/>
                    <a:lstStyle/>
                    <a:p>
                      <a:endParaRPr lang="tr-TR" dirty="0"/>
                    </a:p>
                  </a:txBody>
                  <a:tcPr/>
                </a:tc>
              </a:tr>
              <a:tr h="1180311">
                <a:tc>
                  <a:txBody>
                    <a:bodyPr/>
                    <a:lstStyle/>
                    <a:p>
                      <a:r>
                        <a:rPr lang="tr-TR" dirty="0" smtClean="0"/>
                        <a:t>Anlamayı izleme</a:t>
                      </a:r>
                      <a:endParaRPr lang="tr-TR" dirty="0"/>
                    </a:p>
                  </a:txBody>
                  <a:tcPr/>
                </a:tc>
                <a:tc>
                  <a:txBody>
                    <a:bodyPr/>
                    <a:lstStyle/>
                    <a:p>
                      <a:r>
                        <a:rPr lang="tr-TR" dirty="0" smtClean="0"/>
                        <a:t>Bu </a:t>
                      </a:r>
                      <a:r>
                        <a:rPr lang="tr-TR" dirty="0" err="1" smtClean="0"/>
                        <a:t>üstbilişsel</a:t>
                      </a:r>
                      <a:r>
                        <a:rPr lang="tr-TR" dirty="0" smtClean="0"/>
                        <a:t> süreç, okuyucuların neyi anladıklarını ve anlamadıklarını bildikleri genel bir yetkinliktir. “Düzeltme” stratejilerinin ne zaman gerekli olduğunu ve hangilerinin anlama problemlerini çözeceklerini bilirler.</a:t>
                      </a:r>
                      <a:endParaRPr lang="tr-TR" dirty="0"/>
                    </a:p>
                  </a:txBody>
                  <a:tcPr/>
                </a:tc>
              </a:tr>
              <a:tr h="907931">
                <a:tc>
                  <a:txBody>
                    <a:bodyPr/>
                    <a:lstStyle/>
                    <a:p>
                      <a:r>
                        <a:rPr lang="tr-TR" dirty="0" err="1" smtClean="0"/>
                        <a:t>İşbirlikli</a:t>
                      </a:r>
                      <a:r>
                        <a:rPr lang="tr-TR" dirty="0" smtClean="0"/>
                        <a:t> öğrenme</a:t>
                      </a:r>
                      <a:endParaRPr lang="tr-TR" dirty="0"/>
                    </a:p>
                  </a:txBody>
                  <a:tcPr/>
                </a:tc>
                <a:tc>
                  <a:txBody>
                    <a:bodyPr/>
                    <a:lstStyle/>
                    <a:p>
                      <a:r>
                        <a:rPr lang="tr-TR" dirty="0" smtClean="0"/>
                        <a:t>Öğrencilerin ortak öğrenme hedefleri olan küçük ve karma yetenekli gruplarda çalıştıkları bu "öğrenci merkezli öğretim yaklaşımı" bazen işbirlikçi öğrenme olarak adlandırılır.</a:t>
                      </a:r>
                      <a:endParaRPr lang="tr-TR" dirty="0"/>
                    </a:p>
                  </a:txBody>
                  <a:tcPr/>
                </a:tc>
              </a:tr>
              <a:tr h="643487">
                <a:tc>
                  <a:txBody>
                    <a:bodyPr/>
                    <a:lstStyle/>
                    <a:p>
                      <a:r>
                        <a:rPr lang="tr-TR" dirty="0" smtClean="0"/>
                        <a:t>Şematik ve anlamsal düzenleyiciler</a:t>
                      </a:r>
                      <a:endParaRPr lang="tr-TR" dirty="0"/>
                    </a:p>
                  </a:txBody>
                  <a:tcPr/>
                </a:tc>
                <a:tc>
                  <a:txBody>
                    <a:bodyPr/>
                    <a:lstStyle/>
                    <a:p>
                      <a:r>
                        <a:rPr lang="tr-TR" dirty="0" smtClean="0"/>
                        <a:t>Bunlar, okuyucunun yazınsal ve bilgilendirici metin yapısını tanımasına ve anlamasına yardımcı olan metnin görsel temsilidir.</a:t>
                      </a:r>
                      <a:endParaRPr lang="tr-TR" dirty="0"/>
                    </a:p>
                  </a:txBody>
                  <a:tcPr/>
                </a:tc>
              </a:tr>
              <a:tr h="363172">
                <a:tc>
                  <a:txBody>
                    <a:bodyPr/>
                    <a:lstStyle/>
                    <a:p>
                      <a:r>
                        <a:rPr lang="tr-TR" dirty="0" smtClean="0"/>
                        <a:t>Kendini sorgulama</a:t>
                      </a:r>
                      <a:endParaRPr lang="tr-TR" dirty="0"/>
                    </a:p>
                  </a:txBody>
                  <a:tcPr/>
                </a:tc>
                <a:tc>
                  <a:txBody>
                    <a:bodyPr/>
                    <a:lstStyle/>
                    <a:p>
                      <a:r>
                        <a:rPr lang="tr-TR" dirty="0" smtClean="0"/>
                        <a:t>Okuma süreci boyunca okuyucu, sorular üretir ve sorar.</a:t>
                      </a:r>
                      <a:endParaRPr lang="tr-TR" dirty="0"/>
                    </a:p>
                  </a:txBody>
                  <a:tcPr/>
                </a:tc>
              </a:tr>
              <a:tr h="1725069">
                <a:tc>
                  <a:txBody>
                    <a:bodyPr/>
                    <a:lstStyle/>
                    <a:p>
                      <a:r>
                        <a:rPr lang="tr-TR" dirty="0" smtClean="0"/>
                        <a:t>Öykü yapı analizi</a:t>
                      </a:r>
                      <a:endParaRPr lang="tr-TR" dirty="0"/>
                    </a:p>
                  </a:txBody>
                  <a:tcPr/>
                </a:tc>
                <a:tc>
                  <a:txBody>
                    <a:bodyPr/>
                    <a:lstStyle/>
                    <a:p>
                      <a:r>
                        <a:rPr lang="tr-TR" dirty="0" smtClean="0"/>
                        <a:t>Öğrenciler, </a:t>
                      </a:r>
                      <a:r>
                        <a:rPr lang="tr-TR" baseline="0" dirty="0" smtClean="0"/>
                        <a:t>metnin gramerini oluşturan olayın yeri, </a:t>
                      </a:r>
                      <a:r>
                        <a:rPr lang="tr-TR" dirty="0" smtClean="0"/>
                        <a:t>karakterleri, motivasyon, problemleri, olayları ve temayı analiz ederek bir öykünün yapısını</a:t>
                      </a:r>
                      <a:r>
                        <a:rPr lang="tr-TR" baseline="0" dirty="0" smtClean="0"/>
                        <a:t> </a:t>
                      </a:r>
                      <a:r>
                        <a:rPr lang="tr-TR" dirty="0" smtClean="0"/>
                        <a:t>tanımlamayı öğrenirler. Okuyucu bunun için genellikle bu öykünün</a:t>
                      </a:r>
                      <a:r>
                        <a:rPr lang="tr-TR" baseline="0" dirty="0" smtClean="0"/>
                        <a:t> </a:t>
                      </a:r>
                      <a:r>
                        <a:rPr lang="tr-TR" dirty="0" smtClean="0"/>
                        <a:t>öğelerini daha somut bir şekilde görüntüleyen ve öykü</a:t>
                      </a:r>
                      <a:r>
                        <a:rPr lang="tr-TR" baseline="0" dirty="0" smtClean="0"/>
                        <a:t> </a:t>
                      </a:r>
                      <a:r>
                        <a:rPr lang="tr-TR" dirty="0" smtClean="0"/>
                        <a:t>haritası adı verilen bir şematik</a:t>
                      </a:r>
                      <a:r>
                        <a:rPr lang="tr-TR" baseline="0" dirty="0" smtClean="0"/>
                        <a:t> </a:t>
                      </a:r>
                      <a:r>
                        <a:rPr lang="tr-TR" dirty="0" smtClean="0"/>
                        <a:t>düzenleyici</a:t>
                      </a:r>
                      <a:r>
                        <a:rPr lang="tr-TR" baseline="0" dirty="0" smtClean="0"/>
                        <a:t> oluşturur. </a:t>
                      </a:r>
                      <a:endParaRPr lang="tr-TR" dirty="0"/>
                    </a:p>
                  </a:txBody>
                  <a:tcPr/>
                </a:tc>
              </a:tr>
              <a:tr h="635552">
                <a:tc>
                  <a:txBody>
                    <a:bodyPr/>
                    <a:lstStyle/>
                    <a:p>
                      <a:r>
                        <a:rPr lang="tr-TR" dirty="0" smtClean="0"/>
                        <a:t>Özetleme</a:t>
                      </a:r>
                      <a:endParaRPr lang="tr-TR" dirty="0"/>
                    </a:p>
                  </a:txBody>
                  <a:tcPr/>
                </a:tc>
                <a:tc>
                  <a:txBody>
                    <a:bodyPr/>
                    <a:lstStyle/>
                    <a:p>
                      <a:r>
                        <a:rPr lang="tr-TR" dirty="0" smtClean="0"/>
                        <a:t>Bu strateji, bilgiyi kendi sözcükleriyle bir araya getirmeyi veya sentezlemeyi içerir.</a:t>
                      </a:r>
                      <a:endParaRPr lang="tr-TR" dirty="0"/>
                    </a:p>
                  </a:txBody>
                  <a:tcPr/>
                </a:tc>
              </a:tr>
              <a:tr h="635552">
                <a:tc>
                  <a:txBody>
                    <a:bodyPr/>
                    <a:lstStyle/>
                    <a:p>
                      <a:r>
                        <a:rPr lang="tr-TR" dirty="0" smtClean="0"/>
                        <a:t>Soruları yanıtlama</a:t>
                      </a:r>
                      <a:endParaRPr lang="tr-TR" dirty="0"/>
                    </a:p>
                  </a:txBody>
                  <a:tcPr/>
                </a:tc>
                <a:tc>
                  <a:txBody>
                    <a:bodyPr/>
                    <a:lstStyle/>
                    <a:p>
                      <a:r>
                        <a:rPr lang="tr-TR" dirty="0" smtClean="0"/>
                        <a:t>Metin-açık ve metin-örtülü sorular öğrencilerin okuduğunu anlamalarını sağlar.</a:t>
                      </a:r>
                      <a:endParaRPr lang="tr-TR" dirty="0"/>
                    </a:p>
                  </a:txBody>
                  <a:tcPr/>
                </a:tc>
              </a:tr>
            </a:tbl>
          </a:graphicData>
        </a:graphic>
      </p:graphicFrame>
      <p:sp>
        <p:nvSpPr>
          <p:cNvPr id="3" name="Unvan 2"/>
          <p:cNvSpPr>
            <a:spLocks noGrp="1"/>
          </p:cNvSpPr>
          <p:nvPr>
            <p:ph type="title"/>
          </p:nvPr>
        </p:nvSpPr>
        <p:spPr>
          <a:xfrm>
            <a:off x="1981200" y="152402"/>
            <a:ext cx="8229600" cy="45719"/>
          </a:xfrm>
        </p:spPr>
        <p:txBody>
          <a:bodyPr>
            <a:normAutofit fontScale="90000"/>
          </a:bodyPr>
          <a:lstStyle/>
          <a:p>
            <a:endParaRPr lang="tr-TR" dirty="0"/>
          </a:p>
        </p:txBody>
      </p:sp>
    </p:spTree>
    <p:extLst>
      <p:ext uri="{BB962C8B-B14F-4D97-AF65-F5344CB8AC3E}">
        <p14:creationId xmlns:p14="http://schemas.microsoft.com/office/powerpoint/2010/main" val="575231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1169</Words>
  <Application>Microsoft Office PowerPoint</Application>
  <PresentationFormat>Geniş ekran</PresentationFormat>
  <Paragraphs>142</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Calibri</vt:lpstr>
      <vt:lpstr>Calibri Light</vt:lpstr>
      <vt:lpstr>Times New Roman</vt:lpstr>
      <vt:lpstr>Office Teması</vt:lpstr>
      <vt:lpstr>12. Hafta-Okuduğunu anlama becerileri, özel gereksinimli öğrencilerin okuduğunu anlama becerileri, okuduğunu anlama becerilerinin değerlendirilmesi ve desteklenmesi</vt:lpstr>
      <vt:lpstr>u Anlama ve Okuduğunu Anlama Stratejileri</vt:lpstr>
      <vt:lpstr>OKUDUĞUNU ANLAMADA YAŞANAN GÜÇLÜKLER</vt:lpstr>
      <vt:lpstr>Etkili Okuduğunu Anlama Öğretimi Neleri Dikkate Almalıdır?</vt:lpstr>
      <vt:lpstr>PowerPoint Sunusu</vt:lpstr>
      <vt:lpstr>Üstbiliş ve Bilişsel Stratejiler</vt:lpstr>
      <vt:lpstr>PowerPoint Sunusu</vt:lpstr>
      <vt:lpstr>PowerPoint Sunusu</vt:lpstr>
      <vt:lpstr>PowerPoint Sunusu</vt:lpstr>
      <vt:lpstr>Okuduğunu Anlama Stratejileri</vt:lpstr>
      <vt:lpstr>PowerPoint Sunusu</vt:lpstr>
      <vt:lpstr>PowerPoint Sunusu</vt:lpstr>
      <vt:lpstr>PowerPoint Sunusu</vt:lpstr>
      <vt:lpstr>PowerPoint Sunusu</vt:lpstr>
      <vt:lpstr>PowerPoint Sunusu</vt:lpstr>
      <vt:lpstr>Okuma Stratejileri</vt:lpstr>
      <vt:lpstr>Stratejileri Nasıl Öğreteceğiz?</vt:lpstr>
      <vt:lpstr>Bir konuyu işlerken neleri düşünelim ve yapalım? </vt:lpstr>
      <vt:lpstr>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HAKEM</dc:creator>
  <cp:lastModifiedBy>HAKEM</cp:lastModifiedBy>
  <cp:revision>2</cp:revision>
  <dcterms:created xsi:type="dcterms:W3CDTF">2019-12-18T09:01:36Z</dcterms:created>
  <dcterms:modified xsi:type="dcterms:W3CDTF">2019-12-18T09:04:52Z</dcterms:modified>
</cp:coreProperties>
</file>