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9"/>
  </p:notesMasterIdLst>
  <p:sldIdLst>
    <p:sldId id="1082" r:id="rId4"/>
    <p:sldId id="1091" r:id="rId5"/>
    <p:sldId id="1093" r:id="rId6"/>
    <p:sldId id="1096" r:id="rId7"/>
    <p:sldId id="1097" r:id="rId8"/>
    <p:sldId id="1101" r:id="rId9"/>
    <p:sldId id="1094" r:id="rId10"/>
    <p:sldId id="1102" r:id="rId11"/>
    <p:sldId id="1099" r:id="rId12"/>
    <p:sldId id="1100" r:id="rId13"/>
    <p:sldId id="1103" r:id="rId14"/>
    <p:sldId id="1104" r:id="rId15"/>
    <p:sldId id="1105" r:id="rId16"/>
    <p:sldId id="1106" r:id="rId17"/>
    <p:sldId id="1095" r:id="rId1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79" d="100"/>
          <a:sy n="79" d="100"/>
        </p:scale>
        <p:origin x="1128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4/8/2020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4/8/2020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4/8/2020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4/8/2020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4/8/2020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4/8/2020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4/8/2020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4/8/2020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4/8/2020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4/8/2020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4/8/2020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4/8/2020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4/8/2020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4/8/2020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4/8/2020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4501" y="51739"/>
            <a:ext cx="7654996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9320" y="1357782"/>
            <a:ext cx="4191000" cy="3683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60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4/8/2020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 209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Yerel Yönetimler (3-0) 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68100" y="4393802"/>
            <a:ext cx="75582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Veysel Tiryaki</a:t>
            </a: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/>
              <a:t>Yasama, </a:t>
            </a:r>
            <a:r>
              <a:rPr lang="tr-TR" dirty="0" smtClean="0"/>
              <a:t>yargı </a:t>
            </a:r>
            <a:r>
              <a:rPr lang="tr-TR" dirty="0"/>
              <a:t>ve yürütme yetkilerinin </a:t>
            </a:r>
            <a:r>
              <a:rPr lang="tr-TR" dirty="0" smtClean="0"/>
              <a:t>dağılımına </a:t>
            </a:r>
            <a:r>
              <a:rPr lang="tr-TR" dirty="0"/>
              <a:t>ve yetki derecelerine göre devlet sistemleri </a:t>
            </a:r>
            <a:r>
              <a:rPr lang="tr-TR" dirty="0" smtClean="0"/>
              <a:t>bulunmaktadır</a:t>
            </a:r>
            <a:r>
              <a:rPr lang="tr-TR" dirty="0"/>
              <a:t>. Bunlardan birincisi </a:t>
            </a:r>
            <a:r>
              <a:rPr lang="tr-TR" dirty="0" smtClean="0"/>
              <a:t>“konfederasyon” </a:t>
            </a:r>
            <a:r>
              <a:rPr lang="tr-TR" dirty="0"/>
              <a:t>olarak </a:t>
            </a:r>
            <a:r>
              <a:rPr lang="tr-TR" dirty="0" smtClean="0"/>
              <a:t>adlandırılan </a:t>
            </a:r>
            <a:r>
              <a:rPr lang="tr-TR" dirty="0"/>
              <a:t>ve günümüzde </a:t>
            </a:r>
            <a:r>
              <a:rPr lang="tr-TR" dirty="0" smtClean="0"/>
              <a:t>örneğinin </a:t>
            </a:r>
            <a:r>
              <a:rPr lang="tr-TR" dirty="0"/>
              <a:t>çok az </a:t>
            </a:r>
            <a:r>
              <a:rPr lang="tr-TR" dirty="0" smtClean="0"/>
              <a:t>bulunduğu </a:t>
            </a:r>
            <a:r>
              <a:rPr lang="tr-TR" dirty="0"/>
              <a:t>yönetim </a:t>
            </a:r>
            <a:r>
              <a:rPr lang="tr-TR" dirty="0" smtClean="0"/>
              <a:t>tarzıdır</a:t>
            </a:r>
            <a:r>
              <a:rPr lang="tr-TR" dirty="0"/>
              <a:t>. </a:t>
            </a:r>
            <a:r>
              <a:rPr lang="tr-TR" dirty="0" smtClean="0"/>
              <a:t>Konfederasyon, bağımsız kuruluşlar </a:t>
            </a:r>
            <a:r>
              <a:rPr lang="tr-TR" dirty="0"/>
              <a:t>ve kurumlar </a:t>
            </a:r>
            <a:r>
              <a:rPr lang="tr-TR" dirty="0" smtClean="0"/>
              <a:t>tarafından</a:t>
            </a:r>
            <a:r>
              <a:rPr lang="tr-TR" dirty="0"/>
              <a:t>, egemenliklerini muhafaza etmek </a:t>
            </a:r>
            <a:r>
              <a:rPr lang="tr-TR" dirty="0" smtClean="0"/>
              <a:t>koşuluyla</a:t>
            </a:r>
            <a:r>
              <a:rPr lang="tr-TR" dirty="0"/>
              <a:t>, belirli ortak ve </a:t>
            </a:r>
            <a:r>
              <a:rPr lang="tr-TR" dirty="0" smtClean="0"/>
              <a:t>sınırlı </a:t>
            </a:r>
            <a:r>
              <a:rPr lang="tr-TR" dirty="0"/>
              <a:t>konularda kendi </a:t>
            </a:r>
            <a:r>
              <a:rPr lang="tr-TR" dirty="0" smtClean="0"/>
              <a:t>çıkarlarını sağlamak amacıyla </a:t>
            </a:r>
            <a:r>
              <a:rPr lang="tr-TR" dirty="0"/>
              <a:t>ve </a:t>
            </a:r>
            <a:r>
              <a:rPr lang="tr-TR" dirty="0" smtClean="0"/>
              <a:t>bir anlaşma </a:t>
            </a:r>
            <a:r>
              <a:rPr lang="tr-TR" dirty="0"/>
              <a:t>ile bir araya getirilen </a:t>
            </a:r>
            <a:r>
              <a:rPr lang="tr-TR" dirty="0" smtClean="0"/>
              <a:t>topluluklardır</a:t>
            </a:r>
            <a:r>
              <a:rPr lang="tr-TR" dirty="0"/>
              <a:t>. Konfederasyonlarda, devletler </a:t>
            </a:r>
            <a:r>
              <a:rPr lang="tr-TR" dirty="0" smtClean="0"/>
              <a:t>belli ve sınırlı </a:t>
            </a:r>
            <a:r>
              <a:rPr lang="tr-TR" dirty="0"/>
              <a:t>amaçlar </a:t>
            </a:r>
            <a:r>
              <a:rPr lang="tr-TR" dirty="0" smtClean="0"/>
              <a:t>etrafında toplanmıştır</a:t>
            </a:r>
            <a:r>
              <a:rPr lang="tr-TR" dirty="0"/>
              <a:t>. Bu amaçlardan en </a:t>
            </a:r>
            <a:r>
              <a:rPr lang="tr-TR" dirty="0" smtClean="0"/>
              <a:t>yaygını </a:t>
            </a:r>
            <a:r>
              <a:rPr lang="tr-TR" dirty="0"/>
              <a:t>savunma </a:t>
            </a:r>
            <a:r>
              <a:rPr lang="tr-TR" dirty="0" smtClean="0"/>
              <a:t>amacıdır</a:t>
            </a:r>
            <a:r>
              <a:rPr lang="tr-TR" dirty="0"/>
              <a:t>. Ortak </a:t>
            </a:r>
            <a:r>
              <a:rPr lang="tr-TR" dirty="0" smtClean="0"/>
              <a:t>çıkarlar </a:t>
            </a:r>
            <a:r>
              <a:rPr lang="tr-TR" dirty="0"/>
              <a:t>ve </a:t>
            </a:r>
            <a:r>
              <a:rPr lang="tr-TR" dirty="0" smtClean="0"/>
              <a:t>anlaşma dışındaki </a:t>
            </a:r>
            <a:r>
              <a:rPr lang="tr-TR" dirty="0"/>
              <a:t>konularda kendi yetki ve </a:t>
            </a:r>
            <a:r>
              <a:rPr lang="tr-TR" dirty="0" smtClean="0"/>
              <a:t>bağımsızlıklarını tamamıyla </a:t>
            </a:r>
            <a:r>
              <a:rPr lang="tr-TR" dirty="0"/>
              <a:t>korurlar. Konfederasyonlarda, üye devletlerin temsilcilerinden meydana gelen bir meclis </a:t>
            </a:r>
            <a:r>
              <a:rPr lang="tr-TR" dirty="0" smtClean="0"/>
              <a:t>vardır (</a:t>
            </a:r>
            <a:r>
              <a:rPr lang="tr-TR" dirty="0" err="1" smtClean="0"/>
              <a:t>Taraktaş</a:t>
            </a:r>
            <a:r>
              <a:rPr lang="tr-TR" dirty="0" smtClean="0"/>
              <a:t> vd., 2013).</a:t>
            </a:r>
          </a:p>
          <a:p>
            <a:pPr algn="just"/>
            <a:r>
              <a:rPr lang="tr-TR" dirty="0" smtClean="0"/>
              <a:t>Bağımsız Devletler Topluluğu konfederasyona örnek olarak gösterilebilir.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Siyasi Yerinden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85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/>
              <a:t>Yasama, </a:t>
            </a:r>
            <a:r>
              <a:rPr lang="tr-TR" dirty="0" smtClean="0"/>
              <a:t>yargı </a:t>
            </a:r>
            <a:r>
              <a:rPr lang="tr-TR" dirty="0"/>
              <a:t>ve yürütme yetkilerinin </a:t>
            </a:r>
            <a:r>
              <a:rPr lang="tr-TR" dirty="0" smtClean="0"/>
              <a:t>dağılımına </a:t>
            </a:r>
            <a:r>
              <a:rPr lang="tr-TR" dirty="0"/>
              <a:t>ve yetki derecelerine göre devlet sistemleri </a:t>
            </a:r>
            <a:r>
              <a:rPr lang="tr-TR" dirty="0" smtClean="0"/>
              <a:t>bulunmaktadır</a:t>
            </a:r>
            <a:r>
              <a:rPr lang="tr-TR" dirty="0"/>
              <a:t>. Bunlardan birincisi </a:t>
            </a:r>
            <a:r>
              <a:rPr lang="tr-TR" dirty="0" smtClean="0"/>
              <a:t>“konfederasyon” </a:t>
            </a:r>
            <a:r>
              <a:rPr lang="tr-TR" dirty="0"/>
              <a:t>olarak </a:t>
            </a:r>
            <a:r>
              <a:rPr lang="tr-TR" dirty="0" smtClean="0"/>
              <a:t>adlandırılan </a:t>
            </a:r>
            <a:r>
              <a:rPr lang="tr-TR" dirty="0"/>
              <a:t>ve günümüzde </a:t>
            </a:r>
            <a:r>
              <a:rPr lang="tr-TR" dirty="0" smtClean="0"/>
              <a:t>örneğinin </a:t>
            </a:r>
            <a:r>
              <a:rPr lang="tr-TR" dirty="0"/>
              <a:t>çok az </a:t>
            </a:r>
            <a:r>
              <a:rPr lang="tr-TR" dirty="0" smtClean="0"/>
              <a:t>bulunduğu </a:t>
            </a:r>
            <a:r>
              <a:rPr lang="tr-TR" dirty="0"/>
              <a:t>yönetim </a:t>
            </a:r>
            <a:r>
              <a:rPr lang="tr-TR" dirty="0" smtClean="0"/>
              <a:t>tarzıdır</a:t>
            </a:r>
            <a:r>
              <a:rPr lang="tr-TR" dirty="0"/>
              <a:t>. </a:t>
            </a:r>
            <a:r>
              <a:rPr lang="tr-TR" dirty="0" smtClean="0"/>
              <a:t>Konfederasyon, bağımsız kuruluşlar </a:t>
            </a:r>
            <a:r>
              <a:rPr lang="tr-TR" dirty="0"/>
              <a:t>ve kurumlar </a:t>
            </a:r>
            <a:r>
              <a:rPr lang="tr-TR" dirty="0" smtClean="0"/>
              <a:t>tarafından</a:t>
            </a:r>
            <a:r>
              <a:rPr lang="tr-TR" dirty="0"/>
              <a:t>, egemenliklerini muhafaza etmek </a:t>
            </a:r>
            <a:r>
              <a:rPr lang="tr-TR" dirty="0" smtClean="0"/>
              <a:t>koşuluyla</a:t>
            </a:r>
            <a:r>
              <a:rPr lang="tr-TR" dirty="0"/>
              <a:t>, belirli ortak ve </a:t>
            </a:r>
            <a:r>
              <a:rPr lang="tr-TR" dirty="0" smtClean="0"/>
              <a:t>sınırlı </a:t>
            </a:r>
            <a:r>
              <a:rPr lang="tr-TR" dirty="0"/>
              <a:t>konularda kendi </a:t>
            </a:r>
            <a:r>
              <a:rPr lang="tr-TR" dirty="0" smtClean="0"/>
              <a:t>çıkarlarını sağlamak amacıyla </a:t>
            </a:r>
            <a:r>
              <a:rPr lang="tr-TR" dirty="0"/>
              <a:t>ve </a:t>
            </a:r>
            <a:r>
              <a:rPr lang="tr-TR" dirty="0" smtClean="0"/>
              <a:t>bir anlaşma </a:t>
            </a:r>
            <a:r>
              <a:rPr lang="tr-TR" dirty="0"/>
              <a:t>ile bir araya getirilen </a:t>
            </a:r>
            <a:r>
              <a:rPr lang="tr-TR" dirty="0" smtClean="0"/>
              <a:t>topluluklardır</a:t>
            </a:r>
            <a:r>
              <a:rPr lang="tr-TR" dirty="0"/>
              <a:t>. Konfederasyonlarda, devletler </a:t>
            </a:r>
            <a:r>
              <a:rPr lang="tr-TR" dirty="0" smtClean="0"/>
              <a:t>belli ve sınırlı </a:t>
            </a:r>
            <a:r>
              <a:rPr lang="tr-TR" dirty="0"/>
              <a:t>amaçlar </a:t>
            </a:r>
            <a:r>
              <a:rPr lang="tr-TR" dirty="0" smtClean="0"/>
              <a:t>etrafında toplanmıştır</a:t>
            </a:r>
            <a:r>
              <a:rPr lang="tr-TR" dirty="0"/>
              <a:t>. Bu amaçlardan en </a:t>
            </a:r>
            <a:r>
              <a:rPr lang="tr-TR" dirty="0" smtClean="0"/>
              <a:t>yaygını </a:t>
            </a:r>
            <a:r>
              <a:rPr lang="tr-TR" dirty="0"/>
              <a:t>savunma </a:t>
            </a:r>
            <a:r>
              <a:rPr lang="tr-TR" dirty="0" smtClean="0"/>
              <a:t>amacıdır</a:t>
            </a:r>
            <a:r>
              <a:rPr lang="tr-TR" dirty="0"/>
              <a:t>. Ortak </a:t>
            </a:r>
            <a:r>
              <a:rPr lang="tr-TR" dirty="0" smtClean="0"/>
              <a:t>çıkarlar </a:t>
            </a:r>
            <a:r>
              <a:rPr lang="tr-TR" dirty="0"/>
              <a:t>ve </a:t>
            </a:r>
            <a:r>
              <a:rPr lang="tr-TR" dirty="0" smtClean="0"/>
              <a:t>anlaşma dışındaki </a:t>
            </a:r>
            <a:r>
              <a:rPr lang="tr-TR" dirty="0"/>
              <a:t>konularda kendi yetki ve </a:t>
            </a:r>
            <a:r>
              <a:rPr lang="tr-TR" dirty="0" smtClean="0"/>
              <a:t>bağımsızlıklarını tamamıyla </a:t>
            </a:r>
            <a:r>
              <a:rPr lang="tr-TR" dirty="0"/>
              <a:t>korurlar. Konfederasyonlarda, üye devletlerin temsilcilerinden meydana gelen bir meclis </a:t>
            </a:r>
            <a:r>
              <a:rPr lang="tr-TR" dirty="0" smtClean="0"/>
              <a:t>vardır (</a:t>
            </a:r>
            <a:r>
              <a:rPr lang="tr-TR" dirty="0" err="1" smtClean="0"/>
              <a:t>Taraktaş</a:t>
            </a:r>
            <a:r>
              <a:rPr lang="tr-TR" dirty="0" smtClean="0"/>
              <a:t> vd., 2013).</a:t>
            </a:r>
          </a:p>
          <a:p>
            <a:pPr algn="just"/>
            <a:r>
              <a:rPr lang="tr-TR" dirty="0" smtClean="0"/>
              <a:t>Konfederasyona </a:t>
            </a:r>
            <a:r>
              <a:rPr lang="tr-TR" dirty="0"/>
              <a:t>örnek olarak </a:t>
            </a:r>
            <a:r>
              <a:rPr lang="tr-TR" dirty="0" smtClean="0"/>
              <a:t>Sovyetler Birliği’nin dağılmasının ardından</a:t>
            </a:r>
            <a:r>
              <a:rPr lang="tr-TR" dirty="0"/>
              <a:t>, </a:t>
            </a:r>
            <a:r>
              <a:rPr lang="tr-TR" dirty="0" smtClean="0"/>
              <a:t>Rusya’nın </a:t>
            </a:r>
            <a:r>
              <a:rPr lang="tr-TR" dirty="0"/>
              <a:t>eski gücünü tekrar kazanmak </a:t>
            </a:r>
            <a:r>
              <a:rPr lang="tr-TR" dirty="0" smtClean="0"/>
              <a:t>amacıyla kurulmuş olan Bağımsız </a:t>
            </a:r>
            <a:r>
              <a:rPr lang="tr-TR" dirty="0"/>
              <a:t>Devletler </a:t>
            </a:r>
            <a:r>
              <a:rPr lang="tr-TR" dirty="0" smtClean="0"/>
              <a:t>Topluluğu </a:t>
            </a:r>
            <a:r>
              <a:rPr lang="tr-TR" dirty="0"/>
              <a:t>gösterilebilir.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Siyasi Yerinden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974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/>
              <a:t>İdari yerinden yönetim, bütün ülkelerde yaygın bir şekilde uygulanmaktadır. Bununla güdülen amaç, aşın merkeziyetçiliğin sakıncalarını ortadan kaldırmak, halkın yönetime katılmasını sağlamak, yerel ihtiyaçlarla mahalli hizmetler ara­sında denge kurmak ve kamu hizmetlerindeki verimi ya da etkinliği artırmaktır. </a:t>
            </a:r>
            <a:r>
              <a:rPr lang="tr-TR" dirty="0" smtClean="0"/>
              <a:t> </a:t>
            </a:r>
            <a:endParaRPr lang="tr-TR" dirty="0"/>
          </a:p>
          <a:p>
            <a:pPr algn="just"/>
            <a:r>
              <a:rPr lang="tr-TR" dirty="0"/>
              <a:t>İdari yerinden yönetim ilkesiyle ortaya çıkan kuruluşlar, özerk bir statüye sa­hiptir. Özerklik, kendi kendine yeterlik ve yönetimde serbestlik demektir. Yok­sa özerklik bağımsızlık ve dokunulmazlık değildir.</a:t>
            </a:r>
          </a:p>
          <a:p>
            <a:pPr algn="just"/>
            <a:r>
              <a:rPr lang="tr-TR" dirty="0" smtClean="0"/>
              <a:t> Merkezden </a:t>
            </a:r>
            <a:r>
              <a:rPr lang="tr-TR" dirty="0"/>
              <a:t>yönetimde, hizmetten yararlananlar, hizmete ilişkin konulardaki kararlara katılamadıkları ve daha çok pasif bir durumda (edilgen) oldukları halde, idari yerinden yönetimle aktif ve </a:t>
            </a:r>
            <a:r>
              <a:rPr lang="tr-TR" dirty="0" err="1"/>
              <a:t>katılmacı</a:t>
            </a:r>
            <a:r>
              <a:rPr lang="tr-TR" dirty="0"/>
              <a:t> bir duruma </a:t>
            </a:r>
            <a:r>
              <a:rPr lang="tr-TR" dirty="0" smtClean="0"/>
              <a:t>geçmektedirler (Anonim, 2020). 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İdari Yerinden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8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 smtClean="0"/>
              <a:t>İdari </a:t>
            </a:r>
            <a:r>
              <a:rPr lang="tr-TR" dirty="0"/>
              <a:t>yerinden yönetimler iki türlüdür. Birincisi, “hizmet yerinden yönetimi” </a:t>
            </a:r>
            <a:r>
              <a:rPr lang="tr-TR" dirty="0" err="1" smtClean="0"/>
              <a:t>dir</a:t>
            </a:r>
            <a:r>
              <a:rPr lang="tr-TR" dirty="0" smtClean="0"/>
              <a:t>. Hizmet </a:t>
            </a:r>
            <a:r>
              <a:rPr lang="tr-TR" dirty="0"/>
              <a:t>yerinden yönetim </a:t>
            </a:r>
            <a:r>
              <a:rPr lang="tr-TR" dirty="0" smtClean="0"/>
              <a:t>kuruluşları, </a:t>
            </a:r>
            <a:r>
              <a:rPr lang="tr-TR" dirty="0"/>
              <a:t>belirli bir hizmeti yerine getirmek için </a:t>
            </a:r>
            <a:r>
              <a:rPr lang="tr-TR" dirty="0" smtClean="0"/>
              <a:t>kurulmaktadır</a:t>
            </a:r>
            <a:r>
              <a:rPr lang="tr-TR" dirty="0"/>
              <a:t>. Ticari ve </a:t>
            </a:r>
            <a:r>
              <a:rPr lang="tr-TR" dirty="0" smtClean="0"/>
              <a:t>sınai </a:t>
            </a:r>
            <a:r>
              <a:rPr lang="tr-TR" dirty="0"/>
              <a:t>alanda faaliyet gösteren </a:t>
            </a:r>
            <a:r>
              <a:rPr lang="tr-TR" dirty="0" smtClean="0"/>
              <a:t>kuruluşlar olabileceği </a:t>
            </a:r>
            <a:r>
              <a:rPr lang="tr-TR" dirty="0"/>
              <a:t>gibi </a:t>
            </a:r>
            <a:r>
              <a:rPr lang="tr-TR" dirty="0" smtClean="0"/>
              <a:t>eğitim, kültür</a:t>
            </a:r>
            <a:r>
              <a:rPr lang="tr-TR" dirty="0"/>
              <a:t>, teknik, sosyal </a:t>
            </a:r>
            <a:r>
              <a:rPr lang="tr-TR" dirty="0" smtClean="0"/>
              <a:t>yardım </a:t>
            </a:r>
            <a:r>
              <a:rPr lang="tr-TR" dirty="0"/>
              <a:t>ve </a:t>
            </a:r>
            <a:r>
              <a:rPr lang="tr-TR" dirty="0" smtClean="0"/>
              <a:t>yayın alanında </a:t>
            </a:r>
            <a:r>
              <a:rPr lang="tr-TR" dirty="0"/>
              <a:t>da hizmet </a:t>
            </a:r>
            <a:r>
              <a:rPr lang="tr-TR" dirty="0" smtClean="0"/>
              <a:t>verebilmektedirler. Hizmet </a:t>
            </a:r>
            <a:r>
              <a:rPr lang="tr-TR" dirty="0"/>
              <a:t>yerinden yönetim </a:t>
            </a:r>
            <a:r>
              <a:rPr lang="tr-TR" dirty="0" smtClean="0"/>
              <a:t>kuruluşlarının </a:t>
            </a:r>
            <a:r>
              <a:rPr lang="tr-TR" dirty="0"/>
              <a:t>özellikleri olarak </a:t>
            </a:r>
            <a:r>
              <a:rPr lang="tr-TR" dirty="0" smtClean="0"/>
              <a:t>şunlar sayılabilir (</a:t>
            </a:r>
            <a:r>
              <a:rPr lang="tr-TR" dirty="0" err="1" smtClean="0"/>
              <a:t>Taraktaş</a:t>
            </a:r>
            <a:r>
              <a:rPr lang="tr-TR" dirty="0" smtClean="0"/>
              <a:t>, 2013); </a:t>
            </a:r>
          </a:p>
          <a:p>
            <a:pPr algn="just"/>
            <a:r>
              <a:rPr lang="tr-TR" dirty="0" smtClean="0"/>
              <a:t>Merkezi </a:t>
            </a:r>
            <a:r>
              <a:rPr lang="tr-TR" dirty="0"/>
              <a:t>yönetimin </a:t>
            </a:r>
            <a:r>
              <a:rPr lang="tr-TR" dirty="0" smtClean="0"/>
              <a:t>yapısı örgütlenmişlerdir</a:t>
            </a:r>
            <a:r>
              <a:rPr lang="tr-TR" dirty="0"/>
              <a:t>, tüzel </a:t>
            </a:r>
            <a:r>
              <a:rPr lang="tr-TR" dirty="0" smtClean="0"/>
              <a:t>kişilikleri vardır </a:t>
            </a:r>
            <a:r>
              <a:rPr lang="tr-TR" dirty="0"/>
              <a:t>ve </a:t>
            </a:r>
            <a:r>
              <a:rPr lang="tr-TR" dirty="0" smtClean="0"/>
              <a:t>kendilerine ait </a:t>
            </a:r>
            <a:r>
              <a:rPr lang="tr-TR" dirty="0"/>
              <a:t>mal </a:t>
            </a:r>
            <a:r>
              <a:rPr lang="tr-TR" dirty="0" smtClean="0"/>
              <a:t>varlıkları, </a:t>
            </a:r>
            <a:r>
              <a:rPr lang="tr-TR" dirty="0"/>
              <a:t>gelir </a:t>
            </a:r>
            <a:r>
              <a:rPr lang="tr-TR" dirty="0" smtClean="0"/>
              <a:t>kaynakları </a:t>
            </a:r>
            <a:r>
              <a:rPr lang="tr-TR" dirty="0"/>
              <a:t>ve bütçeleri bulunur, yasalarda gösterilen </a:t>
            </a:r>
            <a:r>
              <a:rPr lang="tr-TR" dirty="0" smtClean="0"/>
              <a:t>derecede özerkliğe </a:t>
            </a:r>
            <a:r>
              <a:rPr lang="tr-TR" dirty="0"/>
              <a:t>sahiptirler, kendilerine ait karar ve yürütme </a:t>
            </a:r>
            <a:r>
              <a:rPr lang="tr-TR" dirty="0" smtClean="0"/>
              <a:t>organları </a:t>
            </a:r>
            <a:r>
              <a:rPr lang="tr-TR" dirty="0"/>
              <a:t>bulunur, </a:t>
            </a:r>
            <a:r>
              <a:rPr lang="tr-TR" dirty="0" smtClean="0"/>
              <a:t>genellikle kanunla </a:t>
            </a:r>
            <a:r>
              <a:rPr lang="tr-TR" dirty="0"/>
              <a:t>kurulurlar, merkezî otoritenin vesayet denetimine tâbidirler, </a:t>
            </a:r>
            <a:r>
              <a:rPr lang="tr-TR" dirty="0" smtClean="0"/>
              <a:t>hizmet konuları, </a:t>
            </a:r>
            <a:r>
              <a:rPr lang="tr-TR" dirty="0"/>
              <a:t>belirli hizmetlerle </a:t>
            </a:r>
            <a:r>
              <a:rPr lang="tr-TR" dirty="0" smtClean="0"/>
              <a:t> sınırlıdır</a:t>
            </a:r>
            <a:r>
              <a:rPr lang="tr-TR" dirty="0"/>
              <a:t>, genellikle tek </a:t>
            </a:r>
            <a:r>
              <a:rPr lang="tr-TR" dirty="0" smtClean="0"/>
              <a:t>amaçları </a:t>
            </a:r>
            <a:r>
              <a:rPr lang="tr-TR" dirty="0"/>
              <a:t>bulunur. </a:t>
            </a:r>
            <a:endParaRPr lang="tr-TR" dirty="0" smtClean="0"/>
          </a:p>
          <a:p>
            <a:pPr algn="just"/>
            <a:r>
              <a:rPr lang="tr-TR" dirty="0" smtClean="0"/>
              <a:t>Örnek olarak </a:t>
            </a:r>
            <a:r>
              <a:rPr lang="tr-TR" dirty="0"/>
              <a:t>tabipler </a:t>
            </a:r>
            <a:r>
              <a:rPr lang="tr-TR" dirty="0" smtClean="0"/>
              <a:t>odası, </a:t>
            </a:r>
            <a:r>
              <a:rPr lang="tr-TR" dirty="0"/>
              <a:t>ticaret </a:t>
            </a:r>
            <a:r>
              <a:rPr lang="tr-TR" dirty="0" smtClean="0"/>
              <a:t>odası, </a:t>
            </a:r>
            <a:r>
              <a:rPr lang="tr-TR" dirty="0"/>
              <a:t>barolar gösterilebilir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İdari Yerinden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17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 smtClean="0"/>
              <a:t>İdari </a:t>
            </a:r>
            <a:r>
              <a:rPr lang="tr-TR" dirty="0"/>
              <a:t>yerinden yönetimin ikinci türü, “mahalli yerinden yönetim” </a:t>
            </a:r>
            <a:r>
              <a:rPr lang="tr-TR" dirty="0" err="1"/>
              <a:t>dir</a:t>
            </a:r>
            <a:r>
              <a:rPr lang="tr-TR" dirty="0"/>
              <a:t>. Bu </a:t>
            </a:r>
            <a:r>
              <a:rPr lang="tr-TR" dirty="0" smtClean="0"/>
              <a:t>idari yerinden </a:t>
            </a:r>
            <a:r>
              <a:rPr lang="tr-TR" dirty="0"/>
              <a:t>yönetim türünde, ülkenin belli bir bölgesinde oturan bireylerin, sadece </a:t>
            </a:r>
            <a:r>
              <a:rPr lang="tr-TR" dirty="0" smtClean="0"/>
              <a:t>o yerleşim </a:t>
            </a:r>
            <a:r>
              <a:rPr lang="tr-TR" dirty="0"/>
              <a:t>yerinde ortaya </a:t>
            </a:r>
            <a:r>
              <a:rPr lang="tr-TR" dirty="0" smtClean="0"/>
              <a:t>çıkan </a:t>
            </a:r>
            <a:r>
              <a:rPr lang="tr-TR" dirty="0"/>
              <a:t>ortak </a:t>
            </a:r>
            <a:r>
              <a:rPr lang="tr-TR" dirty="0" smtClean="0"/>
              <a:t>ihtiyaçlarını karşılayabilmek </a:t>
            </a:r>
            <a:r>
              <a:rPr lang="tr-TR" dirty="0"/>
              <a:t>için o bölgeye </a:t>
            </a:r>
            <a:r>
              <a:rPr lang="tr-TR" dirty="0" smtClean="0"/>
              <a:t>tanınan </a:t>
            </a:r>
            <a:r>
              <a:rPr lang="tr-TR" b="1" dirty="0"/>
              <a:t>idari bir özerklik</a:t>
            </a:r>
            <a:r>
              <a:rPr lang="tr-TR" dirty="0"/>
              <a:t> </a:t>
            </a:r>
            <a:r>
              <a:rPr lang="tr-TR" dirty="0" smtClean="0"/>
              <a:t>bulunmaktadır</a:t>
            </a:r>
            <a:r>
              <a:rPr lang="tr-TR" dirty="0"/>
              <a:t>. Ülkemizde </a:t>
            </a:r>
            <a:endParaRPr lang="tr-TR" dirty="0" smtClean="0"/>
          </a:p>
          <a:p>
            <a:pPr algn="just"/>
            <a:r>
              <a:rPr lang="tr-TR" dirty="0" smtClean="0"/>
              <a:t>Köyler</a:t>
            </a:r>
            <a:r>
              <a:rPr lang="tr-TR" dirty="0"/>
              <a:t>, </a:t>
            </a:r>
            <a:endParaRPr lang="tr-TR" dirty="0" smtClean="0"/>
          </a:p>
          <a:p>
            <a:pPr algn="just"/>
            <a:r>
              <a:rPr lang="tr-TR" dirty="0" smtClean="0"/>
              <a:t>Belediyeler (Büyükşehir Belediyeleri),</a:t>
            </a:r>
          </a:p>
          <a:p>
            <a:pPr algn="just"/>
            <a:r>
              <a:rPr lang="tr-TR" dirty="0"/>
              <a:t>İ</a:t>
            </a:r>
            <a:r>
              <a:rPr lang="tr-TR" dirty="0" smtClean="0"/>
              <a:t>l Özel idareleri </a:t>
            </a:r>
          </a:p>
          <a:p>
            <a:pPr marL="457200" lvl="1" indent="0" algn="just">
              <a:buNone/>
            </a:pPr>
            <a:r>
              <a:rPr lang="tr-TR" dirty="0" smtClean="0"/>
              <a:t>mahalli </a:t>
            </a:r>
            <a:r>
              <a:rPr lang="tr-TR" dirty="0"/>
              <a:t>yerinden yönetimin örnekleridir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İdari Yerinden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05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313080" y="613947"/>
            <a:ext cx="7587335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313080" y="1355271"/>
            <a:ext cx="8517836" cy="428134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tr-TR" sz="1600" dirty="0" smtClean="0"/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48640" y="1355271"/>
            <a:ext cx="77906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indent="-536575"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Anonim. (2020). Yerinden Yönetim, İdari ve Coğrafi Yerinden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Yönetim. https://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www.ekodialog.com/kamu_yonetimi/yerinden_yonetim_idari_cografi.html. Erişim Tarihi: 07.04.2020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6575" indent="-536575"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Erkan,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E. G. (2014).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Merkezi Yönetim ile Yerel Yönetimler Arasında Görev Paylaşımı  Kamu Hizmetlerinin Görülmesinde Etkinlik ve Silifke Belediyesi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Nde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Bir Uygulama (Y.L. Tezi).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Karamanoglu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Mehmetbey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Üniversitesi.</a:t>
            </a:r>
          </a:p>
          <a:p>
            <a:pPr marL="536575" indent="-536575"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Gözübüyük,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A. Ş. (2001). Yönetim Hukuku, Turhan Kitabevi, Ankara, 15.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6575" indent="-536575"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Günday, M. (1996). İdare Hukuku Dersleri. İmaj Yayınevi, Ankara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36575" indent="-536575"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Kaya, E. 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t.y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.).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http://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erolkaya.com/wp-content/uploads/sunumlar/merkez-yerel-iliskileri.pdf Erişim Tarihi: 03.04.2020</a:t>
            </a:r>
          </a:p>
          <a:p>
            <a:pPr marL="536575" indent="-536575" algn="just"/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Taraktaş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A.,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Moğol,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T.,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Çakır,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T., &amp;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Varcan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N. (2013). Mahalli İdareler Maliyesi. Ankara: Anadolu Üniversitesi Yayınları.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6575" indent="-536575" algn="just"/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40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50330" y="1737167"/>
            <a:ext cx="75458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tx1">
                  <a:lumMod val="95000"/>
                  <a:lumOff val="5000"/>
                </a:schemeClr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HAFTA</a:t>
            </a:r>
          </a:p>
          <a:p>
            <a:pPr marL="514350" lvl="1" indent="-514350" algn="ctr">
              <a:spcBef>
                <a:spcPct val="20000"/>
              </a:spcBef>
              <a:buClr>
                <a:schemeClr val="accent1"/>
              </a:buClr>
              <a:buAutoNum type="arabicPeriod"/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1" indent="-514350" algn="ctr">
              <a:spcBef>
                <a:spcPct val="20000"/>
              </a:spcBef>
              <a:buClr>
                <a:schemeClr val="accent1"/>
              </a:buClr>
              <a:buAutoNum type="arabicPeriod"/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1" indent="-514350" algn="ctr">
              <a:spcBef>
                <a:spcPct val="20000"/>
              </a:spcBef>
              <a:buClr>
                <a:schemeClr val="accent1"/>
              </a:buClr>
              <a:buAutoNum type="arabicPeriod"/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Merkezi Yönetim – Yerinden Yönetim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549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/>
              <a:t>Merkezden yönetim, kamu hizmetlerinde </a:t>
            </a:r>
            <a:r>
              <a:rPr lang="tr-TR" dirty="0" smtClean="0"/>
              <a:t>birlik ve </a:t>
            </a:r>
            <a:r>
              <a:rPr lang="tr-TR" dirty="0"/>
              <a:t>bütünlüğü sağlamak amacıyla hizmetlerin </a:t>
            </a:r>
            <a:r>
              <a:rPr lang="tr-TR" dirty="0" smtClean="0"/>
              <a:t>ve bu </a:t>
            </a:r>
            <a:r>
              <a:rPr lang="tr-TR" dirty="0"/>
              <a:t>hizmetlere ilişkin karar ve </a:t>
            </a:r>
            <a:r>
              <a:rPr lang="tr-TR" dirty="0" smtClean="0"/>
              <a:t>faaliyetlerin merkezi </a:t>
            </a:r>
            <a:r>
              <a:rPr lang="tr-TR" dirty="0"/>
              <a:t>hükümet ve merkezi </a:t>
            </a:r>
            <a:r>
              <a:rPr lang="tr-TR" dirty="0" smtClean="0"/>
              <a:t>hükümetin hiyerarşik </a:t>
            </a:r>
            <a:r>
              <a:rPr lang="tr-TR" dirty="0"/>
              <a:t>yapılanması içerisindeki </a:t>
            </a:r>
            <a:r>
              <a:rPr lang="tr-TR" dirty="0" smtClean="0"/>
              <a:t>örgütlerce yürütülmesidir (Kaya </a:t>
            </a:r>
            <a:r>
              <a:rPr lang="tr-TR" dirty="0" err="1" smtClean="0"/>
              <a:t>t.y</a:t>
            </a:r>
            <a:r>
              <a:rPr lang="tr-TR" dirty="0" smtClean="0"/>
              <a:t>.).</a:t>
            </a:r>
          </a:p>
          <a:p>
            <a:pPr algn="just"/>
            <a:r>
              <a:rPr lang="tr-TR" dirty="0" smtClean="0"/>
              <a:t>Günday’a (1996) göre devlet idaresinin topluma sunmakla yükümlü olduğu hizmetleri devletin resmi merkezi olan başkentten ve tek elden yürütmesidir. (Erkan, 2014).</a:t>
            </a: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Merkezden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69792"/>
            <a:ext cx="9144000" cy="1774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Gözübüyük’e (2001) göre merkezi idarenin temel özellikleri (Erkan, 2014)</a:t>
            </a:r>
          </a:p>
          <a:p>
            <a:pPr lvl="1"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Merkezden yönetimde tek bir tüzel kişilik vardır. O da devlet yani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merkezi yönetimdir.</a:t>
            </a:r>
          </a:p>
          <a:p>
            <a:pPr lvl="1"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Merkezi yönetim, kamu hizmetlerinin özelliklerine göre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bölünerek bakanlıklar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şeklinde örgütlenmiştir. Ancak bakanlıkların tüzel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kişiliği bulunmamaktadır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 Bakanlıklar kamu hizmetlerini devlet adına ve devletten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aldığı yetkiye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göre yerine getirmektedir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Kamu hizmetlerinin yerine getirilmesi için gerekli gider ve varsa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bu hizmetlerden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elde edilen gelir merkezde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toplanmaktadır</a:t>
            </a:r>
          </a:p>
          <a:p>
            <a:pPr lvl="1"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Kamu hizmetler, merkezde bulunan kişi yada kişilerce planlanır,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düzenlenir ve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yürütülmektedir. Bunun neticesinde meydana gelebilecek sorumluluk da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bu kişiye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yada kişilere aittir.</a:t>
            </a:r>
            <a:endParaRPr 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Merkezden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66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Gözübüyük’e (2001) göre merkezi idarenin temel özellikleri (Erkan, 2014)</a:t>
            </a:r>
          </a:p>
          <a:p>
            <a:pPr lvl="1" algn="just"/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Merkezden tüm hizmetleri yürütmek mümkün olmadığından,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başkent dışında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tüm ülkeye yayılmış bir taşra teşkilatı vardır. Bu taşra teşkilatındaki görevliler merkezden atanır ve bu görevlilerin kendilerine has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yetkileri bulunmamaktadır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. Görevliler merkezden aldıkları emir ve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talimatlar doğrultusunda 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hareket etmektedir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algn="just"/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Her ne kadar merkezi yönetim hizmetlerin yerine getirilmesi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için bakanlıklara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 taşra teşkilatına ayrılmış ise de, merkezi yönetim bir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bütündür. Merkezi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yönetim içindeki tüm görevliler birbirlerine </a:t>
            </a: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hiyerarşik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bir bağ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ile bağlıdır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Merkezden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55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Merkeziyetçilik (merkezden yönetim)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siyasi, hukuki ve yönetsel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açıdan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ülkenin tek bir el olan merkezden yönetilmesidir. Yasama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yargı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yetkilerin merkezî idarede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bulunmasına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“siyasal merkeziyet” ve yürütme erkine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ilişkin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yetki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fonksiyonların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merkeze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bağlı olmasına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ise “idari (yönetsel) merkeziyet” denilmektedir. Merkeziyetçilik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kavramından,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yerel düzeyde hizmet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verilmediği anlamı çıkarılmamalıdır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Çünkü merkezî yönetim yetkilerinin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bazılarını bazı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bölgelerde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kurduğu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örgütlere aktarabilir.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tür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yetki göçerilmesini “yetki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genişliği” denilmektedir 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Taraktaş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vd., 2013).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Merkezden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21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/>
              <a:t>Yerinden yönetim, kamu hizmetlerine </a:t>
            </a:r>
            <a:r>
              <a:rPr lang="tr-TR" dirty="0" smtClean="0"/>
              <a:t>ilişkin hizmetlerin </a:t>
            </a:r>
            <a:r>
              <a:rPr lang="tr-TR" dirty="0"/>
              <a:t>ve bu hizmetlere ilişkin karar </a:t>
            </a:r>
            <a:r>
              <a:rPr lang="tr-TR" dirty="0" smtClean="0"/>
              <a:t>ve işlemlerin</a:t>
            </a:r>
            <a:r>
              <a:rPr lang="tr-TR" dirty="0"/>
              <a:t>, hizmetin yapılacağı yere en </a:t>
            </a:r>
            <a:r>
              <a:rPr lang="tr-TR" dirty="0" smtClean="0"/>
              <a:t>yakın yönetim </a:t>
            </a:r>
            <a:r>
              <a:rPr lang="tr-TR" dirty="0"/>
              <a:t>birimince yapılmasını ifade </a:t>
            </a:r>
            <a:r>
              <a:rPr lang="tr-TR" dirty="0" smtClean="0"/>
              <a:t>eder (Kaya </a:t>
            </a:r>
            <a:r>
              <a:rPr lang="tr-TR" dirty="0" err="1" smtClean="0"/>
              <a:t>t.y</a:t>
            </a:r>
            <a:r>
              <a:rPr lang="tr-TR" dirty="0" smtClean="0"/>
              <a:t>.).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Merkezden yönetimin tersine, yerinden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yönetim; topluma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sunulacak bazı idari hizmetlerin devlet merkezinden ve tek elden değil,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merkezi idare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teşkilatı içerisinde yer almayan ve merkezi idare hiyerarşisine dahil olmayan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kamu tüzel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kişileri tarafından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yürütülmesidir (Günday, 2002).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Yerinden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86912"/>
            <a:ext cx="9144000" cy="236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63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/>
              <a:t>Yerinden yönetimler yetkileri ve uygulama </a:t>
            </a:r>
            <a:r>
              <a:rPr lang="tr-TR" dirty="0" smtClean="0"/>
              <a:t>alanları açısından </a:t>
            </a:r>
            <a:r>
              <a:rPr lang="tr-TR" dirty="0"/>
              <a:t>ülkeden ülkeye </a:t>
            </a:r>
            <a:r>
              <a:rPr lang="tr-TR" dirty="0" smtClean="0"/>
              <a:t>farklılık </a:t>
            </a:r>
            <a:r>
              <a:rPr lang="tr-TR" dirty="0"/>
              <a:t>göstermektedir. Yetkileri </a:t>
            </a:r>
            <a:r>
              <a:rPr lang="tr-TR" dirty="0" smtClean="0"/>
              <a:t>açısından </a:t>
            </a:r>
            <a:r>
              <a:rPr lang="tr-TR" dirty="0"/>
              <a:t>yerel yönetimler, “Siyasi Yerinden Yönetim” ve </a:t>
            </a:r>
            <a:r>
              <a:rPr lang="tr-TR" dirty="0" smtClean="0"/>
              <a:t>“İdari </a:t>
            </a:r>
            <a:r>
              <a:rPr lang="tr-TR" dirty="0"/>
              <a:t>Yerinden Yönetim” olarak ikiye </a:t>
            </a:r>
            <a:r>
              <a:rPr lang="tr-TR" dirty="0" smtClean="0"/>
              <a:t>ayrılmaktadır</a:t>
            </a:r>
            <a:r>
              <a:rPr lang="tr-TR" dirty="0"/>
              <a:t>. Uygulama </a:t>
            </a:r>
            <a:r>
              <a:rPr lang="tr-TR" dirty="0" smtClean="0"/>
              <a:t>açısından yerel </a:t>
            </a:r>
            <a:r>
              <a:rPr lang="tr-TR" dirty="0"/>
              <a:t>yönetim birimleri de ikiye </a:t>
            </a:r>
            <a:r>
              <a:rPr lang="tr-TR" dirty="0" smtClean="0"/>
              <a:t>ayrılmaktadır</a:t>
            </a:r>
            <a:r>
              <a:rPr lang="tr-TR" dirty="0"/>
              <a:t>. Birincisi “Hizmet Yerinden Yönetimi”, ikincisi ise “Mahalli Yerinden Yönetim” </a:t>
            </a:r>
            <a:r>
              <a:rPr lang="tr-TR" dirty="0" err="1" smtClean="0"/>
              <a:t>dir</a:t>
            </a:r>
            <a:r>
              <a:rPr lang="tr-TR" dirty="0" smtClean="0"/>
              <a:t> (</a:t>
            </a:r>
            <a:r>
              <a:rPr lang="tr-TR" dirty="0" err="1" smtClean="0"/>
              <a:t>Taraktaş</a:t>
            </a:r>
            <a:r>
              <a:rPr lang="tr-TR" dirty="0" smtClean="0"/>
              <a:t> vd. 2013).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Yerinden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22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5000" y="1489383"/>
            <a:ext cx="8517836" cy="4281345"/>
          </a:xfrm>
        </p:spPr>
        <p:txBody>
          <a:bodyPr anchor="t">
            <a:noAutofit/>
          </a:bodyPr>
          <a:lstStyle/>
          <a:p>
            <a:pPr algn="just"/>
            <a:r>
              <a:rPr lang="tr-TR" dirty="0" smtClean="0"/>
              <a:t>Yerinden yönetim iki türlüdür.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Siyasi Yerinden Yönetim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İdari Yerinden Yönetim</a:t>
            </a:r>
          </a:p>
          <a:p>
            <a:pPr marL="1371600" lvl="2" indent="-457200" algn="just">
              <a:buFont typeface="+mj-lt"/>
              <a:buAutoNum type="romanU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Coğrafi Yönden Yerinden Yönetim</a:t>
            </a:r>
          </a:p>
          <a:p>
            <a:pPr marL="1371600" lvl="2" indent="-457200" algn="just">
              <a:buFont typeface="+mj-lt"/>
              <a:buAutoNum type="romanUcPeriod"/>
            </a:pP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Hizmet Yönünden Yerinden Yönetim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Siyasi Yönden Yerinden Yönetim</a:t>
            </a:r>
          </a:p>
          <a:p>
            <a:pPr marL="457200" lvl="1" indent="0" algn="just">
              <a:buNone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Siyasi gücün merkezi yönetim ile paylaşılması anlamına gelmektedir. Yerinden yönetim yapan birimin siyasi özerkliği anlamına gelir.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35000" y="564819"/>
            <a:ext cx="8517837" cy="587829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Yerinden Yönetim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89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13042</TotalTime>
  <Words>1241</Words>
  <Application>Microsoft Office PowerPoint</Application>
  <PresentationFormat>Ekran Gösterisi (4:3)</PresentationFormat>
  <Paragraphs>67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user</cp:lastModifiedBy>
  <cp:revision>856</cp:revision>
  <cp:lastPrinted>2016-10-24T07:53:35Z</cp:lastPrinted>
  <dcterms:created xsi:type="dcterms:W3CDTF">2016-09-18T09:35:24Z</dcterms:created>
  <dcterms:modified xsi:type="dcterms:W3CDTF">2020-04-08T07:22:53Z</dcterms:modified>
</cp:coreProperties>
</file>