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857D3-0A58-42F6-8AE2-6C5C5FD6E164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9FD45-1F62-46E5-9B59-40BFCD08D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7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00C2E-4EF8-46B7-B9DB-E9E77E6106D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772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00C2E-4EF8-46B7-B9DB-E9E77E6106D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59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86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59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0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81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99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09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74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16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60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8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17E18-2485-45D8-98E8-45AF6FF555B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C5FFC-E3D7-4BC2-A401-64354819B1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4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</a:p>
          <a:p>
            <a:r>
              <a:rPr lang="tr-TR" dirty="0" smtClean="0"/>
              <a:t>Madde Karakteristik Eğrisi ve Grafik Uygulamaları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106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Demars</a:t>
            </a:r>
            <a:r>
              <a:rPr lang="tr-TR" dirty="0"/>
              <a:t>, C. (2016). </a:t>
            </a:r>
            <a:r>
              <a:rPr lang="tr-TR" i="1" dirty="0"/>
              <a:t>Madde tepki kuramı </a:t>
            </a:r>
            <a:r>
              <a:rPr lang="tr-TR" dirty="0"/>
              <a:t>(H. </a:t>
            </a:r>
            <a:r>
              <a:rPr lang="tr-TR" dirty="0" err="1"/>
              <a:t>Kelecioğlu</a:t>
            </a:r>
            <a:r>
              <a:rPr lang="tr-TR" dirty="0"/>
              <a:t>, Çev.). Ankara: Nobel Yayıncılık. (2010).</a:t>
            </a:r>
          </a:p>
          <a:p>
            <a:pPr algn="just"/>
            <a:r>
              <a:rPr lang="tr-TR" dirty="0"/>
              <a:t>Baker, F. B. (2016). </a:t>
            </a:r>
            <a:r>
              <a:rPr lang="tr-TR" i="1" dirty="0"/>
              <a:t>Madde tepki kuramının temelleri </a:t>
            </a:r>
            <a:r>
              <a:rPr lang="tr-TR" dirty="0"/>
              <a:t>(M. İlhan, Çev.). Ankara: </a:t>
            </a:r>
            <a:r>
              <a:rPr lang="tr-TR" dirty="0" err="1"/>
              <a:t>Pegem</a:t>
            </a:r>
            <a:r>
              <a:rPr lang="tr-TR" dirty="0"/>
              <a:t> Akademi. (1991).</a:t>
            </a:r>
          </a:p>
          <a:p>
            <a:pPr algn="just"/>
            <a:r>
              <a:rPr lang="tr-TR" dirty="0"/>
              <a:t>de Alaya, R. J. (2009).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practice</a:t>
            </a:r>
            <a:r>
              <a:rPr lang="tr-TR" i="1" dirty="0"/>
              <a:t> of </a:t>
            </a:r>
            <a:r>
              <a:rPr lang="tr-TR" i="1" dirty="0" err="1"/>
              <a:t>item</a:t>
            </a:r>
            <a:r>
              <a:rPr lang="tr-TR" i="1" dirty="0"/>
              <a:t> </a:t>
            </a:r>
            <a:r>
              <a:rPr lang="tr-TR" i="1" dirty="0" err="1"/>
              <a:t>response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. </a:t>
            </a:r>
            <a:r>
              <a:rPr lang="tr-TR" dirty="0"/>
              <a:t>New York: </a:t>
            </a:r>
            <a:r>
              <a:rPr lang="tr-TR" dirty="0" err="1"/>
              <a:t>Guilford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91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549640" y="504967"/>
            <a:ext cx="3200400" cy="1918193"/>
          </a:xfrm>
        </p:spPr>
        <p:txBody>
          <a:bodyPr/>
          <a:lstStyle/>
          <a:p>
            <a:r>
              <a:rPr lang="tr-TR" dirty="0" smtClean="0"/>
              <a:t>Madde </a:t>
            </a:r>
            <a:r>
              <a:rPr lang="tr-TR" dirty="0" err="1" smtClean="0"/>
              <a:t>karakterıstık</a:t>
            </a:r>
            <a:r>
              <a:rPr lang="tr-TR" dirty="0" smtClean="0"/>
              <a:t> </a:t>
            </a:r>
            <a:r>
              <a:rPr lang="tr-TR" dirty="0" err="1" smtClean="0"/>
              <a:t>eğrısı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2</a:t>
            </a:fld>
            <a:endParaRPr lang="tr-TR"/>
          </a:p>
        </p:txBody>
      </p:sp>
      <p:pic>
        <p:nvPicPr>
          <p:cNvPr id="5" name="Resim 4" descr="Ekran Kırpm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682" y="936434"/>
            <a:ext cx="5083498" cy="355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5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51692"/>
            <a:ext cx="6711696" cy="5254164"/>
          </a:xfrm>
        </p:spPr>
        <p:txBody>
          <a:bodyPr>
            <a:normAutofit/>
          </a:bodyPr>
          <a:lstStyle/>
          <a:p>
            <a:endParaRPr lang="tr-T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tr-T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«Madde güçlüğü </a:t>
            </a:r>
            <a:r>
              <a:rPr lang="tr-TR" dirty="0" smtClean="0"/>
              <a:t>maddenin yetenek ölçeğinin hangi noktasında işlevsel olduğunu ifade eder.» (Baker, </a:t>
            </a:r>
            <a:r>
              <a:rPr lang="tr-TR" dirty="0" err="1" smtClean="0"/>
              <a:t>sf</a:t>
            </a:r>
            <a:r>
              <a:rPr lang="tr-TR" dirty="0" smtClean="0"/>
              <a:t> 4)</a:t>
            </a:r>
          </a:p>
          <a:p>
            <a:pPr algn="just"/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Madde ayırt ediciliği </a:t>
            </a:r>
            <a:r>
              <a:rPr lang="tr-TR" dirty="0" smtClean="0"/>
              <a:t>maddenin, yapının farklı düzeylerindeki bireyleri birbirinden farklılaştırması anlamına gelir.» </a:t>
            </a:r>
            <a:r>
              <a:rPr lang="tr-TR" dirty="0"/>
              <a:t>(</a:t>
            </a:r>
            <a:r>
              <a:rPr lang="tr-TR" dirty="0" err="1"/>
              <a:t>Demars</a:t>
            </a:r>
            <a:r>
              <a:rPr lang="tr-TR" dirty="0"/>
              <a:t>, </a:t>
            </a:r>
            <a:r>
              <a:rPr lang="tr-TR" dirty="0" err="1"/>
              <a:t>sf</a:t>
            </a:r>
            <a:r>
              <a:rPr lang="tr-TR" dirty="0"/>
              <a:t> 5)</a:t>
            </a:r>
          </a:p>
          <a:p>
            <a:pPr algn="just"/>
            <a:endParaRPr lang="tr-TR" dirty="0"/>
          </a:p>
          <a:p>
            <a:pPr algn="just"/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549640" y="1949985"/>
            <a:ext cx="3200400" cy="2401677"/>
          </a:xfrm>
        </p:spPr>
        <p:txBody>
          <a:bodyPr>
            <a:normAutofit/>
          </a:bodyPr>
          <a:lstStyle/>
          <a:p>
            <a:r>
              <a:rPr lang="tr-TR" sz="2000" dirty="0" smtClean="0"/>
              <a:t>Madde karakteristik eğrisini tanımlamak için kullanılan 2 teknik özellik bulunmaktadır. Bu özellikler kullanılarak eğrinin genel biçimi tanımlanabilir.</a:t>
            </a:r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1600" dirty="0" smtClean="0"/>
          </a:p>
          <a:p>
            <a:endParaRPr lang="tr-TR" sz="1600" dirty="0"/>
          </a:p>
          <a:p>
            <a:endParaRPr lang="tr-TR" sz="1600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82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4</a:t>
            </a:fld>
            <a:endParaRPr lang="tr-TR"/>
          </a:p>
        </p:txBody>
      </p:sp>
      <p:pic>
        <p:nvPicPr>
          <p:cNvPr id="3" name="Resim 2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749" y="1266940"/>
            <a:ext cx="5570153" cy="3811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8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5</a:t>
            </a:fld>
            <a:endParaRPr lang="tr-TR"/>
          </a:p>
        </p:txBody>
      </p:sp>
      <p:pic>
        <p:nvPicPr>
          <p:cNvPr id="3" name="Resim 2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584" y="1135564"/>
            <a:ext cx="5647577" cy="338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60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6</a:t>
            </a:fld>
            <a:endParaRPr lang="tr-TR"/>
          </a:p>
        </p:txBody>
      </p:sp>
      <p:pic>
        <p:nvPicPr>
          <p:cNvPr id="3" name="Resim 2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92" y="1333367"/>
            <a:ext cx="5703124" cy="358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2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10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84" y="1364777"/>
            <a:ext cx="6689541" cy="3875964"/>
          </a:xfrm>
          <a:ln>
            <a:solidFill>
              <a:schemeClr val="tx1"/>
            </a:solidFill>
          </a:ln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28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97039"/>
            <a:ext cx="10058400" cy="4275161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Rasch</a:t>
            </a:r>
            <a:r>
              <a:rPr lang="tr-TR" dirty="0"/>
              <a:t> ve 1PL modellerde doğru sayısı puanları </a:t>
            </a:r>
            <a:r>
              <a:rPr lang="el-GR" b="1" dirty="0"/>
              <a:t>θ</a:t>
            </a:r>
            <a:r>
              <a:rPr lang="tr-TR" b="1" dirty="0"/>
              <a:t> </a:t>
            </a:r>
            <a:r>
              <a:rPr lang="tr-TR" dirty="0"/>
              <a:t>için yeterli bir istatistiktir. Yani aynı ham puana sahip bireylerin kestirilen </a:t>
            </a:r>
            <a:r>
              <a:rPr lang="el-GR" b="1" dirty="0"/>
              <a:t>θ</a:t>
            </a:r>
            <a:r>
              <a:rPr lang="tr-TR" b="1" dirty="0"/>
              <a:t> </a:t>
            </a:r>
            <a:r>
              <a:rPr lang="tr-TR" dirty="0"/>
              <a:t>değerleri aynıdır. Oysa 2PL ve 3PL modellerde aynı sayıda doğru cevabı olan fakat doğru cevap örüntüsü farklı olan bireyler farklı </a:t>
            </a:r>
            <a:r>
              <a:rPr lang="el-GR" b="1" dirty="0"/>
              <a:t>θ</a:t>
            </a:r>
            <a:r>
              <a:rPr lang="tr-TR" b="1" dirty="0"/>
              <a:t> </a:t>
            </a:r>
            <a:r>
              <a:rPr lang="tr-TR" dirty="0"/>
              <a:t>değerleri </a:t>
            </a:r>
            <a:r>
              <a:rPr lang="tr-TR" dirty="0" smtClean="0"/>
              <a:t>alır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Demars</a:t>
            </a:r>
            <a:r>
              <a:rPr lang="tr-TR" dirty="0" smtClean="0"/>
              <a:t>, </a:t>
            </a:r>
            <a:r>
              <a:rPr lang="tr-TR" dirty="0" smtClean="0"/>
              <a:t>2016).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84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382137"/>
            <a:ext cx="10230498" cy="627797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/>
              <a:t>Rasch</a:t>
            </a:r>
            <a:r>
              <a:rPr lang="tr-TR" dirty="0" smtClean="0"/>
              <a:t> ve 1PL modellerde madde karakteristik eğrileri kesişmezken, 2PL ve 3PL modellerde eğriler kesişebilir. Olasılıklar </a:t>
            </a:r>
            <a:r>
              <a:rPr lang="tr-TR" dirty="0" err="1" smtClean="0"/>
              <a:t>logit</a:t>
            </a:r>
            <a:r>
              <a:rPr lang="tr-TR" dirty="0" smtClean="0"/>
              <a:t> değerine dönüştürüldüğünde, </a:t>
            </a:r>
            <a:r>
              <a:rPr lang="el-GR" b="1" dirty="0" smtClean="0"/>
              <a:t>θ</a:t>
            </a:r>
            <a:r>
              <a:rPr lang="tr-TR" b="1" dirty="0" smtClean="0"/>
              <a:t> </a:t>
            </a:r>
            <a:r>
              <a:rPr lang="tr-TR" dirty="0" smtClean="0"/>
              <a:t>ölçeği boyunca </a:t>
            </a:r>
            <a:r>
              <a:rPr lang="tr-TR" dirty="0" err="1" smtClean="0"/>
              <a:t>logit</a:t>
            </a:r>
            <a:r>
              <a:rPr lang="tr-TR" dirty="0" smtClean="0"/>
              <a:t> farkı sabit kalır.</a:t>
            </a:r>
            <a:endParaRPr lang="tr-TR" dirty="0"/>
          </a:p>
          <a:p>
            <a:pPr algn="just"/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lvl="7"/>
            <a:endParaRPr lang="tr-TR" dirty="0"/>
          </a:p>
          <a:p>
            <a:pPr marL="2271400" lvl="8" indent="0"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                             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Demars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sf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18</a:t>
            </a:r>
          </a:p>
        </p:txBody>
      </p:sp>
      <p:pic>
        <p:nvPicPr>
          <p:cNvPr id="5" name="Resim 4" descr="Ekran Kırpm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860" y="1866681"/>
            <a:ext cx="6018662" cy="3565128"/>
          </a:xfrm>
          <a:prstGeom prst="rect">
            <a:avLst/>
          </a:prstGeom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54CA-BECD-4BE2-93C6-21EF5D56CEB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22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247</Words>
  <Application>Microsoft Office PowerPoint</Application>
  <PresentationFormat>Geniş ekran</PresentationFormat>
  <Paragraphs>44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Madde Tepki Kuramı</vt:lpstr>
      <vt:lpstr>Madde karakterıstık eğrısı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2</cp:revision>
  <dcterms:created xsi:type="dcterms:W3CDTF">2018-10-04T06:44:15Z</dcterms:created>
  <dcterms:modified xsi:type="dcterms:W3CDTF">2018-10-04T06:49:14Z</dcterms:modified>
</cp:coreProperties>
</file>