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27728-4158-4058-A5A6-3CAA784C54AD}" type="datetimeFigureOut">
              <a:rPr lang="tr-TR" smtClean="0"/>
              <a:pPr/>
              <a:t>24.04.2020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1D8F3-CFF9-46EB-9881-FE96082A12D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34B0244-F849-416B-B3B1-1C75B206745E}" type="slidenum">
              <a:rPr lang="tr-TR" smtClean="0"/>
              <a:pPr/>
              <a:t>2</a:t>
            </a:fld>
            <a:endParaRPr lang="tr-TR"/>
          </a:p>
        </p:txBody>
      </p:sp>
    </p:spTree>
    <p:extLst>
      <p:ext uri="{BB962C8B-B14F-4D97-AF65-F5344CB8AC3E}">
        <p14:creationId xmlns:p14="http://schemas.microsoft.com/office/powerpoint/2010/main" xmlns="" val="287189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34B0244-F849-416B-B3B1-1C75B206745E}" type="slidenum">
              <a:rPr lang="tr-TR" smtClean="0"/>
              <a:pPr/>
              <a:t>3</a:t>
            </a:fld>
            <a:endParaRPr lang="tr-TR"/>
          </a:p>
        </p:txBody>
      </p:sp>
    </p:spTree>
    <p:extLst>
      <p:ext uri="{BB962C8B-B14F-4D97-AF65-F5344CB8AC3E}">
        <p14:creationId xmlns:p14="http://schemas.microsoft.com/office/powerpoint/2010/main" xmlns="" val="278088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34B0244-F849-416B-B3B1-1C75B206745E}" type="slidenum">
              <a:rPr lang="tr-TR" smtClean="0"/>
              <a:pPr/>
              <a:t>4</a:t>
            </a:fld>
            <a:endParaRPr lang="tr-TR"/>
          </a:p>
        </p:txBody>
      </p:sp>
    </p:spTree>
    <p:extLst>
      <p:ext uri="{BB962C8B-B14F-4D97-AF65-F5344CB8AC3E}">
        <p14:creationId xmlns:p14="http://schemas.microsoft.com/office/powerpoint/2010/main" xmlns="" val="153755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34B0244-F849-416B-B3B1-1C75B206745E}" type="slidenum">
              <a:rPr lang="tr-TR" smtClean="0"/>
              <a:pPr/>
              <a:t>5</a:t>
            </a:fld>
            <a:endParaRPr lang="tr-TR"/>
          </a:p>
        </p:txBody>
      </p:sp>
    </p:spTree>
    <p:extLst>
      <p:ext uri="{BB962C8B-B14F-4D97-AF65-F5344CB8AC3E}">
        <p14:creationId xmlns:p14="http://schemas.microsoft.com/office/powerpoint/2010/main" xmlns="" val="372871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34B0244-F849-416B-B3B1-1C75B206745E}" type="slidenum">
              <a:rPr lang="tr-TR" smtClean="0"/>
              <a:pPr/>
              <a:t>6</a:t>
            </a:fld>
            <a:endParaRPr lang="tr-TR"/>
          </a:p>
        </p:txBody>
      </p:sp>
    </p:spTree>
    <p:extLst>
      <p:ext uri="{BB962C8B-B14F-4D97-AF65-F5344CB8AC3E}">
        <p14:creationId xmlns:p14="http://schemas.microsoft.com/office/powerpoint/2010/main" xmlns="" val="208390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34B0244-F849-416B-B3B1-1C75B206745E}" type="slidenum">
              <a:rPr lang="tr-TR" smtClean="0"/>
              <a:pPr/>
              <a:t>7</a:t>
            </a:fld>
            <a:endParaRPr lang="tr-TR"/>
          </a:p>
        </p:txBody>
      </p:sp>
    </p:spTree>
    <p:extLst>
      <p:ext uri="{BB962C8B-B14F-4D97-AF65-F5344CB8AC3E}">
        <p14:creationId xmlns:p14="http://schemas.microsoft.com/office/powerpoint/2010/main" xmlns="" val="223745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34B0244-F849-416B-B3B1-1C75B206745E}" type="slidenum">
              <a:rPr lang="tr-TR" smtClean="0"/>
              <a:pPr/>
              <a:t>8</a:t>
            </a:fld>
            <a:endParaRPr lang="tr-TR"/>
          </a:p>
        </p:txBody>
      </p:sp>
    </p:spTree>
    <p:extLst>
      <p:ext uri="{BB962C8B-B14F-4D97-AF65-F5344CB8AC3E}">
        <p14:creationId xmlns:p14="http://schemas.microsoft.com/office/powerpoint/2010/main" xmlns="" val="410824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2B170E-159D-473E-9204-BBF968508143}" type="datetimeFigureOut">
              <a:rPr lang="tr-TR" smtClean="0"/>
              <a:pPr/>
              <a:t>24.04.2020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66BA3B8-C783-49DF-88C2-6608447CAD4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B170E-159D-473E-9204-BBF968508143}" type="datetimeFigureOut">
              <a:rPr lang="tr-TR" smtClean="0"/>
              <a:pPr/>
              <a:t>24.04.2020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BA3B8-C783-49DF-88C2-6608447CAD4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Sektör </a:t>
            </a:r>
            <a:r>
              <a:rPr lang="tr-TR" dirty="0" smtClean="0"/>
              <a:t>Analizi </a:t>
            </a:r>
            <a:r>
              <a:rPr lang="tr-TR" dirty="0" smtClean="0"/>
              <a:t>ve </a:t>
            </a:r>
            <a:r>
              <a:rPr lang="tr-TR" dirty="0" smtClean="0"/>
              <a:t>Örnek </a:t>
            </a:r>
            <a:r>
              <a:rPr lang="tr-TR" dirty="0" smtClean="0"/>
              <a:t>Ç</a:t>
            </a:r>
            <a:r>
              <a:rPr lang="tr-TR" dirty="0" smtClean="0"/>
              <a:t>alışma</a:t>
            </a:r>
            <a:endParaRPr lang="tr-TR" dirty="0"/>
          </a:p>
        </p:txBody>
      </p:sp>
      <p:sp>
        <p:nvSpPr>
          <p:cNvPr id="3" name="2 Alt Başlık"/>
          <p:cNvSpPr>
            <a:spLocks noGrp="1"/>
          </p:cNvSpPr>
          <p:nvPr>
            <p:ph type="subTitle" idx="1"/>
          </p:nvPr>
        </p:nvSpPr>
        <p:spPr/>
        <p:txBody>
          <a:bodyPr>
            <a:normAutofit/>
          </a:bodyPr>
          <a:lstStyle/>
          <a:p>
            <a:r>
              <a:rPr lang="tr-TR" sz="4800" b="1" dirty="0" err="1" smtClean="0">
                <a:solidFill>
                  <a:schemeClr val="tx1"/>
                </a:solidFill>
              </a:rPr>
              <a:t>Starbuck’s</a:t>
            </a:r>
            <a:r>
              <a:rPr lang="tr-TR" sz="4800" b="1" dirty="0" smtClean="0">
                <a:solidFill>
                  <a:schemeClr val="tx1"/>
                </a:solidFill>
              </a:rPr>
              <a:t> Örneği</a:t>
            </a:r>
            <a:endParaRPr lang="tr-TR" sz="48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İlkeler:</a:t>
            </a:r>
            <a:endParaRPr lang="tr-TR" dirty="0"/>
          </a:p>
        </p:txBody>
      </p:sp>
      <p:sp>
        <p:nvSpPr>
          <p:cNvPr id="2" name="1 İçerik Yer Tutucusu"/>
          <p:cNvSpPr>
            <a:spLocks noGrp="1"/>
          </p:cNvSpPr>
          <p:nvPr>
            <p:ph idx="1"/>
          </p:nvPr>
        </p:nvSpPr>
        <p:spPr>
          <a:xfrm>
            <a:off x="359532" y="1196752"/>
            <a:ext cx="8154906" cy="5505400"/>
          </a:xfrm>
        </p:spPr>
        <p:txBody>
          <a:bodyPr>
            <a:normAutofit/>
          </a:bodyPr>
          <a:lstStyle/>
          <a:p>
            <a:endParaRPr lang="tr-TR" b="1" i="1" dirty="0" smtClean="0"/>
          </a:p>
          <a:p>
            <a:r>
              <a:rPr lang="tr-TR" sz="3200" b="1" i="1" dirty="0" smtClean="0"/>
              <a:t>Misafirlerimiz:</a:t>
            </a:r>
          </a:p>
          <a:p>
            <a:pPr algn="just">
              <a:buNone/>
            </a:pPr>
            <a:r>
              <a:rPr lang="tr-TR" b="1" dirty="0" smtClean="0"/>
              <a:t>	</a:t>
            </a:r>
            <a:r>
              <a:rPr lang="tr-TR" sz="2800" dirty="0" smtClean="0"/>
              <a:t>Ne kadar yoğun olursak olalım, birkaç saniyeliğine de olsa misafirlerimiz ile bağ kurar, onlarla birlikte güler ve morallerini yükseltmeye çalışırız. Bu tabii ki mükemmel içeceği hazırlamak için verilen sözle başlar, ancak bizim işimiz bunun çok daha ötesindedir.</a:t>
            </a:r>
          </a:p>
          <a:p>
            <a:pPr algn="just"/>
            <a:r>
              <a:rPr lang="tr-TR" sz="3200" b="1" i="1" dirty="0" smtClean="0"/>
              <a:t>Mağazalarımız:</a:t>
            </a:r>
          </a:p>
          <a:p>
            <a:pPr algn="just">
              <a:buNone/>
            </a:pPr>
            <a:r>
              <a:rPr lang="tr-TR" dirty="0" smtClean="0"/>
              <a:t>	</a:t>
            </a:r>
            <a:r>
              <a:rPr lang="tr-TR" sz="2800" dirty="0" smtClean="0"/>
              <a:t>Misafirlerimiz o aitlik duygusunu hissettiğinde; mağazalarımız keyifle vakit geçirebilecekleri, sıkıntılarını unutacakları bir mola, arkadaşları ile buluşacakları bir mekan haline gelir.</a:t>
            </a:r>
          </a:p>
          <a:p>
            <a:pPr algn="just">
              <a:buNone/>
            </a:pPr>
            <a:endParaRPr lang="tr-TR" dirty="0" smtClean="0"/>
          </a:p>
          <a:p>
            <a:pPr algn="just"/>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İlkeler:</a:t>
            </a:r>
            <a:endParaRPr lang="tr-TR" dirty="0"/>
          </a:p>
        </p:txBody>
      </p:sp>
      <p:sp>
        <p:nvSpPr>
          <p:cNvPr id="2" name="1 İçerik Yer Tutucusu"/>
          <p:cNvSpPr>
            <a:spLocks noGrp="1"/>
          </p:cNvSpPr>
          <p:nvPr>
            <p:ph idx="1"/>
          </p:nvPr>
        </p:nvSpPr>
        <p:spPr>
          <a:xfrm>
            <a:off x="467544" y="1988840"/>
            <a:ext cx="8208912" cy="4248472"/>
          </a:xfrm>
        </p:spPr>
        <p:txBody>
          <a:bodyPr>
            <a:normAutofit fontScale="92500"/>
          </a:bodyPr>
          <a:lstStyle/>
          <a:p>
            <a:r>
              <a:rPr lang="tr-TR" sz="3500" b="1" i="1" dirty="0" smtClean="0"/>
              <a:t>Komşularımız</a:t>
            </a:r>
            <a:r>
              <a:rPr lang="tr-TR" sz="3500" b="1" i="1" dirty="0"/>
              <a:t>:</a:t>
            </a:r>
          </a:p>
          <a:p>
            <a:pPr algn="just">
              <a:buNone/>
            </a:pPr>
            <a:r>
              <a:rPr lang="tr-TR" b="1" i="1" dirty="0"/>
              <a:t>	</a:t>
            </a:r>
            <a:r>
              <a:rPr lang="tr-TR" sz="3300" dirty="0" smtClean="0"/>
              <a:t>Her mağazamız toplumun bir parçasıdır, iyi bir komşu olabilmek için sorumluluklarımızı ciddiyetle yerine getiririz. Hizmet verdiğimiz her yerde misafirlerimizin talepleri ile bulunuyor olmak isteriz. Çalışanlarımızı, misafirlerimizi ve içinde bulunduğumuz toplumları birlikte iyi şeyler yapabilmek için bir araya getirmeye gayret ederiz. İçinde bulunduğumuz toplumlara pozitif katkı sağlamaya yönelik sorumluluğumuzun ve potansiyelimizin büyük olduğunu biliyoruz.</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Tarihçe: </a:t>
            </a:r>
            <a:endParaRPr lang="tr-TR" dirty="0"/>
          </a:p>
        </p:txBody>
      </p:sp>
      <p:sp>
        <p:nvSpPr>
          <p:cNvPr id="5" name="4 İçerik Yer Tutucusu"/>
          <p:cNvSpPr>
            <a:spLocks noGrp="1"/>
          </p:cNvSpPr>
          <p:nvPr>
            <p:ph idx="1"/>
          </p:nvPr>
        </p:nvSpPr>
        <p:spPr>
          <a:xfrm>
            <a:off x="359532" y="4627647"/>
            <a:ext cx="8424936" cy="1897698"/>
          </a:xfrm>
        </p:spPr>
        <p:txBody>
          <a:bodyPr>
            <a:noAutofit/>
          </a:bodyPr>
          <a:lstStyle/>
          <a:p>
            <a:pPr algn="just"/>
            <a:r>
              <a:rPr lang="tr-TR" sz="3200" dirty="0" smtClean="0"/>
              <a:t>İlk </a:t>
            </a:r>
            <a:r>
              <a:rPr lang="tr-TR" sz="3200" dirty="0" err="1" smtClean="0"/>
              <a:t>Starbucks</a:t>
            </a:r>
            <a:r>
              <a:rPr lang="tr-TR" sz="3200" dirty="0" smtClean="0"/>
              <a:t> mağazası ikisi öğretmen biri yazar  olan üç ortak tarafından, kişi başı 1350 $ nakit ve 5000$ banka kredisi kullanılarak toplam 10500 $ sermaye ile 1971 yılında  Seattle’da  kurulmuştur.</a:t>
            </a:r>
            <a:endParaRPr lang="tr-TR" sz="3200" dirty="0"/>
          </a:p>
        </p:txBody>
      </p:sp>
      <p:pic>
        <p:nvPicPr>
          <p:cNvPr id="3075" name="Picture 3" descr="C:\Users\DOKTORA\Desktop\strategic management\starbucks-1971.jpg"/>
          <p:cNvPicPr>
            <a:picLocks noChangeAspect="1" noChangeArrowheads="1"/>
          </p:cNvPicPr>
          <p:nvPr/>
        </p:nvPicPr>
        <p:blipFill>
          <a:blip r:embed="rId3" cstate="print"/>
          <a:srcRect/>
          <a:stretch>
            <a:fillRect/>
          </a:stretch>
        </p:blipFill>
        <p:spPr bwMode="auto">
          <a:xfrm>
            <a:off x="1574667" y="548681"/>
            <a:ext cx="5994666" cy="407896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sp>
        <p:nvSpPr>
          <p:cNvPr id="5" name="4 İçerik Yer Tutucusu"/>
          <p:cNvSpPr>
            <a:spLocks noGrp="1"/>
          </p:cNvSpPr>
          <p:nvPr>
            <p:ph idx="1"/>
          </p:nvPr>
        </p:nvSpPr>
        <p:spPr>
          <a:xfrm>
            <a:off x="413538" y="4509120"/>
            <a:ext cx="8316924" cy="2160240"/>
          </a:xfrm>
        </p:spPr>
        <p:txBody>
          <a:bodyPr>
            <a:normAutofit/>
          </a:bodyPr>
          <a:lstStyle/>
          <a:p>
            <a:r>
              <a:rPr lang="tr-TR" sz="2800" dirty="0" smtClean="0"/>
              <a:t>Bu ilk </a:t>
            </a:r>
            <a:r>
              <a:rPr lang="tr-TR" sz="2800" dirty="0" err="1" smtClean="0"/>
              <a:t>Starbucks</a:t>
            </a:r>
            <a:r>
              <a:rPr lang="tr-TR" sz="2800" dirty="0" smtClean="0"/>
              <a:t> mağazasında  bugünkünden farklı olarak yalnızca baharat, kuru çay ve kavrulmuş kahve çekirdeği satılmaktaydı. Mağazanın kurulma amacı ticari olmaktan çok sahiplerinin kahveye olan tutkuları ve Seattle halkına en iyi kahveyi sunabilmekti.  </a:t>
            </a:r>
            <a:endParaRPr lang="tr-TR" sz="2800" dirty="0"/>
          </a:p>
        </p:txBody>
      </p:sp>
      <p:pic>
        <p:nvPicPr>
          <p:cNvPr id="2051" name="Picture 3" descr="C:\Users\DOKTORA\Desktop\strategic management\628x471.jpg"/>
          <p:cNvPicPr>
            <a:picLocks noChangeAspect="1" noChangeArrowheads="1"/>
          </p:cNvPicPr>
          <p:nvPr/>
        </p:nvPicPr>
        <p:blipFill>
          <a:blip r:embed="rId3" cstate="print"/>
          <a:srcRect/>
          <a:stretch>
            <a:fillRect/>
          </a:stretch>
        </p:blipFill>
        <p:spPr bwMode="auto">
          <a:xfrm>
            <a:off x="1302749" y="8324"/>
            <a:ext cx="6538503" cy="4572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Tarihçe: </a:t>
            </a:r>
            <a:endParaRPr lang="tr-TR" dirty="0"/>
          </a:p>
        </p:txBody>
      </p:sp>
      <p:sp>
        <p:nvSpPr>
          <p:cNvPr id="2" name="1 İçerik Yer Tutucusu"/>
          <p:cNvSpPr>
            <a:spLocks noGrp="1"/>
          </p:cNvSpPr>
          <p:nvPr>
            <p:ph idx="1"/>
          </p:nvPr>
        </p:nvSpPr>
        <p:spPr>
          <a:xfrm>
            <a:off x="251520" y="4157922"/>
            <a:ext cx="8316924" cy="2367422"/>
          </a:xfrm>
        </p:spPr>
        <p:txBody>
          <a:bodyPr>
            <a:normAutofit/>
          </a:bodyPr>
          <a:lstStyle/>
          <a:p>
            <a:pPr algn="just"/>
            <a:r>
              <a:rPr lang="tr-TR" sz="3200" dirty="0" err="1" smtClean="0"/>
              <a:t>Starbucks’ı</a:t>
            </a:r>
            <a:r>
              <a:rPr lang="tr-TR" sz="3200" dirty="0" smtClean="0"/>
              <a:t> önce tüm Amerika sonra da tüm dünyada tanınan bir marka haline getiren kişi ise </a:t>
            </a:r>
            <a:r>
              <a:rPr lang="tr-TR" sz="3200" dirty="0" err="1" smtClean="0"/>
              <a:t>Starbucks’la</a:t>
            </a:r>
            <a:r>
              <a:rPr lang="tr-TR" sz="3200" dirty="0" smtClean="0"/>
              <a:t> yolları kesişmeden önce plastik mutfak gereçleri satan New York’taki bir şirketin pazarlama müdürü olan </a:t>
            </a:r>
            <a:r>
              <a:rPr lang="tr-TR" sz="3200" dirty="0" err="1" smtClean="0"/>
              <a:t>Howard</a:t>
            </a:r>
            <a:r>
              <a:rPr lang="tr-TR" sz="3200" dirty="0" smtClean="0"/>
              <a:t> </a:t>
            </a:r>
            <a:r>
              <a:rPr lang="tr-TR" sz="3200" dirty="0" err="1" smtClean="0"/>
              <a:t>Schultz’tur</a:t>
            </a:r>
            <a:r>
              <a:rPr lang="tr-TR" sz="3200" dirty="0" smtClean="0"/>
              <a:t>.</a:t>
            </a:r>
            <a:endParaRPr lang="tr-TR" sz="3200" dirty="0"/>
          </a:p>
        </p:txBody>
      </p:sp>
      <p:pic>
        <p:nvPicPr>
          <p:cNvPr id="4098" name="Picture 2" descr="C:\Users\DOKTORA\Desktop\strategic management\schultz_howard_2008-01_a033.jpg"/>
          <p:cNvPicPr>
            <a:picLocks noChangeAspect="1" noChangeArrowheads="1"/>
          </p:cNvPicPr>
          <p:nvPr/>
        </p:nvPicPr>
        <p:blipFill>
          <a:blip r:embed="rId3" cstate="print"/>
          <a:srcRect/>
          <a:stretch>
            <a:fillRect/>
          </a:stretch>
        </p:blipFill>
        <p:spPr bwMode="auto">
          <a:xfrm>
            <a:off x="2897814" y="476673"/>
            <a:ext cx="3102936" cy="37532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971552" y="692697"/>
            <a:ext cx="7200897" cy="792089"/>
          </a:xfrm>
        </p:spPr>
        <p:txBody>
          <a:bodyPr>
            <a:normAutofit/>
          </a:bodyPr>
          <a:lstStyle/>
          <a:p>
            <a:r>
              <a:rPr lang="tr-TR" dirty="0" smtClean="0"/>
              <a:t>Tarihçe:</a:t>
            </a:r>
            <a:endParaRPr lang="tr-TR" dirty="0"/>
          </a:p>
        </p:txBody>
      </p:sp>
      <p:sp>
        <p:nvSpPr>
          <p:cNvPr id="2" name="1 İçerik Yer Tutucusu"/>
          <p:cNvSpPr>
            <a:spLocks noGrp="1"/>
          </p:cNvSpPr>
          <p:nvPr>
            <p:ph idx="1"/>
          </p:nvPr>
        </p:nvSpPr>
        <p:spPr>
          <a:xfrm>
            <a:off x="413538" y="1700808"/>
            <a:ext cx="8154906" cy="4968552"/>
          </a:xfrm>
        </p:spPr>
        <p:txBody>
          <a:bodyPr>
            <a:normAutofit lnSpcReduction="10000"/>
          </a:bodyPr>
          <a:lstStyle/>
          <a:p>
            <a:pPr algn="just"/>
            <a:r>
              <a:rPr lang="tr-TR" sz="3600" dirty="0" err="1"/>
              <a:t>Schultz</a:t>
            </a:r>
            <a:r>
              <a:rPr lang="tr-TR" sz="3600" dirty="0"/>
              <a:t>  </a:t>
            </a:r>
            <a:r>
              <a:rPr lang="tr-TR" sz="3600" dirty="0" err="1"/>
              <a:t>Starbucks</a:t>
            </a:r>
            <a:r>
              <a:rPr lang="tr-TR" sz="3600" dirty="0"/>
              <a:t> mağazasına ilk adımını attığı 1981 yılında buradaki büyük potansiyeli görerek işinden istifa etmiş ve bir yıl süren çabaları sonucu mağazanın kurucularını ikna ederek  burada  pazarlamadan sorumlu yönetici olarak işe </a:t>
            </a:r>
            <a:r>
              <a:rPr lang="tr-TR" sz="3600" dirty="0" smtClean="0"/>
              <a:t>başlamıştır*.</a:t>
            </a:r>
            <a:endParaRPr lang="tr-TR" sz="3600" dirty="0"/>
          </a:p>
          <a:p>
            <a:pPr algn="just"/>
            <a:r>
              <a:rPr lang="tr-TR" sz="3600" dirty="0"/>
              <a:t>Kurucuların mağazanın prensipleri konusundaki katı tutumları </a:t>
            </a:r>
            <a:r>
              <a:rPr lang="tr-TR" sz="3600" dirty="0" err="1"/>
              <a:t>Schultz’un</a:t>
            </a:r>
            <a:r>
              <a:rPr lang="tr-TR" sz="3600" dirty="0"/>
              <a:t> büyüme, pazarlama ve tüketime hazır ürünler sunma gibi konulardaki fikirleriyle bağdaşmamaktaydı.</a:t>
            </a:r>
          </a:p>
          <a:p>
            <a:endParaRPr lang="tr-T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 </a:t>
            </a:r>
            <a:endParaRPr lang="tr-TR" dirty="0"/>
          </a:p>
        </p:txBody>
      </p:sp>
      <p:sp>
        <p:nvSpPr>
          <p:cNvPr id="2" name="1 İçerik Yer Tutucusu"/>
          <p:cNvSpPr>
            <a:spLocks noGrp="1"/>
          </p:cNvSpPr>
          <p:nvPr>
            <p:ph idx="1"/>
          </p:nvPr>
        </p:nvSpPr>
        <p:spPr>
          <a:xfrm>
            <a:off x="413538" y="4293097"/>
            <a:ext cx="8316924" cy="2386027"/>
          </a:xfrm>
        </p:spPr>
        <p:txBody>
          <a:bodyPr>
            <a:normAutofit/>
          </a:bodyPr>
          <a:lstStyle/>
          <a:p>
            <a:pPr algn="just"/>
            <a:r>
              <a:rPr lang="tr-TR" sz="3200" dirty="0" smtClean="0"/>
              <a:t>1985 yılında </a:t>
            </a:r>
            <a:r>
              <a:rPr lang="tr-TR" sz="3200" dirty="0" err="1" smtClean="0"/>
              <a:t>Starbucks’tan</a:t>
            </a:r>
            <a:r>
              <a:rPr lang="tr-TR" sz="3200" dirty="0" smtClean="0"/>
              <a:t> ayrılan ve </a:t>
            </a:r>
            <a:r>
              <a:rPr lang="tr-TR" sz="3200" i="1" dirty="0" err="1" smtClean="0"/>
              <a:t>Il</a:t>
            </a:r>
            <a:r>
              <a:rPr lang="tr-TR" sz="3200" i="1" dirty="0" smtClean="0"/>
              <a:t> </a:t>
            </a:r>
            <a:r>
              <a:rPr lang="tr-TR" sz="3200" i="1" dirty="0" err="1" smtClean="0"/>
              <a:t>Giornale</a:t>
            </a:r>
            <a:r>
              <a:rPr lang="tr-TR" sz="3200" i="1" dirty="0" smtClean="0"/>
              <a:t> </a:t>
            </a:r>
            <a:r>
              <a:rPr lang="tr-TR" sz="3200" dirty="0" smtClean="0"/>
              <a:t>kahve dükkanları zincirini kuran </a:t>
            </a:r>
            <a:r>
              <a:rPr lang="tr-TR" sz="3200" dirty="0" err="1" smtClean="0"/>
              <a:t>Schultz</a:t>
            </a:r>
            <a:r>
              <a:rPr lang="tr-TR" sz="3200" dirty="0" smtClean="0"/>
              <a:t> 1987 yılında </a:t>
            </a:r>
            <a:r>
              <a:rPr lang="tr-TR" sz="3200" dirty="0" err="1" smtClean="0"/>
              <a:t>Starbucks’ı</a:t>
            </a:r>
            <a:r>
              <a:rPr lang="tr-TR" sz="3200" dirty="0" smtClean="0"/>
              <a:t> 4.000.000 $’a satın alarak kısa sürede dünyanın en büyük perakende kahve satıcısı haline getirmiştir.</a:t>
            </a:r>
            <a:endParaRPr lang="tr-TR" sz="3200" dirty="0"/>
          </a:p>
        </p:txBody>
      </p:sp>
      <p:pic>
        <p:nvPicPr>
          <p:cNvPr id="52225" name="Picture 1" descr="C:\Users\DOKTORA\Desktop\strategic management\104254-If-Howard-Schultz-Gave-Up-After-Being-Turned-Down....jpg"/>
          <p:cNvPicPr>
            <a:picLocks noChangeAspect="1" noChangeArrowheads="1"/>
          </p:cNvPicPr>
          <p:nvPr/>
        </p:nvPicPr>
        <p:blipFill>
          <a:blip r:embed="rId3" cstate="print"/>
          <a:srcRect/>
          <a:stretch>
            <a:fillRect/>
          </a:stretch>
        </p:blipFill>
        <p:spPr bwMode="auto">
          <a:xfrm>
            <a:off x="1493659" y="-71375"/>
            <a:ext cx="5912798" cy="450848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Misyon:</a:t>
            </a:r>
            <a:endParaRPr lang="tr-TR" b="1" dirty="0"/>
          </a:p>
        </p:txBody>
      </p:sp>
      <p:sp>
        <p:nvSpPr>
          <p:cNvPr id="2" name="1 İçerik Yer Tutucusu"/>
          <p:cNvSpPr>
            <a:spLocks noGrp="1"/>
          </p:cNvSpPr>
          <p:nvPr>
            <p:ph idx="1"/>
          </p:nvPr>
        </p:nvSpPr>
        <p:spPr>
          <a:xfrm>
            <a:off x="737574" y="3861048"/>
            <a:ext cx="7560840" cy="2880320"/>
          </a:xfrm>
        </p:spPr>
        <p:txBody>
          <a:bodyPr>
            <a:normAutofit/>
          </a:bodyPr>
          <a:lstStyle/>
          <a:p>
            <a:pPr>
              <a:buNone/>
            </a:pPr>
            <a:endParaRPr lang="tr-TR" b="1" dirty="0" smtClean="0"/>
          </a:p>
          <a:p>
            <a:pPr algn="just"/>
            <a:r>
              <a:rPr lang="tr-TR" sz="3200" b="1" dirty="0"/>
              <a:t>Misyonumuz insan ruhunu zenginleştirmek ve ilham vermektir,  her seferinde bizimle ilk tanışmanız ve ilk kahveniz olabileceğini düşünerek servis veriyoruz.</a:t>
            </a:r>
          </a:p>
          <a:p>
            <a:endParaRPr lang="tr-TR" dirty="0"/>
          </a:p>
        </p:txBody>
      </p:sp>
      <p:pic>
        <p:nvPicPr>
          <p:cNvPr id="1026" name="Picture 2" descr="C:\Users\DOKTORA\Desktop\strategic management\Starbucks-Mission-Statement.jpg"/>
          <p:cNvPicPr>
            <a:picLocks noChangeAspect="1" noChangeArrowheads="1"/>
          </p:cNvPicPr>
          <p:nvPr/>
        </p:nvPicPr>
        <p:blipFill>
          <a:blip r:embed="rId3" cstate="print"/>
          <a:srcRect/>
          <a:stretch>
            <a:fillRect/>
          </a:stretch>
        </p:blipFill>
        <p:spPr bwMode="auto">
          <a:xfrm>
            <a:off x="521550" y="485799"/>
            <a:ext cx="8154906" cy="39513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b="1" dirty="0" smtClean="0"/>
              <a:t>İlkeler:</a:t>
            </a:r>
            <a:endParaRPr lang="tr-TR" b="1" dirty="0"/>
          </a:p>
        </p:txBody>
      </p:sp>
      <p:sp>
        <p:nvSpPr>
          <p:cNvPr id="2" name="1 İçerik Yer Tutucusu"/>
          <p:cNvSpPr>
            <a:spLocks noGrp="1"/>
          </p:cNvSpPr>
          <p:nvPr>
            <p:ph idx="1"/>
          </p:nvPr>
        </p:nvSpPr>
        <p:spPr>
          <a:xfrm>
            <a:off x="457200" y="1988840"/>
            <a:ext cx="8219256" cy="4572000"/>
          </a:xfrm>
        </p:spPr>
        <p:txBody>
          <a:bodyPr>
            <a:normAutofit/>
          </a:bodyPr>
          <a:lstStyle/>
          <a:p>
            <a:pPr algn="just"/>
            <a:r>
              <a:rPr lang="tr-TR" sz="3200" b="1" i="1" dirty="0"/>
              <a:t>Kahvemiz</a:t>
            </a:r>
            <a:r>
              <a:rPr lang="tr-TR" sz="3200" b="1" i="1" dirty="0" smtClean="0"/>
              <a:t>:</a:t>
            </a:r>
            <a:endParaRPr lang="tr-TR" sz="4800" i="1" dirty="0"/>
          </a:p>
          <a:p>
            <a:pPr algn="just">
              <a:buNone/>
            </a:pPr>
            <a:r>
              <a:rPr lang="tr-TR" sz="3200" dirty="0" smtClean="0"/>
              <a:t>	Her zaman kaliteli oldu ve her zaman öyle kalacaktır. En kaliteli kahve çekirdeklerini tedarik etmek, bunları büyük bir titizlikle kavurmak ve bu kahve çekirdeklerini yetiştiren toplumların yaşam kalitelerini iyileştirmek için çok çalışıyoruz. Bu konuya büyük bir önem veriyor ve her zaman daha iyisini yapabilmek için kendimizi geliştiriyoruz</a:t>
            </a:r>
            <a:endParaRPr lang="tr-TR"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dirty="0" smtClean="0"/>
              <a:t>İlkeler:</a:t>
            </a:r>
            <a:endParaRPr lang="tr-TR" dirty="0"/>
          </a:p>
        </p:txBody>
      </p:sp>
      <p:sp>
        <p:nvSpPr>
          <p:cNvPr id="2" name="1 İçerik Yer Tutucusu"/>
          <p:cNvSpPr>
            <a:spLocks noGrp="1"/>
          </p:cNvSpPr>
          <p:nvPr>
            <p:ph idx="1"/>
          </p:nvPr>
        </p:nvSpPr>
        <p:spPr>
          <a:xfrm>
            <a:off x="971552" y="1484784"/>
            <a:ext cx="7200897" cy="4319076"/>
          </a:xfrm>
        </p:spPr>
        <p:txBody>
          <a:bodyPr>
            <a:normAutofit lnSpcReduction="10000"/>
          </a:bodyPr>
          <a:lstStyle/>
          <a:p>
            <a:pPr marL="0" indent="0">
              <a:buNone/>
            </a:pPr>
            <a:endParaRPr lang="tr-TR" b="1" dirty="0" smtClean="0"/>
          </a:p>
          <a:p>
            <a:r>
              <a:rPr lang="tr-TR" sz="3200" b="1" i="1" dirty="0" smtClean="0"/>
              <a:t>İş Ortaklarımız:</a:t>
            </a:r>
          </a:p>
          <a:p>
            <a:pPr>
              <a:buNone/>
            </a:pPr>
            <a:endParaRPr lang="tr-TR" b="1" dirty="0" smtClean="0"/>
          </a:p>
          <a:p>
            <a:pPr algn="just">
              <a:buNone/>
            </a:pPr>
            <a:r>
              <a:rPr lang="tr-TR" dirty="0" smtClean="0"/>
              <a:t>	</a:t>
            </a:r>
            <a:r>
              <a:rPr lang="tr-TR" sz="3200" dirty="0" smtClean="0"/>
              <a:t>Bizler çalışanlarımızı iş ortaklarımız olarak adlandırıyoruz, çünkü bu bizim için sadece bir iş değil, bizim tutkumuz. Birlikte, hepimizin kendimiz olabileceği bir mekan yaratmak için çeşitliliği benimsiyoruz. Birbirimize daima saygı ve anlayış çerçevesinde yaklaşıyoruz.</a:t>
            </a:r>
          </a:p>
          <a:p>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247</Words>
  <Application>Microsoft Office PowerPoint</Application>
  <PresentationFormat>Ekran Gösterisi (4:3)</PresentationFormat>
  <Paragraphs>39</Paragraphs>
  <Slides>11</Slides>
  <Notes>7</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Sektör Analizi ve Örnek Çalışma</vt:lpstr>
      <vt:lpstr>Tarihçe: </vt:lpstr>
      <vt:lpstr>Slayt 3</vt:lpstr>
      <vt:lpstr>Tarihçe: </vt:lpstr>
      <vt:lpstr>Tarihçe:</vt:lpstr>
      <vt:lpstr> </vt:lpstr>
      <vt:lpstr>Misyon:</vt:lpstr>
      <vt:lpstr>İlkeler:</vt:lpstr>
      <vt:lpstr>İlkeler:</vt:lpstr>
      <vt:lpstr>İlkeler:</vt:lpstr>
      <vt:lpstr>İlkeler: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Sektör analizi ve örnek çalışma</dc:title>
  <dc:creator>güneş</dc:creator>
  <cp:lastModifiedBy>güneş</cp:lastModifiedBy>
  <cp:revision>11</cp:revision>
  <dcterms:created xsi:type="dcterms:W3CDTF">2020-03-13T11:34:14Z</dcterms:created>
  <dcterms:modified xsi:type="dcterms:W3CDTF">2020-04-24T16:36:22Z</dcterms:modified>
</cp:coreProperties>
</file>