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2" roundtripDataSignature="AMtx7miSKGvsF3Z6B48axwZRx+ZWm1te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biochemistry-genetics-and-molecular-biology/polynucleotid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1" name="Google Shape;14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8" name="Google Shape;14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tr-TR"/>
              <a:t>the reverse of normal transcription. CDNA synthesis is performed routinely in our laboratory by reverse transcription</a:t>
            </a:r>
            <a:endParaRPr/>
          </a:p>
        </p:txBody>
      </p:sp>
      <p:sp>
        <p:nvSpPr>
          <p:cNvPr id="156" name="Google Shape;156;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0" i="0" lang="tr-TR" sz="1200">
                <a:solidFill>
                  <a:schemeClr val="dk1"/>
                </a:solidFill>
                <a:latin typeface="Calibri"/>
                <a:ea typeface="Calibri"/>
                <a:cs typeface="Calibri"/>
                <a:sym typeface="Calibri"/>
              </a:rPr>
              <a:t>DNA synthesis occurs the direction of from </a:t>
            </a:r>
            <a:r>
              <a:rPr b="1" i="0" lang="tr-TR" sz="1200">
                <a:solidFill>
                  <a:schemeClr val="dk1"/>
                </a:solidFill>
                <a:latin typeface="Calibri"/>
                <a:ea typeface="Calibri"/>
                <a:cs typeface="Calibri"/>
                <a:sym typeface="Calibri"/>
              </a:rPr>
              <a:t>5 </a:t>
            </a:r>
            <a:r>
              <a:rPr b="0" i="0" lang="tr-TR" sz="1200">
                <a:solidFill>
                  <a:schemeClr val="dk1"/>
                </a:solidFill>
                <a:latin typeface="Calibri"/>
                <a:ea typeface="Calibri"/>
                <a:cs typeface="Calibri"/>
                <a:sym typeface="Calibri"/>
              </a:rPr>
              <a:t>prime end to </a:t>
            </a:r>
            <a:r>
              <a:rPr b="1" i="0" lang="tr-TR" sz="1200">
                <a:solidFill>
                  <a:schemeClr val="dk1"/>
                </a:solidFill>
                <a:latin typeface="Calibri"/>
                <a:ea typeface="Calibri"/>
                <a:cs typeface="Calibri"/>
                <a:sym typeface="Calibri"/>
              </a:rPr>
              <a:t>3 prime end</a:t>
            </a:r>
            <a:r>
              <a:rPr b="0" i="0" lang="tr-TR" sz="1200">
                <a:solidFill>
                  <a:schemeClr val="dk1"/>
                </a:solidFill>
                <a:latin typeface="Calibri"/>
                <a:ea typeface="Calibri"/>
                <a:cs typeface="Calibri"/>
                <a:sym typeface="Calibri"/>
              </a:rPr>
              <a:t> direction, adding each new nucleotide to the </a:t>
            </a:r>
            <a:r>
              <a:rPr b="1" i="0" lang="tr-TR" sz="1200">
                <a:solidFill>
                  <a:schemeClr val="dk1"/>
                </a:solidFill>
                <a:latin typeface="Calibri"/>
                <a:ea typeface="Calibri"/>
                <a:cs typeface="Calibri"/>
                <a:sym typeface="Calibri"/>
              </a:rPr>
              <a:t>3</a:t>
            </a:r>
            <a:r>
              <a:rPr b="0" i="0" lang="tr-TR" sz="1200">
                <a:solidFill>
                  <a:schemeClr val="dk1"/>
                </a:solidFill>
                <a:latin typeface="Calibri"/>
                <a:ea typeface="Calibri"/>
                <a:cs typeface="Calibri"/>
                <a:sym typeface="Calibri"/>
              </a:rPr>
              <a:t>' end of the strand.</a:t>
            </a:r>
            <a:endParaRPr/>
          </a:p>
        </p:txBody>
      </p:sp>
      <p:sp>
        <p:nvSpPr>
          <p:cNvPr id="164" name="Google Shape;16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b="0" i="0" lang="tr-TR" sz="1200">
                <a:solidFill>
                  <a:schemeClr val="dk1"/>
                </a:solidFill>
                <a:latin typeface="Calibri"/>
                <a:ea typeface="Calibri"/>
                <a:cs typeface="Calibri"/>
                <a:sym typeface="Calibri"/>
              </a:rPr>
              <a:t>The phosphate group connects successive sugar residues by bridging the 5′-hydroxyl group on one sugar to the 3′-hydroxyl group of the next sugar in the chain. These nucleoside linkages are called phosphodiester bonds and are the same in RNA and DNA.</a:t>
            </a:r>
            <a:endParaRPr/>
          </a:p>
          <a:p>
            <a:pPr indent="0" lvl="0" marL="0" rtl="0" algn="l">
              <a:spcBef>
                <a:spcPts val="360"/>
              </a:spcBef>
              <a:spcAft>
                <a:spcPts val="0"/>
              </a:spcAft>
              <a:buNone/>
            </a:pPr>
            <a:r>
              <a:t/>
            </a:r>
            <a:endParaRPr/>
          </a:p>
        </p:txBody>
      </p:sp>
      <p:sp>
        <p:nvSpPr>
          <p:cNvPr id="178" name="Google Shape;17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latin typeface="Calibri"/>
                <a:ea typeface="Calibri"/>
                <a:cs typeface="Calibri"/>
                <a:sym typeface="Calibri"/>
              </a:rPr>
              <a:t>After the discovery of the DNA as a hereditary material, science World focused on the discovery of its characteristics. </a:t>
            </a:r>
            <a:endParaRPr/>
          </a:p>
          <a:p>
            <a:pPr indent="0" lvl="0" marL="0" rtl="0" algn="l">
              <a:spcBef>
                <a:spcPts val="360"/>
              </a:spcBef>
              <a:spcAft>
                <a:spcPts val="0"/>
              </a:spcAft>
              <a:buNone/>
            </a:pPr>
            <a:r>
              <a:rPr lang="tr-TR">
                <a:latin typeface="Calibri"/>
                <a:ea typeface="Calibri"/>
                <a:cs typeface="Calibri"/>
                <a:sym typeface="Calibri"/>
              </a:rPr>
              <a:t>Chemically DNA is a chain of nuclotides, polynucleotide chain. </a:t>
            </a:r>
            <a:endParaRPr/>
          </a:p>
          <a:p>
            <a:pPr indent="0" lvl="0" marL="0" rtl="0" algn="l">
              <a:spcBef>
                <a:spcPts val="360"/>
              </a:spcBef>
              <a:spcAft>
                <a:spcPts val="0"/>
              </a:spcAft>
              <a:buNone/>
            </a:pPr>
            <a:r>
              <a:rPr lang="tr-TR">
                <a:latin typeface="Calibri"/>
                <a:ea typeface="Calibri"/>
                <a:cs typeface="Calibri"/>
                <a:sym typeface="Calibri"/>
              </a:rPr>
              <a:t>Back bone of the DNA is sugar and phospat. </a:t>
            </a:r>
            <a:endParaRPr/>
          </a:p>
          <a:p>
            <a:pPr indent="0" lvl="0" marL="0" rtl="0" algn="l">
              <a:spcBef>
                <a:spcPts val="360"/>
              </a:spcBef>
              <a:spcAft>
                <a:spcPts val="0"/>
              </a:spcAft>
              <a:buNone/>
            </a:pPr>
            <a:r>
              <a:rPr lang="tr-TR">
                <a:latin typeface="Calibri"/>
                <a:ea typeface="Calibri"/>
                <a:cs typeface="Calibri"/>
                <a:sym typeface="Calibri"/>
              </a:rPr>
              <a:t>4 types of nucleotides attaches to the sugar. </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186" name="Google Shape;18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tr-TR" sz="1200" u="none" strike="noStrike">
                <a:solidFill>
                  <a:schemeClr val="dk1"/>
                </a:solidFill>
                <a:latin typeface="Calibri"/>
                <a:ea typeface="Calibri"/>
                <a:cs typeface="Calibri"/>
                <a:sym typeface="Calibri"/>
              </a:rPr>
              <a:t>The nitrogenous bases are stacked in the interior in pairs, like the steps of a staircase; the pairs are bound to each other by hydrogen bonds. The two strands of the helix run in opposite directions, so that the 5′ carbon end of one strand faces the 3′ carbon end of its matching strand. This antiparallel orientation is important to DNA replication and in many nucleic acid interactions.</a:t>
            </a:r>
            <a:endParaRPr/>
          </a:p>
          <a:p>
            <a:pPr indent="0" lvl="0" marL="0" rtl="0" algn="l">
              <a:spcBef>
                <a:spcPts val="360"/>
              </a:spcBef>
              <a:spcAft>
                <a:spcPts val="0"/>
              </a:spcAft>
              <a:buNone/>
            </a:pPr>
            <a:r>
              <a:rPr b="0" i="0" lang="tr-TR" sz="1200" u="none" strike="noStrike">
                <a:solidFill>
                  <a:schemeClr val="dk1"/>
                </a:solidFill>
                <a:latin typeface="Calibri"/>
                <a:ea typeface="Calibri"/>
                <a:cs typeface="Calibri"/>
                <a:sym typeface="Calibri"/>
              </a:rPr>
              <a:t>Only certain types of base pairing are allowed. For example, a certain purine can only pair with a certain pyrimidine. This means Adenine pair with Thymine, and Guanine pairs with Cytosine. This is known as the base complementary rule because the DNA strands are complementary to each other. If the sequence of one strand is AATTGGCC, the complementary strand would have the sequence TTAACCGG. </a:t>
            </a:r>
            <a:r>
              <a:rPr b="1" i="0" lang="tr-TR" sz="1200" u="none" strike="noStrike">
                <a:solidFill>
                  <a:schemeClr val="dk1"/>
                </a:solidFill>
                <a:latin typeface="Calibri"/>
                <a:ea typeface="Calibri"/>
                <a:cs typeface="Calibri"/>
                <a:sym typeface="Calibri"/>
              </a:rPr>
              <a:t>Antiparallel Strands</a:t>
            </a:r>
            <a:r>
              <a:rPr b="0" i="0" lang="tr-TR" sz="1200" u="none" strike="noStrike">
                <a:solidFill>
                  <a:schemeClr val="dk1"/>
                </a:solidFill>
                <a:latin typeface="Calibri"/>
                <a:ea typeface="Calibri"/>
                <a:cs typeface="Calibri"/>
                <a:sym typeface="Calibri"/>
              </a:rPr>
              <a:t>In a double stranded DNA molecule, the two strands run antiparallel to one another so that one strand runs 5′ to 3′ and the other 3′ to 5′. The phosphate backbone is located on the outside, and the bases are in the middle. Adenine forms hydrogen bonds (or base pairs) with thymine, and guanine base pairs with cytosine.</a:t>
            </a:r>
            <a:endParaRPr>
              <a:latin typeface="Calibri"/>
              <a:ea typeface="Calibri"/>
              <a:cs typeface="Calibri"/>
              <a:sym typeface="Calibri"/>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191" name="Google Shape;19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6" name="Google Shape;19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tr-TR"/>
              <a:t>a double helical structure that contained two </a:t>
            </a:r>
            <a:r>
              <a:rPr i="1" lang="tr-TR" u="sng">
                <a:solidFill>
                  <a:schemeClr val="hlink"/>
                </a:solidFill>
                <a:hlinkClick r:id="rId2"/>
              </a:rPr>
              <a:t>polynucleotide</a:t>
            </a:r>
            <a:r>
              <a:rPr lang="tr-TR"/>
              <a:t> chains</a:t>
            </a:r>
            <a:endParaRPr/>
          </a:p>
          <a:p>
            <a:pPr indent="0" lvl="0" marL="0" rtl="0" algn="l">
              <a:spcBef>
                <a:spcPts val="360"/>
              </a:spcBef>
              <a:spcAft>
                <a:spcPts val="0"/>
              </a:spcAft>
              <a:buNone/>
            </a:pPr>
            <a:r>
              <a:t/>
            </a:r>
            <a:endParaRPr/>
          </a:p>
        </p:txBody>
      </p:sp>
      <p:sp>
        <p:nvSpPr>
          <p:cNvPr id="201" name="Google Shape;20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0" name="Google Shape;21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16" name="Google Shape;21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tr-TR" sz="1200" u="none" strike="noStrike">
                <a:solidFill>
                  <a:schemeClr val="dk1"/>
                </a:solidFill>
                <a:latin typeface="Calibri"/>
                <a:ea typeface="Calibri"/>
                <a:cs typeface="Calibri"/>
                <a:sym typeface="Calibri"/>
              </a:rPr>
              <a:t>Analytical methods applied to understand the chemical and structural properties of DNA constitute the basis of many methods we use in molecular genetics laboratories today.</a:t>
            </a:r>
            <a:endParaRPr>
              <a:latin typeface="Calibri"/>
              <a:ea typeface="Calibri"/>
              <a:cs typeface="Calibri"/>
              <a:sym typeface="Calibri"/>
            </a:endParaRPr>
          </a:p>
        </p:txBody>
      </p:sp>
      <p:sp>
        <p:nvSpPr>
          <p:cNvPr id="226" name="Google Shape;22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2" name="Google Shape;23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7" name="Google Shape;237;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latin typeface="Calibri"/>
                <a:ea typeface="Calibri"/>
                <a:cs typeface="Calibri"/>
                <a:sym typeface="Calibri"/>
              </a:rPr>
              <a:t>Ökaryotik kromozomlar sadece metafaz aşamasında görünür. İnterfazda kromatin çekirdek içerisinde dağılır ve kromozom yapısı kaybolur. Hücre tekrar mitoza girdiğinde tekrar kromozom oluşturmak üzere kıvrılır. Bu kıvrılma her bir kromatin boyunun 10.000 kat kısalması anlamına gelir. Ökaryotik kromatin prokaryotlardan farklı olarak her aşamada çok sayıda protein ile ilişkilidir. </a:t>
            </a:r>
            <a:endParaRPr/>
          </a:p>
          <a:p>
            <a:pPr indent="0" lvl="0" marL="0" rtl="0" algn="l">
              <a:spcBef>
                <a:spcPts val="360"/>
              </a:spcBef>
              <a:spcAft>
                <a:spcPts val="0"/>
              </a:spcAft>
              <a:buNone/>
            </a:pPr>
            <a:r>
              <a:rPr lang="tr-TR">
                <a:latin typeface="Calibri"/>
                <a:ea typeface="Calibri"/>
                <a:cs typeface="Calibri"/>
                <a:sym typeface="Calibri"/>
              </a:rPr>
              <a:t> </a:t>
            </a:r>
            <a:endParaRPr/>
          </a:p>
        </p:txBody>
      </p:sp>
      <p:sp>
        <p:nvSpPr>
          <p:cNvPr id="238" name="Google Shape;23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Times"/>
                <a:ea typeface="Times"/>
                <a:cs typeface="Times"/>
                <a:sym typeface="Times"/>
              </a:rPr>
              <a:t>‹#›</a:t>
            </a:fld>
            <a:endParaRPr sz="1200">
              <a:solidFill>
                <a:schemeClr val="dk1"/>
              </a:solidFill>
              <a:latin typeface="Times"/>
              <a:ea typeface="Times"/>
              <a:cs typeface="Times"/>
              <a:sym typeface="Times"/>
            </a:endParaRPr>
          </a:p>
        </p:txBody>
      </p:sp>
      <p:sp>
        <p:nvSpPr>
          <p:cNvPr id="243" name="Google Shape;24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4" name="Google Shape;24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latin typeface="Calibri"/>
                <a:ea typeface="Calibri"/>
                <a:cs typeface="Calibri"/>
                <a:sym typeface="Calibri"/>
              </a:rPr>
              <a:t>Figure 12.4 a</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1" name="Google Shape;25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t>Proteins associated with chromosomal DNA are divided into two groups as histones and nonhistone proteins.</a:t>
            </a:r>
            <a:r>
              <a:rPr b="0" i="0" lang="tr-TR" sz="1200" u="none" strike="noStrike">
                <a:solidFill>
                  <a:schemeClr val="dk1"/>
                </a:solidFill>
                <a:latin typeface="Calibri"/>
                <a:ea typeface="Calibri"/>
                <a:cs typeface="Calibri"/>
                <a:sym typeface="Calibri"/>
              </a:rPr>
              <a:t> There are 5 types of histone proteins. H2A, H2B, H3 and H4 histone and one H1 </a:t>
            </a:r>
            <a:endParaRPr>
              <a:latin typeface="Calibri"/>
              <a:ea typeface="Calibri"/>
              <a:cs typeface="Calibri"/>
              <a:sym typeface="Calibri"/>
            </a:endParaRPr>
          </a:p>
        </p:txBody>
      </p:sp>
      <p:sp>
        <p:nvSpPr>
          <p:cNvPr id="252" name="Google Shape;25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1" name="Google Shape;26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t>The subunit of chromosomal packing is nucleosomes.</a:t>
            </a:r>
            <a:r>
              <a:rPr b="0" i="0" lang="tr-TR" sz="1200" u="none" strike="noStrike">
                <a:solidFill>
                  <a:schemeClr val="dk1"/>
                </a:solidFill>
                <a:latin typeface="Calibri"/>
                <a:ea typeface="Calibri"/>
                <a:cs typeface="Calibri"/>
                <a:sym typeface="Calibri"/>
              </a:rPr>
              <a:t> The nucleosome is a structure in which 200 base pairs of DNA consisting of two H2A, H2B, H3 and H4 histone and one H1 histone protein are packaged.</a:t>
            </a:r>
            <a:endParaRPr/>
          </a:p>
          <a:p>
            <a:pPr indent="0" lvl="0" marL="0" rtl="0" algn="l">
              <a:spcBef>
                <a:spcPts val="360"/>
              </a:spcBef>
              <a:spcAft>
                <a:spcPts val="0"/>
              </a:spcAft>
              <a:buNone/>
            </a:pPr>
            <a:r>
              <a:rPr lang="tr-TR"/>
              <a:t>In studies on chromatin structure, it was observed that there are 200 bp fragments when chromatin is treated with nucleases. This showed that there are repetitive units in the process of packaging DNA and that there are weak regions for nucleases within these repeating units. The bead image on the chain was discovered during the electron microscope examinations. Today we know that these beads are nucleosomes.</a:t>
            </a:r>
            <a:endParaRPr>
              <a:latin typeface="Calibri"/>
              <a:ea typeface="Calibri"/>
              <a:cs typeface="Calibri"/>
              <a:sym typeface="Calibri"/>
            </a:endParaRPr>
          </a:p>
          <a:p>
            <a:pPr indent="0" lvl="0" marL="0" rtl="0" algn="l">
              <a:spcBef>
                <a:spcPts val="360"/>
              </a:spcBef>
              <a:spcAft>
                <a:spcPts val="0"/>
              </a:spcAft>
              <a:buNone/>
            </a:pPr>
            <a:r>
              <a:t/>
            </a:r>
            <a:endParaRPr>
              <a:latin typeface="Calibri"/>
              <a:ea typeface="Calibri"/>
              <a:cs typeface="Calibri"/>
              <a:sym typeface="Calibri"/>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262" name="Google Shape;262;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Times"/>
                <a:ea typeface="Times"/>
                <a:cs typeface="Times"/>
                <a:sym typeface="Times"/>
              </a:rPr>
              <a:t>‹#›</a:t>
            </a:fld>
            <a:endParaRPr sz="1200">
              <a:solidFill>
                <a:schemeClr val="dk1"/>
              </a:solidFill>
              <a:latin typeface="Times"/>
              <a:ea typeface="Times"/>
              <a:cs typeface="Times"/>
              <a:sym typeface="Times"/>
            </a:endParaRPr>
          </a:p>
        </p:txBody>
      </p:sp>
      <p:sp>
        <p:nvSpPr>
          <p:cNvPr id="268" name="Google Shape;26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9" name="Google Shape;26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t>There are many properties that distinguish heterochromatin and euchromatin. Heterochromatin is genetically inactive. So it either lacks genes or contains repressed genes.</a:t>
            </a:r>
            <a:endParaRPr>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5" name="Google Shape;27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t>Centromers and telomeres are also composed of heterochromatin. Most of the Y chromosome is from heterochromatin. In women, one of the X chromosomes transforms into a heterochromatic structure called the barr body.</a:t>
            </a:r>
            <a:endParaRPr>
              <a:latin typeface="Calibri"/>
              <a:ea typeface="Calibri"/>
              <a:cs typeface="Calibri"/>
              <a:sym typeface="Calibri"/>
            </a:endParaRPr>
          </a:p>
        </p:txBody>
      </p:sp>
      <p:sp>
        <p:nvSpPr>
          <p:cNvPr id="276" name="Google Shape;276;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7" name="Google Shape;9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Google Shape;29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tr-TR" sz="1200" u="none" strike="noStrike">
                <a:solidFill>
                  <a:schemeClr val="dk1"/>
                </a:solidFill>
                <a:latin typeface="Calibri"/>
                <a:ea typeface="Calibri"/>
                <a:cs typeface="Calibri"/>
                <a:sym typeface="Calibri"/>
              </a:rPr>
              <a:t>The centromere is a DNA sequence that acts as a linkage site for proteins that attach the chromosome to the mitotic spindles during cell division.</a:t>
            </a:r>
            <a:endParaRPr>
              <a:latin typeface="Calibri"/>
              <a:ea typeface="Calibri"/>
              <a:cs typeface="Calibri"/>
              <a:sym typeface="Calibri"/>
            </a:endParaRPr>
          </a:p>
        </p:txBody>
      </p:sp>
      <p:sp>
        <p:nvSpPr>
          <p:cNvPr id="293" name="Google Shape;293;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99" name="Google Shape;299;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3" name="Google Shape;303;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t>Telomere sequences at the ends of eukaryotic chromosomes play an important role in chromosome structure and replication. The most important feature of telomeres, when interacting with the ends of other chromosomes, gives stability to the chromosome by keeping the chromosome ends intact. The repeat sequences in the telomeres form a loop structure at the chromosome ends. However, the binding of some proteins to the chromosome ends both protects the terminal region against destruction and prevents the ends from sticking together.</a:t>
            </a:r>
            <a:endParaRPr>
              <a:latin typeface="Calibri"/>
              <a:ea typeface="Calibri"/>
              <a:cs typeface="Calibri"/>
              <a:sym typeface="Calibri"/>
            </a:endParaRPr>
          </a:p>
        </p:txBody>
      </p:sp>
      <p:sp>
        <p:nvSpPr>
          <p:cNvPr id="304" name="Google Shape;304;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0" name="Google Shape;310;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5" name="Google Shape;315;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2" name="Google Shape;32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329" name="Google Shape;329;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Times"/>
                <a:ea typeface="Times"/>
                <a:cs typeface="Times"/>
                <a:sym typeface="Times"/>
              </a:rPr>
              <a:t>‹#›</a:t>
            </a:fld>
            <a:endParaRPr sz="1200">
              <a:solidFill>
                <a:schemeClr val="dk1"/>
              </a:solidFill>
              <a:latin typeface="Times"/>
              <a:ea typeface="Times"/>
              <a:cs typeface="Times"/>
              <a:sym typeface="Times"/>
            </a:endParaRPr>
          </a:p>
        </p:txBody>
      </p:sp>
      <p:sp>
        <p:nvSpPr>
          <p:cNvPr id="110" name="Google Shape;11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1" name="Google Shape;11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tr-TR" sz="1200" u="none" strike="noStrike">
                <a:solidFill>
                  <a:schemeClr val="dk1"/>
                </a:solidFill>
                <a:latin typeface="Calibri"/>
                <a:ea typeface="Calibri"/>
                <a:cs typeface="Calibri"/>
                <a:sym typeface="Calibri"/>
              </a:rPr>
              <a:t>At the end of the 19th century, studies were carried out on the identification of genetic material. Until the 1940s, there was a common belief that the genetic material was protein. There are some reasons why proteins are seen as stronger candidates. For one thing, proteins are abundant in the cell. 50% of the dry weight in a cell is protein. In addition, since proteins contain 20 types of amino acids, it is thought that they will contain a richer variety than nucleic acids containing 4 types of nucleotides. In 1928, he experimented with encapsulated virulent and non-encapsulated non-virulent strains of Griffith S.pneumoniae. Under normal conditions, the encapsulated S strains killed the mice when injected, while the unencapsulated R strain did not. When Griffith S heat-treated the strains and gave them to the mouse, he again observed that the mouse survived. Then he mixed the heat-treated S strains with the R strain and injected them together. While I thought the mouse would continue to live this way, all the mice died 5 days later. Live S strains were seen in the blood analysis of dead rats. This result suggested that there was some interaction between the heat killed S strains and R strains. It was thought that the villant properties of the R strains were somehow transferred by the S and this interaction was called transformation. Later, many scientists continued to experiment on </a:t>
            </a:r>
            <a:r>
              <a:rPr b="1" i="0" lang="tr-TR" sz="1200" u="none" strike="noStrike">
                <a:solidFill>
                  <a:schemeClr val="dk1"/>
                </a:solidFill>
                <a:latin typeface="Calibri"/>
                <a:ea typeface="Calibri"/>
                <a:cs typeface="Calibri"/>
                <a:sym typeface="Calibri"/>
              </a:rPr>
              <a:t>transformation</a:t>
            </a:r>
            <a:r>
              <a:rPr b="0" i="0" lang="tr-TR" sz="1200" u="none" strike="noStrike">
                <a:solidFill>
                  <a:schemeClr val="dk1"/>
                </a:solidFill>
                <a:latin typeface="Calibri"/>
                <a:ea typeface="Calibri"/>
                <a:cs typeface="Calibri"/>
                <a:sym typeface="Calibri"/>
              </a:rPr>
              <a:t>.</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Times"/>
                <a:ea typeface="Times"/>
                <a:cs typeface="Times"/>
                <a:sym typeface="Times"/>
              </a:rPr>
              <a:t>‹#›</a:t>
            </a:fld>
            <a:endParaRPr sz="1200">
              <a:solidFill>
                <a:schemeClr val="dk1"/>
              </a:solidFill>
              <a:latin typeface="Times"/>
              <a:ea typeface="Times"/>
              <a:cs typeface="Times"/>
              <a:sym typeface="Times"/>
            </a:endParaRPr>
          </a:p>
        </p:txBody>
      </p:sp>
      <p:sp>
        <p:nvSpPr>
          <p:cNvPr id="116" name="Google Shape;11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0" i="0" lang="tr-TR" sz="1200" u="none" strike="noStrike">
                <a:solidFill>
                  <a:schemeClr val="dk1"/>
                </a:solidFill>
                <a:latin typeface="Calibri"/>
                <a:ea typeface="Calibri"/>
                <a:cs typeface="Calibri"/>
                <a:sym typeface="Calibri"/>
              </a:rPr>
              <a:t>Avery and his colleagues also sought an answer to the question of which molecule responsible for transformation. For this, all molecules from the cell were separated and transformation was tried for each molecule one by one. As a result, the researchers found that the molecule carrying the inheritance information was DNA.</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t>The second support that shows that DNA is genetic material came from Hersey and Chase's experiments using ecoli and bacteriophage. Phage consists of a DNA molecule (50%) and the surrounding protein coat (50%). The phage adhering to the bacteria with the tail initiates the infection, and after a while, many new phages appear inside the bacteria. Therefore, one of the molecular components of the phage consisting of protein and DNA must have been directing this phage reproduction. Both molecules are labeled with different radioactive isotopes. And 32P, which is used only for labeling DNA in infected bacteria, was detected.</a:t>
            </a:r>
            <a:endParaRPr>
              <a:latin typeface="Calibri"/>
              <a:ea typeface="Calibri"/>
              <a:cs typeface="Calibri"/>
              <a:sym typeface="Calibri"/>
            </a:endParaRPr>
          </a:p>
        </p:txBody>
      </p:sp>
      <p:sp>
        <p:nvSpPr>
          <p:cNvPr id="123" name="Google Shape;12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8" name="Google Shape;128;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tr-TR">
                <a:latin typeface="Calibri"/>
                <a:ea typeface="Calibri"/>
                <a:cs typeface="Calibri"/>
                <a:sym typeface="Calibri"/>
              </a:rPr>
              <a:t>Genetik materyalin 4 özelliği olmalıdır.. </a:t>
            </a:r>
            <a:endParaRPr/>
          </a:p>
          <a:p>
            <a:pPr indent="-76200" lvl="0" marL="0" rtl="0" algn="l">
              <a:spcBef>
                <a:spcPts val="360"/>
              </a:spcBef>
              <a:spcAft>
                <a:spcPts val="0"/>
              </a:spcAft>
              <a:buClr>
                <a:schemeClr val="dk1"/>
              </a:buClr>
              <a:buSzPts val="1200"/>
              <a:buFont typeface="Calibri"/>
              <a:buAutoNum type="arabicPeriod"/>
            </a:pPr>
            <a:r>
              <a:rPr lang="tr-TR">
                <a:latin typeface="Calibri"/>
                <a:ea typeface="Calibri"/>
                <a:cs typeface="Calibri"/>
                <a:sym typeface="Calibri"/>
              </a:rPr>
              <a:t>Kendini eşleme </a:t>
            </a:r>
            <a:endParaRPr/>
          </a:p>
          <a:p>
            <a:pPr indent="-76200" lvl="0" marL="0" rtl="0" algn="l">
              <a:spcBef>
                <a:spcPts val="360"/>
              </a:spcBef>
              <a:spcAft>
                <a:spcPts val="0"/>
              </a:spcAft>
              <a:buClr>
                <a:schemeClr val="dk1"/>
              </a:buClr>
              <a:buSzPts val="1200"/>
              <a:buFont typeface="Calibri"/>
              <a:buAutoNum type="arabicPeriod"/>
            </a:pPr>
            <a:r>
              <a:rPr lang="tr-TR">
                <a:latin typeface="Calibri"/>
                <a:ea typeface="Calibri"/>
                <a:cs typeface="Calibri"/>
                <a:sym typeface="Calibri"/>
              </a:rPr>
              <a:t>Bilgi depolama </a:t>
            </a:r>
            <a:endParaRPr/>
          </a:p>
          <a:p>
            <a:pPr indent="-76200" lvl="0" marL="0" rtl="0" algn="l">
              <a:spcBef>
                <a:spcPts val="360"/>
              </a:spcBef>
              <a:spcAft>
                <a:spcPts val="0"/>
              </a:spcAft>
              <a:buClr>
                <a:schemeClr val="dk1"/>
              </a:buClr>
              <a:buSzPts val="1200"/>
              <a:buFont typeface="Calibri"/>
              <a:buAutoNum type="arabicPeriod"/>
            </a:pPr>
            <a:r>
              <a:rPr lang="tr-TR">
                <a:latin typeface="Calibri"/>
                <a:ea typeface="Calibri"/>
                <a:cs typeface="Calibri"/>
                <a:sym typeface="Calibri"/>
              </a:rPr>
              <a:t>Bu bilgiyi ifade etme </a:t>
            </a:r>
            <a:endParaRPr/>
          </a:p>
          <a:p>
            <a:pPr indent="-76200" lvl="0" marL="0" rtl="0" algn="l">
              <a:spcBef>
                <a:spcPts val="360"/>
              </a:spcBef>
              <a:spcAft>
                <a:spcPts val="0"/>
              </a:spcAft>
              <a:buClr>
                <a:schemeClr val="dk1"/>
              </a:buClr>
              <a:buSzPts val="1200"/>
              <a:buFont typeface="Calibri"/>
              <a:buAutoNum type="arabicPeriod"/>
            </a:pPr>
            <a:r>
              <a:rPr lang="tr-TR">
                <a:latin typeface="Calibri"/>
                <a:ea typeface="Calibri"/>
                <a:cs typeface="Calibri"/>
                <a:sym typeface="Calibri"/>
              </a:rPr>
              <a:t>Mutasyonla çeşitlenme </a:t>
            </a:r>
            <a:endParaRPr/>
          </a:p>
        </p:txBody>
      </p:sp>
      <p:sp>
        <p:nvSpPr>
          <p:cNvPr id="129" name="Google Shape;129;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tr-TR"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18" name="Google Shape;18;p3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7"/>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4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8"/>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8"/>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4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9" name="Google Shape;29;p4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4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6" name="Shape 36"/>
        <p:cNvGrpSpPr/>
        <p:nvPr/>
      </p:nvGrpSpPr>
      <p:grpSpPr>
        <a:xfrm>
          <a:off x="0" y="0"/>
          <a:ext cx="0" cy="0"/>
          <a:chOff x="0" y="0"/>
          <a:chExt cx="0" cy="0"/>
        </a:xfrm>
      </p:grpSpPr>
      <p:sp>
        <p:nvSpPr>
          <p:cNvPr id="37" name="Google Shape;37;p4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9" name="Google Shape;39;p4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4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43"/>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43"/>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4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44"/>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4"/>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2" name="Google Shape;52;p44"/>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 name="Google Shape;53;p44"/>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4" name="Google Shape;54;p44"/>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 name="Google Shape;55;p4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5"/>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5"/>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45"/>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4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6"/>
          <p:cNvSpPr/>
          <p:nvPr>
            <p:ph idx="2" type="pic"/>
          </p:nvPr>
        </p:nvSpPr>
        <p:spPr>
          <a:xfrm>
            <a:off x="3887391" y="987426"/>
            <a:ext cx="4629150" cy="4873625"/>
          </a:xfrm>
          <a:prstGeom prst="rect">
            <a:avLst/>
          </a:prstGeom>
          <a:noFill/>
          <a:ln>
            <a:noFill/>
          </a:ln>
        </p:spPr>
      </p:sp>
      <p:sp>
        <p:nvSpPr>
          <p:cNvPr id="68" name="Google Shape;68;p4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4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3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3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3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title"/>
          </p:nvPr>
        </p:nvSpPr>
        <p:spPr>
          <a:xfrm>
            <a:off x="623888" y="2132856"/>
            <a:ext cx="7942554" cy="182330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b="1" lang="tr-TR"/>
              <a:t>The Structure and Organization</a:t>
            </a:r>
            <a:br>
              <a:rPr b="1" lang="tr-TR"/>
            </a:br>
            <a:r>
              <a:rPr b="1" lang="tr-TR"/>
              <a:t> of Genetic Material in Eukaryotes </a:t>
            </a:r>
            <a:endParaRPr/>
          </a:p>
        </p:txBody>
      </p:sp>
      <p:sp>
        <p:nvSpPr>
          <p:cNvPr id="89" name="Google Shape;89;p1"/>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tr-TR"/>
              <a:t>Asist Prof. Nüket Bilgen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3129302" y="1534579"/>
            <a:ext cx="3037795" cy="5710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2400"/>
              <a:buFont typeface="Calibri"/>
              <a:buNone/>
            </a:pPr>
            <a:r>
              <a:rPr b="1" lang="tr-TR" sz="2400">
                <a:solidFill>
                  <a:srgbClr val="FF0000"/>
                </a:solidFill>
              </a:rPr>
              <a:t>Central Dogma</a:t>
            </a:r>
            <a:endParaRPr/>
          </a:p>
        </p:txBody>
      </p:sp>
      <p:sp>
        <p:nvSpPr>
          <p:cNvPr id="144" name="Google Shape;144;p10"/>
          <p:cNvSpPr txBox="1"/>
          <p:nvPr/>
        </p:nvSpPr>
        <p:spPr>
          <a:xfrm>
            <a:off x="435428" y="500743"/>
            <a:ext cx="801188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tr-TR" sz="2000">
                <a:solidFill>
                  <a:schemeClr val="lt1"/>
                </a:solidFill>
                <a:latin typeface="Calibri"/>
                <a:ea typeface="Calibri"/>
                <a:cs typeface="Calibri"/>
                <a:sym typeface="Calibri"/>
              </a:rPr>
              <a:t>Expression of the stored genetic </a:t>
            </a:r>
            <a:r>
              <a:rPr i="1" lang="tr-TR" sz="2000">
                <a:solidFill>
                  <a:schemeClr val="lt1"/>
                </a:solidFill>
                <a:latin typeface="Calibri"/>
                <a:ea typeface="Calibri"/>
                <a:cs typeface="Calibri"/>
                <a:sym typeface="Calibri"/>
              </a:rPr>
              <a:t>information is a complex process that is the underlying basis for the concept of information flow within the cell</a:t>
            </a:r>
            <a:endParaRPr i="1" sz="2000">
              <a:solidFill>
                <a:schemeClr val="lt1"/>
              </a:solidFill>
              <a:latin typeface="Calibri"/>
              <a:ea typeface="Calibri"/>
              <a:cs typeface="Calibri"/>
              <a:sym typeface="Calibri"/>
            </a:endParaRPr>
          </a:p>
        </p:txBody>
      </p:sp>
      <p:sp>
        <p:nvSpPr>
          <p:cNvPr id="145" name="Google Shape;145;p10"/>
          <p:cNvSpPr txBox="1"/>
          <p:nvPr/>
        </p:nvSpPr>
        <p:spPr>
          <a:xfrm>
            <a:off x="555171" y="5952996"/>
            <a:ext cx="8387545" cy="40426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2000">
                <a:solidFill>
                  <a:srgbClr val="C00000"/>
                </a:solidFill>
                <a:latin typeface="Calibri"/>
                <a:ea typeface="Calibri"/>
                <a:cs typeface="Calibri"/>
                <a:sym typeface="Calibri"/>
              </a:rPr>
              <a:t>RNA is synthesized from DNA and protein is synthesized from RNA</a:t>
            </a:r>
            <a:endParaRPr b="1" sz="2000">
              <a:solidFill>
                <a:srgbClr val="C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tr-TR"/>
              <a:t>Questionare</a:t>
            </a:r>
            <a:endParaRPr/>
          </a:p>
        </p:txBody>
      </p:sp>
      <p:sp>
        <p:nvSpPr>
          <p:cNvPr id="151" name="Google Shape;151;p11"/>
          <p:cNvSpPr txBox="1"/>
          <p:nvPr>
            <p:ph idx="1" type="body"/>
          </p:nvPr>
        </p:nvSpPr>
        <p:spPr>
          <a:xfrm>
            <a:off x="683568" y="1408419"/>
            <a:ext cx="7644168" cy="281266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tr-TR"/>
              <a:t>Is Central dogma valid?</a:t>
            </a:r>
            <a:endParaRPr/>
          </a:p>
          <a:p>
            <a:pPr indent="-50800" lvl="0" marL="228600" rtl="0" algn="l">
              <a:lnSpc>
                <a:spcPct val="90000"/>
              </a:lnSpc>
              <a:spcBef>
                <a:spcPts val="1000"/>
              </a:spcBef>
              <a:spcAft>
                <a:spcPts val="0"/>
              </a:spcAft>
              <a:buClr>
                <a:schemeClr val="lt1"/>
              </a:buClr>
              <a:buSzPts val="2800"/>
              <a:buNone/>
            </a:pPr>
            <a:r>
              <a:t/>
            </a:r>
            <a:endParaRPr/>
          </a:p>
          <a:p>
            <a:pPr indent="-228600" lvl="0" marL="228600" rtl="0" algn="l">
              <a:lnSpc>
                <a:spcPct val="90000"/>
              </a:lnSpc>
              <a:spcBef>
                <a:spcPts val="1000"/>
              </a:spcBef>
              <a:spcAft>
                <a:spcPts val="0"/>
              </a:spcAft>
              <a:buClr>
                <a:schemeClr val="lt1"/>
              </a:buClr>
              <a:buSzPts val="2800"/>
              <a:buChar char="•"/>
            </a:pPr>
            <a:r>
              <a:rPr lang="tr-TR"/>
              <a:t>-yes</a:t>
            </a:r>
            <a:endParaRPr/>
          </a:p>
          <a:p>
            <a:pPr indent="-228600" lvl="0" marL="228600" rtl="0" algn="l">
              <a:lnSpc>
                <a:spcPct val="90000"/>
              </a:lnSpc>
              <a:spcBef>
                <a:spcPts val="1000"/>
              </a:spcBef>
              <a:spcAft>
                <a:spcPts val="0"/>
              </a:spcAft>
              <a:buClr>
                <a:schemeClr val="lt1"/>
              </a:buClr>
              <a:buSzPts val="2800"/>
              <a:buChar char="•"/>
            </a:pPr>
            <a:r>
              <a:rPr lang="tr-TR"/>
              <a:t>-no</a:t>
            </a:r>
            <a:endParaRPr/>
          </a:p>
        </p:txBody>
      </p:sp>
      <p:sp>
        <p:nvSpPr>
          <p:cNvPr id="152" name="Google Shape;152;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2"/>
          <p:cNvSpPr txBox="1"/>
          <p:nvPr>
            <p:ph type="title"/>
          </p:nvPr>
        </p:nvSpPr>
        <p:spPr>
          <a:xfrm>
            <a:off x="772720" y="256765"/>
            <a:ext cx="7511473" cy="13124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alibri"/>
              <a:buNone/>
            </a:pPr>
            <a:r>
              <a:rPr b="1" lang="tr-TR" sz="3200">
                <a:latin typeface="Calibri"/>
                <a:ea typeface="Calibri"/>
                <a:cs typeface="Calibri"/>
                <a:sym typeface="Calibri"/>
              </a:rPr>
              <a:t>Central dogma is not valid in modern genetics </a:t>
            </a:r>
            <a:endParaRPr b="1" sz="3200">
              <a:latin typeface="Calibri"/>
              <a:ea typeface="Calibri"/>
              <a:cs typeface="Calibri"/>
              <a:sym typeface="Calibri"/>
            </a:endParaRPr>
          </a:p>
        </p:txBody>
      </p:sp>
      <p:sp>
        <p:nvSpPr>
          <p:cNvPr id="159" name="Google Shape;159;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0" name="Google Shape;160;p12"/>
          <p:cNvSpPr txBox="1"/>
          <p:nvPr/>
        </p:nvSpPr>
        <p:spPr>
          <a:xfrm>
            <a:off x="130630" y="1545772"/>
            <a:ext cx="8795656" cy="230832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1800"/>
              <a:buFont typeface="Calibri"/>
              <a:buAutoNum type="arabicPeriod"/>
            </a:pPr>
            <a:r>
              <a:rPr b="1" i="1" lang="tr-TR" sz="1800">
                <a:solidFill>
                  <a:schemeClr val="lt1"/>
                </a:solidFill>
                <a:latin typeface="Calibri"/>
                <a:ea typeface="Calibri"/>
                <a:cs typeface="Calibri"/>
                <a:sym typeface="Calibri"/>
              </a:rPr>
              <a:t>DNA can also be synthesized from RNA - </a:t>
            </a:r>
            <a:r>
              <a:rPr b="1" i="1" lang="tr-TR" sz="1800">
                <a:solidFill>
                  <a:srgbClr val="FF0000"/>
                </a:solidFill>
                <a:latin typeface="Calibri"/>
                <a:ea typeface="Calibri"/>
                <a:cs typeface="Calibri"/>
                <a:sym typeface="Calibri"/>
              </a:rPr>
              <a:t>Reverse Transcription</a:t>
            </a:r>
            <a:endParaRPr/>
          </a:p>
          <a:p>
            <a:pPr indent="0" lvl="0" marL="0" marR="0" rtl="0" algn="l">
              <a:spcBef>
                <a:spcPts val="0"/>
              </a:spcBef>
              <a:spcAft>
                <a:spcPts val="0"/>
              </a:spcAft>
              <a:buNone/>
            </a:pPr>
            <a:r>
              <a:rPr lang="tr-TR" sz="1800">
                <a:solidFill>
                  <a:schemeClr val="lt1"/>
                </a:solidFill>
                <a:latin typeface="Calibri"/>
                <a:ea typeface="Calibri"/>
                <a:cs typeface="Calibri"/>
                <a:sym typeface="Calibri"/>
              </a:rPr>
              <a:t>     - </a:t>
            </a:r>
            <a:r>
              <a:rPr i="1" lang="tr-TR" sz="1800">
                <a:solidFill>
                  <a:schemeClr val="lt1"/>
                </a:solidFill>
                <a:latin typeface="Calibri"/>
                <a:ea typeface="Calibri"/>
                <a:cs typeface="Calibri"/>
                <a:sym typeface="Calibri"/>
              </a:rPr>
              <a:t>Reverse transcription is the transfer of information from RNA to DNA</a:t>
            </a:r>
            <a:endParaRPr/>
          </a:p>
          <a:p>
            <a:pPr indent="0" lvl="0" marL="0" marR="0" rtl="0" algn="l">
              <a:spcBef>
                <a:spcPts val="0"/>
              </a:spcBef>
              <a:spcAft>
                <a:spcPts val="0"/>
              </a:spcAft>
              <a:buNone/>
            </a:pPr>
            <a:r>
              <a:rPr lang="tr-TR" sz="1800">
                <a:solidFill>
                  <a:schemeClr val="lt1"/>
                </a:solidFill>
                <a:latin typeface="Calibri"/>
                <a:ea typeface="Calibri"/>
                <a:cs typeface="Calibri"/>
                <a:sym typeface="Calibri"/>
              </a:rPr>
              <a:t>     - </a:t>
            </a:r>
            <a:r>
              <a:rPr i="1" lang="tr-TR" sz="1800">
                <a:solidFill>
                  <a:schemeClr val="lt1"/>
                </a:solidFill>
                <a:latin typeface="Calibri"/>
                <a:ea typeface="Calibri"/>
                <a:cs typeface="Calibri"/>
                <a:sym typeface="Calibri"/>
              </a:rPr>
              <a:t>retroviruses, </a:t>
            </a:r>
            <a:r>
              <a:rPr i="1" lang="tr-TR" sz="1800">
                <a:solidFill>
                  <a:srgbClr val="FF0000"/>
                </a:solidFill>
                <a:latin typeface="Calibri"/>
                <a:ea typeface="Calibri"/>
                <a:cs typeface="Calibri"/>
                <a:sym typeface="Calibri"/>
              </a:rPr>
              <a:t>such as HIV, </a:t>
            </a:r>
            <a:r>
              <a:rPr i="1" lang="tr-TR" sz="1800">
                <a:solidFill>
                  <a:schemeClr val="lt1"/>
                </a:solidFill>
                <a:latin typeface="Calibri"/>
                <a:ea typeface="Calibri"/>
                <a:cs typeface="Calibri"/>
                <a:sym typeface="Calibri"/>
              </a:rPr>
              <a:t>as well as in eukaryotes, in the case of retrotransposons and </a:t>
            </a:r>
            <a:endParaRPr/>
          </a:p>
          <a:p>
            <a:pPr indent="0" lvl="0" marL="0" marR="0" rtl="0" algn="l">
              <a:spcBef>
                <a:spcPts val="0"/>
              </a:spcBef>
              <a:spcAft>
                <a:spcPts val="0"/>
              </a:spcAft>
              <a:buNone/>
            </a:pPr>
            <a:r>
              <a:rPr i="1" lang="tr-TR" sz="1800">
                <a:solidFill>
                  <a:schemeClr val="lt1"/>
                </a:solidFill>
                <a:latin typeface="Calibri"/>
                <a:ea typeface="Calibri"/>
                <a:cs typeface="Calibri"/>
                <a:sym typeface="Calibri"/>
              </a:rPr>
              <a:t>       telomere synthesis.</a:t>
            </a:r>
            <a:endParaRPr/>
          </a:p>
          <a:p>
            <a:pPr indent="0" lvl="0" marL="0" marR="0" rtl="0" algn="l">
              <a:spcBef>
                <a:spcPts val="0"/>
              </a:spcBef>
              <a:spcAft>
                <a:spcPts val="0"/>
              </a:spcAft>
              <a:buNone/>
            </a:pPr>
            <a:r>
              <a:t/>
            </a:r>
            <a:endParaRPr i="1" sz="18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1800"/>
              <a:buFont typeface="Calibri"/>
              <a:buAutoNum type="arabicPeriod" startAt="2"/>
            </a:pPr>
            <a:r>
              <a:rPr b="1" i="1" lang="tr-TR" sz="1800">
                <a:solidFill>
                  <a:schemeClr val="lt1"/>
                </a:solidFill>
                <a:latin typeface="Calibri"/>
                <a:ea typeface="Calibri"/>
                <a:cs typeface="Calibri"/>
                <a:sym typeface="Calibri"/>
              </a:rPr>
              <a:t>The final product of DNA is not necessarily have to be protein. </a:t>
            </a:r>
            <a:endParaRPr/>
          </a:p>
          <a:p>
            <a:pPr indent="-358775" lvl="0" marL="358775" marR="0" rtl="0" algn="l">
              <a:spcBef>
                <a:spcPts val="0"/>
              </a:spcBef>
              <a:spcAft>
                <a:spcPts val="0"/>
              </a:spcAft>
              <a:buNone/>
            </a:pPr>
            <a:r>
              <a:rPr b="1" i="1" lang="tr-TR" sz="1800">
                <a:solidFill>
                  <a:schemeClr val="lt1"/>
                </a:solidFill>
                <a:latin typeface="Calibri"/>
                <a:ea typeface="Calibri"/>
                <a:cs typeface="Calibri"/>
                <a:sym typeface="Calibri"/>
              </a:rPr>
              <a:t>       -</a:t>
            </a:r>
            <a:r>
              <a:rPr i="1" lang="tr-TR" sz="1800">
                <a:solidFill>
                  <a:srgbClr val="FF0000"/>
                </a:solidFill>
                <a:latin typeface="Calibri"/>
                <a:ea typeface="Calibri"/>
                <a:cs typeface="Calibri"/>
                <a:sym typeface="Calibri"/>
              </a:rPr>
              <a:t>Functional RNA molecules (tRNA, siRNA) </a:t>
            </a:r>
            <a:r>
              <a:rPr i="1" lang="tr-TR" sz="1800">
                <a:solidFill>
                  <a:schemeClr val="lt1"/>
                </a:solidFill>
                <a:latin typeface="Calibri"/>
                <a:ea typeface="Calibri"/>
                <a:cs typeface="Calibri"/>
                <a:sym typeface="Calibri"/>
              </a:rPr>
              <a:t>which are transcribed from DNA but not     translated into proteins.</a:t>
            </a:r>
            <a:endParaRPr b="1" i="1"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67" name="Google Shape;167;p13"/>
          <p:cNvSpPr txBox="1"/>
          <p:nvPr/>
        </p:nvSpPr>
        <p:spPr>
          <a:xfrm>
            <a:off x="794654" y="834161"/>
            <a:ext cx="7739743" cy="1754326"/>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lt1"/>
              </a:buClr>
              <a:buSzPts val="1800"/>
              <a:buFont typeface="Arial"/>
              <a:buChar char="•"/>
            </a:pPr>
            <a:r>
              <a:rPr b="1" lang="tr-TR" sz="1800">
                <a:solidFill>
                  <a:schemeClr val="lt1"/>
                </a:solidFill>
                <a:latin typeface="Calibri"/>
                <a:ea typeface="Calibri"/>
                <a:cs typeface="Calibri"/>
                <a:sym typeface="Calibri"/>
              </a:rPr>
              <a:t>Nucleic acids consist of polynucleotide chains. </a:t>
            </a:r>
            <a:endParaRPr/>
          </a:p>
          <a:p>
            <a:pPr indent="-171450" lvl="0" marL="285750" marR="0" rtl="0" algn="just">
              <a:spcBef>
                <a:spcPts val="0"/>
              </a:spcBef>
              <a:spcAft>
                <a:spcPts val="0"/>
              </a:spcAft>
              <a:buClr>
                <a:schemeClr val="lt1"/>
              </a:buClr>
              <a:buSzPts val="1800"/>
              <a:buFont typeface="Arial"/>
              <a:buNone/>
            </a:pPr>
            <a:r>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Arial"/>
              <a:buChar char="•"/>
            </a:pPr>
            <a:r>
              <a:rPr b="1" lang="tr-TR" sz="1800">
                <a:solidFill>
                  <a:schemeClr val="lt1"/>
                </a:solidFill>
                <a:latin typeface="Calibri"/>
                <a:ea typeface="Calibri"/>
                <a:cs typeface="Calibri"/>
                <a:sym typeface="Calibri"/>
              </a:rPr>
              <a:t>Nucleic acids contain four types of bases, </a:t>
            </a:r>
            <a:r>
              <a:rPr lang="tr-TR" sz="1800">
                <a:solidFill>
                  <a:schemeClr val="lt1"/>
                </a:solidFill>
                <a:latin typeface="Calibri"/>
                <a:ea typeface="Calibri"/>
                <a:cs typeface="Calibri"/>
                <a:sym typeface="Calibri"/>
              </a:rPr>
              <a:t>two purines: adenine (A), guanine (G) and two pyrimidines: cytosine (C) and thymine (T). In RNA thymine is replaced by uracil (U).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txBox="1"/>
          <p:nvPr/>
        </p:nvSpPr>
        <p:spPr>
          <a:xfrm>
            <a:off x="1194164" y="119743"/>
            <a:ext cx="6564085" cy="86177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tr-TR" sz="3200">
                <a:solidFill>
                  <a:schemeClr val="lt1"/>
                </a:solidFill>
                <a:latin typeface="Calibri"/>
                <a:ea typeface="Calibri"/>
                <a:cs typeface="Calibri"/>
                <a:sym typeface="Calibri"/>
              </a:rPr>
              <a:t>Nucleobases</a:t>
            </a:r>
            <a:r>
              <a:rPr lang="tr-TR" sz="1800">
                <a:solidFill>
                  <a:schemeClr val="lt1"/>
                </a:solidFill>
                <a:latin typeface="Calibri"/>
                <a:ea typeface="Calibri"/>
                <a:cs typeface="Calibri"/>
                <a:sym typeface="Calibri"/>
              </a:rPr>
              <a:t> </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txBox="1"/>
          <p:nvPr/>
        </p:nvSpPr>
        <p:spPr>
          <a:xfrm>
            <a:off x="522512" y="6124990"/>
            <a:ext cx="85017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tr-TR" sz="2000">
                <a:solidFill>
                  <a:srgbClr val="C00000"/>
                </a:solidFill>
                <a:latin typeface="Calibri"/>
                <a:ea typeface="Calibri"/>
                <a:cs typeface="Calibri"/>
                <a:sym typeface="Calibri"/>
              </a:rPr>
              <a:t>The human genome contains approximately 3 billion of these base pairs!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sp>
        <p:nvSpPr>
          <p:cNvPr id="181" name="Google Shape;181;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182" name="Google Shape;182;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7"/>
          <p:cNvSpPr txBox="1"/>
          <p:nvPr/>
        </p:nvSpPr>
        <p:spPr>
          <a:xfrm>
            <a:off x="1345303" y="270457"/>
            <a:ext cx="6954148"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tr-TR" sz="2400">
                <a:solidFill>
                  <a:schemeClr val="lt1"/>
                </a:solidFill>
                <a:latin typeface="Comic Sans MS"/>
                <a:ea typeface="Comic Sans MS"/>
                <a:cs typeface="Comic Sans MS"/>
                <a:sym typeface="Comic Sans MS"/>
              </a:rPr>
              <a:t>DNA chains are complementary and antiparallel</a:t>
            </a:r>
            <a:endParaRPr b="1" i="1" sz="3200">
              <a:solidFill>
                <a:schemeClr val="lt2"/>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604587" y="148557"/>
            <a:ext cx="7886700" cy="91824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tr-TR" sz="3200">
                <a:latin typeface="Calibri"/>
                <a:ea typeface="Calibri"/>
                <a:cs typeface="Calibri"/>
                <a:sym typeface="Calibri"/>
              </a:rPr>
              <a:t>Watson-Crick DNA Model, B-DNA</a:t>
            </a:r>
            <a:br>
              <a:rPr b="1" lang="tr-TR" sz="3200">
                <a:latin typeface="Calibri"/>
                <a:ea typeface="Calibri"/>
                <a:cs typeface="Calibri"/>
                <a:sym typeface="Calibri"/>
              </a:rPr>
            </a:br>
            <a:endParaRPr b="1" sz="3200">
              <a:latin typeface="Calibri"/>
              <a:ea typeface="Calibri"/>
              <a:cs typeface="Calibri"/>
              <a:sym typeface="Calibri"/>
            </a:endParaRPr>
          </a:p>
        </p:txBody>
      </p:sp>
      <p:sp>
        <p:nvSpPr>
          <p:cNvPr id="204" name="Google Shape;204;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205" name="Google Shape;205;p19"/>
          <p:cNvSpPr txBox="1"/>
          <p:nvPr/>
        </p:nvSpPr>
        <p:spPr>
          <a:xfrm>
            <a:off x="686371" y="787779"/>
            <a:ext cx="82290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000">
                <a:solidFill>
                  <a:schemeClr val="lt1"/>
                </a:solidFill>
                <a:latin typeface="Calibri"/>
                <a:ea typeface="Calibri"/>
                <a:cs typeface="Calibri"/>
                <a:sym typeface="Calibri"/>
              </a:rPr>
              <a:t>* The physical structure of DNA was discovered by Watson and Crick in 1953. </a:t>
            </a:r>
            <a:endParaRPr/>
          </a:p>
        </p:txBody>
      </p:sp>
      <p:sp>
        <p:nvSpPr>
          <p:cNvPr id="206" name="Google Shape;206;p19"/>
          <p:cNvSpPr txBox="1"/>
          <p:nvPr/>
        </p:nvSpPr>
        <p:spPr>
          <a:xfrm>
            <a:off x="3517865" y="6186223"/>
            <a:ext cx="311116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400">
                <a:solidFill>
                  <a:schemeClr val="lt1"/>
                </a:solidFill>
                <a:latin typeface="Calibri"/>
                <a:ea typeface="Calibri"/>
                <a:cs typeface="Calibri"/>
                <a:sym typeface="Calibri"/>
              </a:rPr>
              <a:t>1959, Boston, Massachusetts, USA: James Watson and Francis Crick</a:t>
            </a:r>
            <a:endParaRPr sz="1400">
              <a:solidFill>
                <a:schemeClr val="lt1"/>
              </a:solidFill>
              <a:latin typeface="Calibri"/>
              <a:ea typeface="Calibri"/>
              <a:cs typeface="Calibri"/>
              <a:sym typeface="Calibri"/>
            </a:endParaRPr>
          </a:p>
        </p:txBody>
      </p:sp>
      <p:sp>
        <p:nvSpPr>
          <p:cNvPr id="207" name="Google Shape;207;p19"/>
          <p:cNvSpPr/>
          <p:nvPr/>
        </p:nvSpPr>
        <p:spPr>
          <a:xfrm>
            <a:off x="343140" y="1449155"/>
            <a:ext cx="5313750" cy="384720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000"/>
              <a:buFont typeface="Noto Sans Symbols"/>
              <a:buChar char="❑"/>
            </a:pPr>
            <a:r>
              <a:rPr b="1" lang="tr-TR" sz="2000">
                <a:solidFill>
                  <a:schemeClr val="lt1"/>
                </a:solidFill>
                <a:latin typeface="Calibri"/>
                <a:ea typeface="Calibri"/>
                <a:cs typeface="Calibri"/>
                <a:sym typeface="Calibri"/>
              </a:rPr>
              <a:t>Anti-parallel</a:t>
            </a:r>
            <a:endParaRPr b="1" sz="2000">
              <a:solidFill>
                <a:schemeClr val="lt1"/>
              </a:solidFill>
              <a:latin typeface="Calibri"/>
              <a:ea typeface="Calibri"/>
              <a:cs typeface="Calibri"/>
              <a:sym typeface="Calibri"/>
            </a:endParaRPr>
          </a:p>
          <a:p>
            <a:pPr indent="-266700" lvl="0" marL="342900" marR="0" rtl="0" algn="l">
              <a:spcBef>
                <a:spcPts val="0"/>
              </a:spcBef>
              <a:spcAft>
                <a:spcPts val="0"/>
              </a:spcAft>
              <a:buClr>
                <a:schemeClr val="lt1"/>
              </a:buClr>
              <a:buSzPts val="1200"/>
              <a:buFont typeface="Noto Sans Symbols"/>
              <a:buNone/>
            </a:pPr>
            <a:r>
              <a:t/>
            </a:r>
            <a:endParaRPr b="1" sz="12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Noto Sans Symbols"/>
              <a:buChar char="❑"/>
            </a:pPr>
            <a:r>
              <a:rPr b="1" lang="tr-TR" sz="2000">
                <a:solidFill>
                  <a:schemeClr val="lt1"/>
                </a:solidFill>
                <a:latin typeface="Calibri"/>
                <a:ea typeface="Calibri"/>
                <a:cs typeface="Calibri"/>
                <a:sym typeface="Calibri"/>
              </a:rPr>
              <a:t>a double helical structure- </a:t>
            </a:r>
            <a:r>
              <a:rPr lang="tr-TR" sz="2000">
                <a:solidFill>
                  <a:schemeClr val="lt1"/>
                </a:solidFill>
                <a:latin typeface="Calibri"/>
                <a:ea typeface="Calibri"/>
                <a:cs typeface="Calibri"/>
                <a:sym typeface="Calibri"/>
              </a:rPr>
              <a:t>the base pairs are nearly perpendicular to the helix axis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Noto Sans Symbols"/>
              <a:buChar char="❑"/>
            </a:pPr>
            <a:r>
              <a:rPr lang="tr-TR" sz="2000">
                <a:solidFill>
                  <a:schemeClr val="lt1"/>
                </a:solidFill>
                <a:latin typeface="Calibri"/>
                <a:ea typeface="Calibri"/>
                <a:cs typeface="Calibri"/>
                <a:sym typeface="Calibri"/>
              </a:rPr>
              <a:t>the </a:t>
            </a:r>
            <a:r>
              <a:rPr b="1" lang="tr-TR" sz="2000">
                <a:solidFill>
                  <a:schemeClr val="lt1"/>
                </a:solidFill>
                <a:latin typeface="Calibri"/>
                <a:ea typeface="Calibri"/>
                <a:cs typeface="Calibri"/>
                <a:sym typeface="Calibri"/>
              </a:rPr>
              <a:t>double helix</a:t>
            </a:r>
            <a:r>
              <a:rPr lang="tr-TR" sz="2000">
                <a:solidFill>
                  <a:schemeClr val="lt1"/>
                </a:solidFill>
                <a:latin typeface="Calibri"/>
                <a:ea typeface="Calibri"/>
                <a:cs typeface="Calibri"/>
                <a:sym typeface="Calibri"/>
              </a:rPr>
              <a:t> is </a:t>
            </a:r>
            <a:r>
              <a:rPr b="1" lang="tr-TR" sz="2000">
                <a:solidFill>
                  <a:schemeClr val="lt1"/>
                </a:solidFill>
                <a:latin typeface="Calibri"/>
                <a:ea typeface="Calibri"/>
                <a:cs typeface="Calibri"/>
                <a:sym typeface="Calibri"/>
              </a:rPr>
              <a:t>right-handed</a:t>
            </a:r>
            <a:endParaRPr b="1" sz="2000">
              <a:solidFill>
                <a:schemeClr val="lt1"/>
              </a:solidFill>
              <a:latin typeface="Calibri"/>
              <a:ea typeface="Calibri"/>
              <a:cs typeface="Calibri"/>
              <a:sym typeface="Calibri"/>
            </a:endParaRPr>
          </a:p>
          <a:p>
            <a:pPr indent="-266700" lvl="0" marL="342900" marR="0" rtl="0" algn="l">
              <a:spcBef>
                <a:spcPts val="0"/>
              </a:spcBef>
              <a:spcAft>
                <a:spcPts val="0"/>
              </a:spcAft>
              <a:buClr>
                <a:schemeClr val="lt1"/>
              </a:buClr>
              <a:buSzPts val="1200"/>
              <a:buFont typeface="Noto Sans Symbols"/>
              <a:buNone/>
            </a:pPr>
            <a:r>
              <a:t/>
            </a:r>
            <a:endParaRPr b="1" sz="12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Noto Sans Symbols"/>
              <a:buChar char="❑"/>
            </a:pPr>
            <a:r>
              <a:rPr lang="tr-TR" sz="2000">
                <a:solidFill>
                  <a:schemeClr val="lt1"/>
                </a:solidFill>
                <a:latin typeface="Calibri"/>
                <a:ea typeface="Calibri"/>
                <a:cs typeface="Calibri"/>
                <a:sym typeface="Calibri"/>
              </a:rPr>
              <a:t>10–10.5 base pairs per </a:t>
            </a:r>
            <a:r>
              <a:rPr b="1" lang="tr-TR" sz="2000">
                <a:solidFill>
                  <a:schemeClr val="lt1"/>
                </a:solidFill>
                <a:latin typeface="Calibri"/>
                <a:ea typeface="Calibri"/>
                <a:cs typeface="Calibri"/>
                <a:sym typeface="Calibri"/>
              </a:rPr>
              <a:t>turn</a:t>
            </a:r>
            <a:endParaRPr b="1" sz="2000">
              <a:solidFill>
                <a:schemeClr val="lt1"/>
              </a:solidFill>
              <a:latin typeface="Calibri"/>
              <a:ea typeface="Calibri"/>
              <a:cs typeface="Calibri"/>
              <a:sym typeface="Calibri"/>
            </a:endParaRPr>
          </a:p>
          <a:p>
            <a:pPr indent="-254000" lvl="0" marL="342900" marR="0" rtl="0" algn="l">
              <a:spcBef>
                <a:spcPts val="0"/>
              </a:spcBef>
              <a:spcAft>
                <a:spcPts val="0"/>
              </a:spcAft>
              <a:buClr>
                <a:schemeClr val="lt1"/>
              </a:buClr>
              <a:buSzPts val="1400"/>
              <a:buFont typeface="Noto Sans Symbols"/>
              <a:buNone/>
            </a:pPr>
            <a:r>
              <a:t/>
            </a:r>
            <a:endParaRPr b="1" sz="14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Noto Sans Symbols"/>
              <a:buChar char="❑"/>
            </a:pPr>
            <a:r>
              <a:rPr b="1" lang="tr-TR" sz="2000">
                <a:solidFill>
                  <a:schemeClr val="lt1"/>
                </a:solidFill>
                <a:latin typeface="Calibri"/>
                <a:ea typeface="Calibri"/>
                <a:cs typeface="Calibri"/>
                <a:sym typeface="Calibri"/>
              </a:rPr>
              <a:t>2 nm in diameter</a:t>
            </a:r>
            <a:endParaRPr b="1" sz="2000">
              <a:solidFill>
                <a:schemeClr val="lt1"/>
              </a:solidFill>
              <a:latin typeface="Calibri"/>
              <a:ea typeface="Calibri"/>
              <a:cs typeface="Calibri"/>
              <a:sym typeface="Calibri"/>
            </a:endParaRPr>
          </a:p>
          <a:p>
            <a:pPr indent="-266700" lvl="0" marL="342900" marR="0" rtl="0" algn="l">
              <a:spcBef>
                <a:spcPts val="0"/>
              </a:spcBef>
              <a:spcAft>
                <a:spcPts val="0"/>
              </a:spcAft>
              <a:buClr>
                <a:schemeClr val="lt1"/>
              </a:buClr>
              <a:buSzPts val="1200"/>
              <a:buFont typeface="Noto Sans Symbols"/>
              <a:buNone/>
            </a:pPr>
            <a:r>
              <a:t/>
            </a:r>
            <a:endParaRPr b="1" sz="1200">
              <a:solidFill>
                <a:schemeClr val="lt1"/>
              </a:solidFill>
              <a:latin typeface="Calibri"/>
              <a:ea typeface="Calibri"/>
              <a:cs typeface="Calibri"/>
              <a:sym typeface="Calibri"/>
            </a:endParaRPr>
          </a:p>
          <a:p>
            <a:pPr indent="-342900" lvl="0" marL="342900" marR="0" rtl="0" algn="l">
              <a:spcBef>
                <a:spcPts val="0"/>
              </a:spcBef>
              <a:spcAft>
                <a:spcPts val="0"/>
              </a:spcAft>
              <a:buClr>
                <a:schemeClr val="lt1"/>
              </a:buClr>
              <a:buSzPts val="2000"/>
              <a:buFont typeface="Noto Sans Symbols"/>
              <a:buChar char="❑"/>
            </a:pPr>
            <a:r>
              <a:rPr lang="tr-TR" sz="2000">
                <a:solidFill>
                  <a:schemeClr val="lt1"/>
                </a:solidFill>
                <a:latin typeface="Calibri"/>
                <a:ea typeface="Calibri"/>
                <a:cs typeface="Calibri"/>
                <a:sym typeface="Calibri"/>
              </a:rPr>
              <a:t>DNA contains major groove and minor groove.</a:t>
            </a:r>
            <a:endParaRPr b="1" sz="2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628650" y="620688"/>
            <a:ext cx="7886700" cy="4351338"/>
          </a:xfrm>
          <a:prstGeom prst="rect">
            <a:avLst/>
          </a:prstGeom>
          <a:noFill/>
          <a:ln>
            <a:noFill/>
          </a:ln>
        </p:spPr>
        <p:txBody>
          <a:bodyPr anchorCtr="0" anchor="t" bIns="45700" lIns="91425" spcFirstLastPara="1" rIns="91425" wrap="square" tIns="45700">
            <a:normAutofit/>
          </a:bodyPr>
          <a:lstStyle/>
          <a:p>
            <a:pPr indent="0" lvl="0" marL="0" marR="0" rtl="0" algn="r">
              <a:spcBef>
                <a:spcPts val="0"/>
              </a:spcBef>
              <a:spcAft>
                <a:spcPts val="0"/>
              </a:spcAft>
              <a:buClr>
                <a:schemeClr val="lt1"/>
              </a:buClr>
              <a:buSzPts val="2340"/>
              <a:buFont typeface="Arial"/>
              <a:buNone/>
            </a:pPr>
            <a:r>
              <a:rPr b="1" i="0" lang="tr-TR" sz="1800" u="sng" cap="small" strike="noStrike">
                <a:solidFill>
                  <a:schemeClr val="lt1"/>
                </a:solidFill>
                <a:latin typeface="Calibri"/>
                <a:ea typeface="Calibri"/>
                <a:cs typeface="Calibri"/>
                <a:sym typeface="Calibri"/>
              </a:rPr>
              <a:t>Genetic materials in modern genetics</a:t>
            </a:r>
            <a:endParaRPr b="1" i="0" sz="1800" u="sng" cap="small" strike="noStrike">
              <a:solidFill>
                <a:schemeClr val="lt1"/>
              </a:solidFill>
              <a:latin typeface="Calibri"/>
              <a:ea typeface="Calibri"/>
              <a:cs typeface="Calibri"/>
              <a:sym typeface="Calibri"/>
            </a:endParaRPr>
          </a:p>
          <a:p>
            <a:pPr indent="0" lvl="0" marL="0" marR="0" rtl="0" algn="r">
              <a:spcBef>
                <a:spcPts val="960"/>
              </a:spcBef>
              <a:spcAft>
                <a:spcPts val="0"/>
              </a:spcAft>
              <a:buClr>
                <a:schemeClr val="lt1"/>
              </a:buClr>
              <a:buSzPts val="2340"/>
              <a:buFont typeface="Arial"/>
              <a:buNone/>
            </a:pPr>
            <a:r>
              <a:rPr b="1" i="0" lang="tr-TR" sz="1800" u="none" cap="small" strike="noStrike">
                <a:solidFill>
                  <a:schemeClr val="lt1"/>
                </a:solidFill>
                <a:latin typeface="Calibri"/>
                <a:ea typeface="Calibri"/>
                <a:cs typeface="Calibri"/>
                <a:sym typeface="Calibri"/>
              </a:rPr>
              <a:t>DNA (</a:t>
            </a:r>
            <a:r>
              <a:rPr b="1" i="1" lang="tr-TR" sz="1800" u="none" cap="small" strike="noStrike">
                <a:solidFill>
                  <a:schemeClr val="lt1"/>
                </a:solidFill>
                <a:latin typeface="Calibri"/>
                <a:ea typeface="Calibri"/>
                <a:cs typeface="Calibri"/>
                <a:sym typeface="Calibri"/>
              </a:rPr>
              <a:t>deoxyribonucleic acid</a:t>
            </a:r>
            <a:r>
              <a:rPr b="1" i="0" lang="tr-TR" sz="1800" u="none" cap="small" strike="noStrike">
                <a:solidFill>
                  <a:schemeClr val="lt1"/>
                </a:solidFill>
                <a:latin typeface="Calibri"/>
                <a:ea typeface="Calibri"/>
                <a:cs typeface="Calibri"/>
                <a:sym typeface="Calibri"/>
              </a:rPr>
              <a:t>) </a:t>
            </a:r>
            <a:r>
              <a:rPr b="0" i="0" lang="tr-TR" sz="1800" u="none" cap="small" strike="noStrike">
                <a:solidFill>
                  <a:schemeClr val="lt1"/>
                </a:solidFill>
                <a:latin typeface="Calibri"/>
                <a:ea typeface="Calibri"/>
                <a:cs typeface="Calibri"/>
                <a:sym typeface="Calibri"/>
              </a:rPr>
              <a:t>forms the genetic material for almost all organisms on the planet </a:t>
            </a:r>
            <a:endParaRPr b="0" i="0" sz="1800" u="none" cap="small" strike="noStrike">
              <a:solidFill>
                <a:schemeClr val="lt1"/>
              </a:solidFill>
              <a:latin typeface="Calibri"/>
              <a:ea typeface="Calibri"/>
              <a:cs typeface="Calibri"/>
              <a:sym typeface="Calibri"/>
            </a:endParaRPr>
          </a:p>
          <a:p>
            <a:pPr indent="0" lvl="0" marL="0" marR="0" rtl="0" algn="r">
              <a:spcBef>
                <a:spcPts val="960"/>
              </a:spcBef>
              <a:spcAft>
                <a:spcPts val="0"/>
              </a:spcAft>
              <a:buClr>
                <a:schemeClr val="lt1"/>
              </a:buClr>
              <a:buSzPts val="2340"/>
              <a:buFont typeface="Arial"/>
              <a:buNone/>
            </a:pPr>
            <a:r>
              <a:rPr b="0" i="0" lang="tr-TR" sz="1800" u="none" cap="small" strike="noStrike">
                <a:solidFill>
                  <a:schemeClr val="lt1"/>
                </a:solidFill>
                <a:latin typeface="Calibri"/>
                <a:ea typeface="Calibri"/>
                <a:cs typeface="Calibri"/>
                <a:sym typeface="Calibri"/>
              </a:rPr>
              <a:t>** </a:t>
            </a:r>
            <a:r>
              <a:rPr b="0" i="0" lang="tr-TR" sz="1800" u="sng" cap="small" strike="noStrike">
                <a:solidFill>
                  <a:schemeClr val="lt1"/>
                </a:solidFill>
                <a:latin typeface="Calibri"/>
                <a:ea typeface="Calibri"/>
                <a:cs typeface="Calibri"/>
                <a:sym typeface="Calibri"/>
              </a:rPr>
              <a:t>There is an exception: </a:t>
            </a:r>
            <a:endParaRPr/>
          </a:p>
          <a:p>
            <a:pPr indent="0" lvl="0" marL="0" marR="0" rtl="0" algn="r">
              <a:spcBef>
                <a:spcPts val="960"/>
              </a:spcBef>
              <a:spcAft>
                <a:spcPts val="0"/>
              </a:spcAft>
              <a:buClr>
                <a:schemeClr val="lt1"/>
              </a:buClr>
              <a:buSzPts val="2340"/>
              <a:buFont typeface="Arial"/>
              <a:buNone/>
            </a:pPr>
            <a:r>
              <a:rPr b="0" i="0" lang="tr-TR" sz="1800" u="none" cap="small" strike="noStrike">
                <a:solidFill>
                  <a:schemeClr val="lt1"/>
                </a:solidFill>
                <a:latin typeface="Calibri"/>
                <a:ea typeface="Calibri"/>
                <a:cs typeface="Calibri"/>
                <a:sym typeface="Calibri"/>
              </a:rPr>
              <a:t>Some viruses stores information in RNA</a:t>
            </a:r>
            <a:endParaRPr b="0" i="0" sz="1800" u="none" cap="small" strike="noStrike">
              <a:solidFill>
                <a:schemeClr val="lt1"/>
              </a:solidFill>
              <a:latin typeface="Calibri"/>
              <a:ea typeface="Calibri"/>
              <a:cs typeface="Calibri"/>
              <a:sym typeface="Calibri"/>
            </a:endParaRPr>
          </a:p>
          <a:p>
            <a:pPr indent="0" lvl="0" marL="0" marR="0" rtl="0" algn="r">
              <a:spcBef>
                <a:spcPts val="1000"/>
              </a:spcBef>
              <a:spcAft>
                <a:spcPts val="0"/>
              </a:spcAft>
              <a:buClr>
                <a:schemeClr val="lt1"/>
              </a:buClr>
              <a:buSzPts val="2340"/>
              <a:buFont typeface="Arial"/>
              <a:buNone/>
            </a:pPr>
            <a:r>
              <a:rPr b="0" i="0" lang="tr-TR" sz="1800" u="none" cap="small" strike="noStrike">
                <a:solidFill>
                  <a:srgbClr val="FF0000"/>
                </a:solidFill>
                <a:latin typeface="Calibri"/>
                <a:ea typeface="Calibri"/>
                <a:cs typeface="Calibri"/>
                <a:sym typeface="Calibri"/>
              </a:rPr>
              <a:t>RNA (</a:t>
            </a:r>
            <a:r>
              <a:rPr b="0" i="1" lang="tr-TR" sz="1800" u="none" cap="small" strike="noStrike">
                <a:solidFill>
                  <a:srgbClr val="FF0000"/>
                </a:solidFill>
                <a:latin typeface="Calibri"/>
                <a:ea typeface="Calibri"/>
                <a:cs typeface="Calibri"/>
                <a:sym typeface="Calibri"/>
              </a:rPr>
              <a:t>ribonucleic acid</a:t>
            </a:r>
            <a:r>
              <a:rPr b="0" i="0" lang="tr-TR" sz="1800" u="none" cap="small" strike="noStrike">
                <a:solidFill>
                  <a:srgbClr val="FF0000"/>
                </a:solidFill>
                <a:latin typeface="Calibri"/>
                <a:ea typeface="Calibri"/>
                <a:cs typeface="Calibri"/>
                <a:sym typeface="Calibri"/>
              </a:rPr>
              <a:t>) </a:t>
            </a:r>
            <a:r>
              <a:rPr b="0" i="0" lang="tr-TR" sz="1800" u="none" cap="small" strike="noStrike">
                <a:solidFill>
                  <a:schemeClr val="lt1"/>
                </a:solidFill>
                <a:latin typeface="Calibri"/>
                <a:ea typeface="Calibri"/>
                <a:cs typeface="Calibri"/>
                <a:sym typeface="Calibri"/>
              </a:rPr>
              <a:t>as the genetic material </a:t>
            </a:r>
            <a:r>
              <a:rPr b="0" i="0" lang="tr-TR" sz="2000" u="none" cap="small" strike="noStrike">
                <a:solidFill>
                  <a:schemeClr val="lt1"/>
                </a:solidFill>
                <a:latin typeface="Calibri"/>
                <a:ea typeface="Calibri"/>
                <a:cs typeface="Calibri"/>
                <a:sym typeface="Calibri"/>
              </a:rPr>
              <a:t>(Lewin, 1999).</a:t>
            </a:r>
            <a:endParaRPr b="0" i="0" sz="2000" u="none" cap="small" strike="noStrike">
              <a:solidFill>
                <a:schemeClr val="lt1"/>
              </a:solidFill>
              <a:latin typeface="Calibri"/>
              <a:ea typeface="Calibri"/>
              <a:cs typeface="Calibri"/>
              <a:sym typeface="Calibri"/>
            </a:endParaRPr>
          </a:p>
          <a:p>
            <a:pPr indent="0" lvl="0" marL="0" marR="0" rtl="0" algn="r">
              <a:spcBef>
                <a:spcPts val="960"/>
              </a:spcBef>
              <a:spcAft>
                <a:spcPts val="0"/>
              </a:spcAft>
              <a:buClr>
                <a:schemeClr val="lt1"/>
              </a:buClr>
              <a:buSzPts val="2340"/>
              <a:buFont typeface="Arial"/>
              <a:buNone/>
            </a:pPr>
            <a:r>
              <a:t/>
            </a:r>
            <a:endParaRPr b="0" i="0" sz="1800" u="none" cap="small"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nvSpPr>
        <p:spPr>
          <a:xfrm>
            <a:off x="611560" y="188640"/>
            <a:ext cx="758573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lt1"/>
                </a:solidFill>
                <a:latin typeface="Calibri"/>
                <a:ea typeface="Calibri"/>
                <a:cs typeface="Calibri"/>
                <a:sym typeface="Calibri"/>
              </a:rPr>
              <a:t>Each full turn of the helix is 3.4nm. There are 10 bases in each turn. </a:t>
            </a:r>
            <a:br>
              <a:rPr lang="tr-TR" sz="1800">
                <a:solidFill>
                  <a:schemeClr val="lt1"/>
                </a:solidFill>
                <a:latin typeface="Calibri"/>
                <a:ea typeface="Calibri"/>
                <a:cs typeface="Calibri"/>
                <a:sym typeface="Calibri"/>
              </a:rPr>
            </a:br>
            <a:r>
              <a:rPr lang="tr-TR" sz="1800">
                <a:solidFill>
                  <a:schemeClr val="lt1"/>
                </a:solidFill>
                <a:latin typeface="Calibri"/>
                <a:ea typeface="Calibri"/>
                <a:cs typeface="Calibri"/>
                <a:sym typeface="Calibri"/>
              </a:rPr>
              <a:t>The coil has a diameter of 2 nm.</a:t>
            </a: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nvSpPr>
        <p:spPr>
          <a:xfrm>
            <a:off x="5775325" y="5318125"/>
            <a:ext cx="184150"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lt1"/>
              </a:solidFill>
              <a:latin typeface="Times"/>
              <a:ea typeface="Times"/>
              <a:cs typeface="Times"/>
              <a:sym typeface="Times"/>
            </a:endParaRPr>
          </a:p>
        </p:txBody>
      </p:sp>
      <p:sp>
        <p:nvSpPr>
          <p:cNvPr id="219" name="Google Shape;219;p21"/>
          <p:cNvSpPr txBox="1"/>
          <p:nvPr/>
        </p:nvSpPr>
        <p:spPr>
          <a:xfrm>
            <a:off x="419100" y="457200"/>
            <a:ext cx="8305800" cy="57943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tr-TR" sz="3200">
                <a:solidFill>
                  <a:schemeClr val="lt2"/>
                </a:solidFill>
                <a:latin typeface="Comic Sans MS"/>
                <a:ea typeface="Comic Sans MS"/>
                <a:cs typeface="Comic Sans MS"/>
                <a:sym typeface="Comic Sans MS"/>
              </a:rPr>
              <a:t>3 helical forms of DNA</a:t>
            </a:r>
            <a:endParaRPr/>
          </a:p>
        </p:txBody>
      </p:sp>
      <p:sp>
        <p:nvSpPr>
          <p:cNvPr id="220" name="Google Shape;220;p21"/>
          <p:cNvSpPr txBox="1"/>
          <p:nvPr/>
        </p:nvSpPr>
        <p:spPr>
          <a:xfrm>
            <a:off x="4139952" y="5029200"/>
            <a:ext cx="170176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2000">
                <a:solidFill>
                  <a:schemeClr val="lt1"/>
                </a:solidFill>
                <a:latin typeface="Comic Sans MS"/>
                <a:ea typeface="Comic Sans MS"/>
                <a:cs typeface="Comic Sans MS"/>
                <a:sym typeface="Comic Sans MS"/>
              </a:rPr>
              <a:t>Physiological cond.</a:t>
            </a:r>
            <a:endParaRPr/>
          </a:p>
          <a:p>
            <a:pPr indent="0" lvl="0" marL="0" marR="0" rtl="0" algn="ctr">
              <a:spcBef>
                <a:spcPts val="0"/>
              </a:spcBef>
              <a:spcAft>
                <a:spcPts val="0"/>
              </a:spcAft>
              <a:buNone/>
            </a:pPr>
            <a:r>
              <a:t/>
            </a:r>
            <a:endParaRPr sz="2000">
              <a:solidFill>
                <a:schemeClr val="dk2"/>
              </a:solidFill>
              <a:latin typeface="Times"/>
              <a:ea typeface="Times"/>
              <a:cs typeface="Times"/>
              <a:sym typeface="Times"/>
            </a:endParaRPr>
          </a:p>
        </p:txBody>
      </p:sp>
      <p:sp>
        <p:nvSpPr>
          <p:cNvPr id="221" name="Google Shape;221;p21"/>
          <p:cNvSpPr txBox="1"/>
          <p:nvPr/>
        </p:nvSpPr>
        <p:spPr>
          <a:xfrm>
            <a:off x="5889427" y="5029200"/>
            <a:ext cx="82907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2000">
                <a:solidFill>
                  <a:schemeClr val="lt1"/>
                </a:solidFill>
                <a:latin typeface="Calibri"/>
                <a:ea typeface="Calibri"/>
                <a:cs typeface="Calibri"/>
                <a:sym typeface="Calibri"/>
              </a:rPr>
              <a:t>Rare.</a:t>
            </a:r>
            <a:endParaRPr/>
          </a:p>
          <a:p>
            <a:pPr indent="0" lvl="0" marL="0" marR="0" rtl="0" algn="ctr">
              <a:spcBef>
                <a:spcPts val="0"/>
              </a:spcBef>
              <a:spcAft>
                <a:spcPts val="0"/>
              </a:spcAft>
              <a:buNone/>
            </a:pPr>
            <a:r>
              <a:t/>
            </a:r>
            <a:endParaRPr sz="2000">
              <a:solidFill>
                <a:schemeClr val="dk2"/>
              </a:solidFill>
              <a:latin typeface="Times"/>
              <a:ea typeface="Times"/>
              <a:cs typeface="Times"/>
              <a:sym typeface="Times"/>
            </a:endParaRPr>
          </a:p>
        </p:txBody>
      </p:sp>
      <p:sp>
        <p:nvSpPr>
          <p:cNvPr id="222" name="Google Shape;222;p21"/>
          <p:cNvSpPr txBox="1"/>
          <p:nvPr/>
        </p:nvSpPr>
        <p:spPr>
          <a:xfrm>
            <a:off x="1743330" y="5029200"/>
            <a:ext cx="2048959"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2000">
                <a:solidFill>
                  <a:schemeClr val="lt1"/>
                </a:solidFill>
                <a:latin typeface="Comic Sans MS"/>
                <a:ea typeface="Comic Sans MS"/>
                <a:cs typeface="Comic Sans MS"/>
                <a:sym typeface="Comic Sans MS"/>
              </a:rPr>
              <a:t>High salt const.</a:t>
            </a:r>
            <a:endParaRPr/>
          </a:p>
          <a:p>
            <a:pPr indent="0" lvl="0" marL="0" marR="0" rtl="0" algn="ctr">
              <a:spcBef>
                <a:spcPts val="0"/>
              </a:spcBef>
              <a:spcAft>
                <a:spcPts val="0"/>
              </a:spcAft>
              <a:buNone/>
            </a:pPr>
            <a:r>
              <a:t/>
            </a:r>
            <a:endParaRPr sz="2000">
              <a:solidFill>
                <a:schemeClr val="dk2"/>
              </a:solidFill>
              <a:latin typeface="Times"/>
              <a:ea typeface="Times"/>
              <a:cs typeface="Times"/>
              <a:sym typeface="Time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nvSpPr>
        <p:spPr>
          <a:xfrm>
            <a:off x="755576" y="1052736"/>
            <a:ext cx="6696075"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tr-TR" sz="2400">
                <a:solidFill>
                  <a:schemeClr val="lt1"/>
                </a:solidFill>
                <a:latin typeface="Comic Sans MS"/>
                <a:ea typeface="Comic Sans MS"/>
                <a:cs typeface="Comic Sans MS"/>
                <a:sym typeface="Comic Sans MS"/>
              </a:rPr>
              <a:t>Analytical methods used in DNA Research</a:t>
            </a:r>
            <a:r>
              <a:rPr b="1" i="1" lang="tr-TR" sz="2400">
                <a:solidFill>
                  <a:schemeClr val="lt2"/>
                </a:solidFill>
                <a:latin typeface="Comic Sans MS"/>
                <a:ea typeface="Comic Sans MS"/>
                <a:cs typeface="Comic Sans MS"/>
                <a:sym typeface="Comic Sans MS"/>
              </a:rPr>
              <a:t>; </a:t>
            </a:r>
            <a:endParaRPr b="1" i="1" sz="2400">
              <a:solidFill>
                <a:schemeClr val="lt2"/>
              </a:solidFill>
              <a:latin typeface="Comic Sans MS"/>
              <a:ea typeface="Comic Sans MS"/>
              <a:cs typeface="Comic Sans MS"/>
              <a:sym typeface="Comic Sans MS"/>
            </a:endParaRPr>
          </a:p>
        </p:txBody>
      </p:sp>
      <p:sp>
        <p:nvSpPr>
          <p:cNvPr id="229" name="Google Shape;229;p22"/>
          <p:cNvSpPr txBox="1"/>
          <p:nvPr/>
        </p:nvSpPr>
        <p:spPr>
          <a:xfrm>
            <a:off x="755576" y="2305615"/>
            <a:ext cx="7632848" cy="2246769"/>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lt1"/>
              </a:buClr>
              <a:buSzPts val="2800"/>
              <a:buFont typeface="Noto Sans Symbols"/>
              <a:buChar char="⮚"/>
            </a:pPr>
            <a:r>
              <a:rPr lang="tr-TR" sz="2800">
                <a:solidFill>
                  <a:schemeClr val="lt1"/>
                </a:solidFill>
                <a:latin typeface="Comic Sans MS"/>
                <a:ea typeface="Comic Sans MS"/>
                <a:cs typeface="Comic Sans MS"/>
                <a:sym typeface="Comic Sans MS"/>
              </a:rPr>
              <a:t>DNA's ability to absorb UV light,</a:t>
            </a:r>
            <a:endParaRPr/>
          </a:p>
          <a:p>
            <a:pPr indent="-457200" lvl="0" marL="457200" marR="0" rtl="0" algn="l">
              <a:spcBef>
                <a:spcPts val="0"/>
              </a:spcBef>
              <a:spcAft>
                <a:spcPts val="0"/>
              </a:spcAft>
              <a:buClr>
                <a:schemeClr val="lt1"/>
              </a:buClr>
              <a:buSzPts val="2800"/>
              <a:buFont typeface="Noto Sans Symbols"/>
              <a:buChar char="⮚"/>
            </a:pPr>
            <a:r>
              <a:rPr lang="tr-TR" sz="2800">
                <a:solidFill>
                  <a:schemeClr val="lt1"/>
                </a:solidFill>
                <a:latin typeface="Comic Sans MS"/>
                <a:ea typeface="Comic Sans MS"/>
                <a:cs typeface="Comic Sans MS"/>
                <a:sym typeface="Comic Sans MS"/>
              </a:rPr>
              <a:t>Precipitation behavior, </a:t>
            </a:r>
            <a:endParaRPr/>
          </a:p>
          <a:p>
            <a:pPr indent="-457200" lvl="0" marL="457200" marR="0" rtl="0" algn="l">
              <a:spcBef>
                <a:spcPts val="0"/>
              </a:spcBef>
              <a:spcAft>
                <a:spcPts val="0"/>
              </a:spcAft>
              <a:buClr>
                <a:schemeClr val="lt1"/>
              </a:buClr>
              <a:buSzPts val="2800"/>
              <a:buFont typeface="Noto Sans Symbols"/>
              <a:buChar char="⮚"/>
            </a:pPr>
            <a:r>
              <a:rPr lang="tr-TR" sz="2800">
                <a:solidFill>
                  <a:schemeClr val="lt1"/>
                </a:solidFill>
                <a:latin typeface="Comic Sans MS"/>
                <a:ea typeface="Comic Sans MS"/>
                <a:cs typeface="Comic Sans MS"/>
                <a:sym typeface="Comic Sans MS"/>
              </a:rPr>
              <a:t>Denaturation and renaturation feature, </a:t>
            </a:r>
            <a:endParaRPr/>
          </a:p>
          <a:p>
            <a:pPr indent="-457200" lvl="0" marL="457200" marR="0" rtl="0" algn="l">
              <a:spcBef>
                <a:spcPts val="0"/>
              </a:spcBef>
              <a:spcAft>
                <a:spcPts val="0"/>
              </a:spcAft>
              <a:buClr>
                <a:schemeClr val="lt1"/>
              </a:buClr>
              <a:buSzPts val="2800"/>
              <a:buFont typeface="Noto Sans Symbols"/>
              <a:buChar char="⮚"/>
            </a:pPr>
            <a:r>
              <a:rPr lang="tr-TR" sz="2800">
                <a:solidFill>
                  <a:schemeClr val="lt1"/>
                </a:solidFill>
                <a:latin typeface="Comic Sans MS"/>
                <a:ea typeface="Comic Sans MS"/>
                <a:cs typeface="Comic Sans MS"/>
                <a:sym typeface="Comic Sans MS"/>
              </a:rPr>
              <a:t>Electrophoretic properties,</a:t>
            </a:r>
            <a:endParaRPr sz="2800">
              <a:solidFill>
                <a:schemeClr val="lt1"/>
              </a:solidFill>
              <a:latin typeface="Comic Sans MS"/>
              <a:ea typeface="Comic Sans MS"/>
              <a:cs typeface="Comic Sans MS"/>
              <a:sym typeface="Comic Sans MS"/>
            </a:endParaRPr>
          </a:p>
          <a:p>
            <a:pPr indent="-457200" lvl="0" marL="457200" marR="0" rtl="0" algn="l">
              <a:spcBef>
                <a:spcPts val="0"/>
              </a:spcBef>
              <a:spcAft>
                <a:spcPts val="0"/>
              </a:spcAft>
              <a:buNone/>
            </a:pPr>
            <a:r>
              <a:t/>
            </a:r>
            <a:endParaRPr sz="2800">
              <a:solidFill>
                <a:schemeClr val="lt1"/>
              </a:solidFill>
              <a:latin typeface="Comic Sans MS"/>
              <a:ea typeface="Comic Sans MS"/>
              <a:cs typeface="Comic Sans MS"/>
              <a:sym typeface="Comic Sans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nvSpPr>
        <p:spPr>
          <a:xfrm>
            <a:off x="200025" y="3644900"/>
            <a:ext cx="8507413" cy="2265363"/>
          </a:xfrm>
          <a:prstGeom prst="rect">
            <a:avLst/>
          </a:prstGeom>
          <a:noFill/>
          <a:ln>
            <a:noFill/>
          </a:ln>
        </p:spPr>
        <p:txBody>
          <a:bodyPr anchorCtr="0" anchor="t" bIns="45700" lIns="91425" spcFirstLastPara="1" rIns="91425" wrap="square" tIns="45700">
            <a:noAutofit/>
          </a:bodyPr>
          <a:lstStyle/>
          <a:p>
            <a:pPr indent="-139700" lvl="0" marL="342900" marR="0" rtl="0" algn="l">
              <a:spcBef>
                <a:spcPts val="0"/>
              </a:spcBef>
              <a:spcAft>
                <a:spcPts val="0"/>
              </a:spcAft>
              <a:buClr>
                <a:schemeClr val="lt1"/>
              </a:buClr>
              <a:buSzPts val="3200"/>
              <a:buFont typeface="Arial"/>
              <a:buNone/>
            </a:pPr>
            <a:r>
              <a:t/>
            </a:r>
            <a:endParaRPr sz="3200">
              <a:solidFill>
                <a:schemeClr val="lt1"/>
              </a:solidFill>
              <a:latin typeface="Comic Sans MS"/>
              <a:ea typeface="Comic Sans MS"/>
              <a:cs typeface="Comic Sans MS"/>
              <a:sym typeface="Comic Sans MS"/>
            </a:endParaRPr>
          </a:p>
          <a:p>
            <a:pPr indent="-342900" lvl="0" marL="342900" marR="0" rtl="0" algn="l">
              <a:spcBef>
                <a:spcPts val="480"/>
              </a:spcBef>
              <a:spcAft>
                <a:spcPts val="0"/>
              </a:spcAft>
              <a:buClr>
                <a:schemeClr val="lt1"/>
              </a:buClr>
              <a:buSzPts val="2400"/>
              <a:buFont typeface="Arial"/>
              <a:buChar char="•"/>
            </a:pPr>
            <a:r>
              <a:rPr lang="tr-TR" sz="2400">
                <a:solidFill>
                  <a:schemeClr val="lt1"/>
                </a:solidFill>
                <a:latin typeface="Comic Sans MS"/>
                <a:ea typeface="Comic Sans MS"/>
                <a:cs typeface="Comic Sans MS"/>
                <a:sym typeface="Comic Sans MS"/>
              </a:rPr>
              <a:t>DNA organization into chromosomes</a:t>
            </a:r>
            <a:endParaRPr i="1" sz="3200">
              <a:solidFill>
                <a:schemeClr val="lt1"/>
              </a:solidFill>
              <a:latin typeface="Comic Sans MS"/>
              <a:ea typeface="Comic Sans MS"/>
              <a:cs typeface="Comic Sans MS"/>
              <a:sym typeface="Comic Sans M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txBox="1"/>
          <p:nvPr/>
        </p:nvSpPr>
        <p:spPr>
          <a:xfrm>
            <a:off x="2467137" y="757270"/>
            <a:ext cx="37257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chemeClr val="lt1"/>
                </a:solidFill>
                <a:latin typeface="Comic Sans MS"/>
                <a:ea typeface="Comic Sans MS"/>
                <a:cs typeface="Comic Sans MS"/>
                <a:sym typeface="Comic Sans MS"/>
              </a:rPr>
              <a:t>Eukaryotic chromosomes</a:t>
            </a:r>
            <a:endParaRPr sz="2800">
              <a:solidFill>
                <a:schemeClr val="lt1"/>
              </a:solidFill>
              <a:latin typeface="Comic Sans MS"/>
              <a:ea typeface="Comic Sans MS"/>
              <a:cs typeface="Comic Sans MS"/>
              <a:sym typeface="Comic Sans M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5"/>
          <p:cNvSpPr txBox="1"/>
          <p:nvPr>
            <p:ph idx="1" type="body"/>
          </p:nvPr>
        </p:nvSpPr>
        <p:spPr>
          <a:xfrm>
            <a:off x="6156325" y="260350"/>
            <a:ext cx="2663825" cy="6477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2"/>
              </a:buClr>
              <a:buSzPts val="2800"/>
              <a:buFont typeface="Arial"/>
              <a:buNone/>
            </a:pPr>
            <a:r>
              <a:rPr b="1" i="1" lang="tr-TR" sz="2800">
                <a:solidFill>
                  <a:schemeClr val="lt2"/>
                </a:solidFill>
                <a:latin typeface="Comic Sans MS"/>
                <a:ea typeface="Comic Sans MS"/>
                <a:cs typeface="Comic Sans MS"/>
                <a:sym typeface="Comic Sans MS"/>
              </a:rPr>
              <a:t>SUPERCOIL</a:t>
            </a:r>
            <a:endParaRPr/>
          </a:p>
        </p:txBody>
      </p:sp>
      <p:sp>
        <p:nvSpPr>
          <p:cNvPr id="247" name="Google Shape;247;p25"/>
          <p:cNvSpPr/>
          <p:nvPr/>
        </p:nvSpPr>
        <p:spPr>
          <a:xfrm>
            <a:off x="3429000" y="1519238"/>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5"/>
          <p:cNvSpPr/>
          <p:nvPr/>
        </p:nvSpPr>
        <p:spPr>
          <a:xfrm>
            <a:off x="3429000" y="2457450"/>
            <a:ext cx="9144000" cy="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nvSpPr>
        <p:spPr>
          <a:xfrm>
            <a:off x="28777" y="1496312"/>
            <a:ext cx="370731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lt1"/>
                </a:solidFill>
                <a:latin typeface="Comic Sans MS"/>
                <a:ea typeface="Comic Sans MS"/>
                <a:cs typeface="Comic Sans MS"/>
                <a:sym typeface="Comic Sans MS"/>
              </a:rPr>
              <a:t>Chromosomal DNA associated proteins</a:t>
            </a:r>
            <a:endParaRPr sz="1800">
              <a:solidFill>
                <a:schemeClr val="lt1"/>
              </a:solidFill>
              <a:latin typeface="Comic Sans MS"/>
              <a:ea typeface="Comic Sans MS"/>
              <a:cs typeface="Comic Sans MS"/>
              <a:sym typeface="Comic Sans MS"/>
            </a:endParaRPr>
          </a:p>
        </p:txBody>
      </p:sp>
      <p:cxnSp>
        <p:nvCxnSpPr>
          <p:cNvPr id="255" name="Google Shape;255;p26"/>
          <p:cNvCxnSpPr/>
          <p:nvPr/>
        </p:nvCxnSpPr>
        <p:spPr>
          <a:xfrm flipH="1" rot="10800000">
            <a:off x="3516313" y="1017588"/>
            <a:ext cx="1255712" cy="525462"/>
          </a:xfrm>
          <a:prstGeom prst="straightConnector1">
            <a:avLst/>
          </a:prstGeom>
          <a:noFill/>
          <a:ln cap="flat" cmpd="sng" w="38100">
            <a:solidFill>
              <a:schemeClr val="accent2"/>
            </a:solidFill>
            <a:prstDash val="solid"/>
            <a:round/>
            <a:headEnd len="med" w="med" type="none"/>
            <a:tailEnd len="med" w="med" type="stealth"/>
          </a:ln>
          <a:effectLst>
            <a:outerShdw blurRad="40000" rotWithShape="0" dir="5400000" dist="23000">
              <a:srgbClr val="000000">
                <a:alpha val="34901"/>
              </a:srgbClr>
            </a:outerShdw>
          </a:effectLst>
        </p:spPr>
      </p:cxnSp>
      <p:cxnSp>
        <p:nvCxnSpPr>
          <p:cNvPr id="256" name="Google Shape;256;p26"/>
          <p:cNvCxnSpPr/>
          <p:nvPr/>
        </p:nvCxnSpPr>
        <p:spPr>
          <a:xfrm>
            <a:off x="3516313" y="1958975"/>
            <a:ext cx="1220787" cy="495300"/>
          </a:xfrm>
          <a:prstGeom prst="straightConnector1">
            <a:avLst/>
          </a:prstGeom>
          <a:noFill/>
          <a:ln cap="flat" cmpd="sng" w="38100">
            <a:solidFill>
              <a:schemeClr val="accent2"/>
            </a:solidFill>
            <a:prstDash val="solid"/>
            <a:round/>
            <a:headEnd len="med" w="med" type="none"/>
            <a:tailEnd len="med" w="med" type="stealth"/>
          </a:ln>
          <a:effectLst>
            <a:outerShdw blurRad="40000" rotWithShape="0" dir="5400000" dist="23000">
              <a:srgbClr val="000000">
                <a:alpha val="34901"/>
              </a:srgbClr>
            </a:outerShdw>
          </a:effectLst>
        </p:spPr>
      </p:cxnSp>
      <p:sp>
        <p:nvSpPr>
          <p:cNvPr id="257" name="Google Shape;257;p26"/>
          <p:cNvSpPr txBox="1"/>
          <p:nvPr/>
        </p:nvSpPr>
        <p:spPr>
          <a:xfrm>
            <a:off x="4599425" y="827088"/>
            <a:ext cx="184698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lt1"/>
                </a:solidFill>
                <a:latin typeface="Comic Sans MS"/>
                <a:ea typeface="Comic Sans MS"/>
                <a:cs typeface="Comic Sans MS"/>
                <a:sym typeface="Comic Sans MS"/>
              </a:rPr>
              <a:t>Histon proteins</a:t>
            </a:r>
            <a:endParaRPr sz="1800">
              <a:solidFill>
                <a:schemeClr val="lt1"/>
              </a:solidFill>
              <a:latin typeface="Comic Sans MS"/>
              <a:ea typeface="Comic Sans MS"/>
              <a:cs typeface="Comic Sans MS"/>
              <a:sym typeface="Comic Sans MS"/>
            </a:endParaRPr>
          </a:p>
        </p:txBody>
      </p:sp>
      <p:sp>
        <p:nvSpPr>
          <p:cNvPr id="258" name="Google Shape;258;p26"/>
          <p:cNvSpPr txBox="1"/>
          <p:nvPr/>
        </p:nvSpPr>
        <p:spPr>
          <a:xfrm>
            <a:off x="5297668" y="2266950"/>
            <a:ext cx="222849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tr-TR" sz="1800">
                <a:solidFill>
                  <a:schemeClr val="lt1"/>
                </a:solidFill>
                <a:latin typeface="Comic Sans MS"/>
                <a:ea typeface="Comic Sans MS"/>
                <a:cs typeface="Comic Sans MS"/>
                <a:sym typeface="Comic Sans MS"/>
              </a:rPr>
              <a:t>Nonhiston proteins</a:t>
            </a:r>
            <a:endParaRPr sz="1800">
              <a:solidFill>
                <a:schemeClr val="lt1"/>
              </a:solidFill>
              <a:latin typeface="Comic Sans MS"/>
              <a:ea typeface="Comic Sans MS"/>
              <a:cs typeface="Comic Sans MS"/>
              <a:sym typeface="Comic Sans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7"/>
          <p:cNvSpPr txBox="1"/>
          <p:nvPr/>
        </p:nvSpPr>
        <p:spPr>
          <a:xfrm>
            <a:off x="207963" y="1340768"/>
            <a:ext cx="4572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chemeClr val="lt1"/>
                </a:solidFill>
                <a:latin typeface="Comic Sans MS"/>
                <a:ea typeface="Comic Sans MS"/>
                <a:cs typeface="Comic Sans MS"/>
                <a:sym typeface="Comic Sans MS"/>
              </a:rPr>
              <a:t>Nucleosome is the basic unit of chromatin</a:t>
            </a:r>
            <a:r>
              <a:rPr lang="tr-TR" sz="2400">
                <a:solidFill>
                  <a:schemeClr val="lt2"/>
                </a:solidFill>
                <a:latin typeface="Comic Sans MS"/>
                <a:ea typeface="Comic Sans MS"/>
                <a:cs typeface="Comic Sans MS"/>
                <a:sym typeface="Comic Sans MS"/>
              </a:rPr>
              <a:t>.</a:t>
            </a:r>
            <a:endParaRPr sz="2400">
              <a:solidFill>
                <a:schemeClr val="lt2"/>
              </a:solidFill>
              <a:latin typeface="Comic Sans MS"/>
              <a:ea typeface="Comic Sans MS"/>
              <a:cs typeface="Comic Sans MS"/>
              <a:sym typeface="Comic Sans MS"/>
            </a:endParaRPr>
          </a:p>
        </p:txBody>
      </p:sp>
      <p:sp>
        <p:nvSpPr>
          <p:cNvPr id="265" name="Google Shape;265;p27"/>
          <p:cNvSpPr/>
          <p:nvPr/>
        </p:nvSpPr>
        <p:spPr>
          <a:xfrm>
            <a:off x="682082" y="297678"/>
            <a:ext cx="362086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1800">
                <a:solidFill>
                  <a:schemeClr val="lt1"/>
                </a:solidFill>
                <a:latin typeface="Calibri"/>
                <a:ea typeface="Calibri"/>
                <a:cs typeface="Calibri"/>
                <a:sym typeface="Calibri"/>
              </a:rPr>
              <a:t>DNA organization into chromosomes</a:t>
            </a:r>
            <a:endParaRPr i="1" sz="32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8"/>
          <p:cNvSpPr txBox="1"/>
          <p:nvPr>
            <p:ph type="title"/>
          </p:nvPr>
        </p:nvSpPr>
        <p:spPr>
          <a:xfrm>
            <a:off x="1116013" y="-26988"/>
            <a:ext cx="7772400" cy="114300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4400"/>
              <a:buFont typeface="Calibri"/>
              <a:buNone/>
            </a:pPr>
            <a:r>
              <a:rPr lang="tr-TR"/>
              <a:t>Heterochromatin-Euchromatin</a:t>
            </a:r>
            <a:endParaRPr b="1" i="1" sz="3200">
              <a:solidFill>
                <a:schemeClr val="lt2"/>
              </a:solidFill>
              <a:latin typeface="Comic Sans MS"/>
              <a:ea typeface="Comic Sans MS"/>
              <a:cs typeface="Comic Sans MS"/>
              <a:sym typeface="Comic Sans MS"/>
            </a:endParaRPr>
          </a:p>
        </p:txBody>
      </p:sp>
      <p:sp>
        <p:nvSpPr>
          <p:cNvPr id="272" name="Google Shape;272;p28"/>
          <p:cNvSpPr txBox="1"/>
          <p:nvPr>
            <p:ph idx="1" type="body"/>
          </p:nvPr>
        </p:nvSpPr>
        <p:spPr>
          <a:xfrm>
            <a:off x="5724128" y="2552700"/>
            <a:ext cx="3276997" cy="21161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tr-TR" sz="2800"/>
              <a:t>Heterochromatin is </a:t>
            </a:r>
            <a:r>
              <a:rPr b="1" lang="tr-TR" sz="2800"/>
              <a:t>dark color</a:t>
            </a:r>
            <a:endParaRPr/>
          </a:p>
          <a:p>
            <a:pPr indent="-228600" lvl="0" marL="228600" rtl="0" algn="l">
              <a:lnSpc>
                <a:spcPct val="90000"/>
              </a:lnSpc>
              <a:spcBef>
                <a:spcPts val="1000"/>
              </a:spcBef>
              <a:spcAft>
                <a:spcPts val="0"/>
              </a:spcAft>
              <a:buClr>
                <a:schemeClr val="lt1"/>
              </a:buClr>
              <a:buSzPts val="2800"/>
              <a:buChar char="•"/>
            </a:pPr>
            <a:r>
              <a:rPr lang="tr-TR" sz="2800"/>
              <a:t>Euchromatin is </a:t>
            </a:r>
            <a:br>
              <a:rPr lang="tr-TR" sz="2800"/>
            </a:br>
            <a:r>
              <a:rPr lang="tr-TR" sz="2800"/>
              <a:t>light colored.</a:t>
            </a:r>
            <a:endParaRPr sz="2800">
              <a:latin typeface="Comic Sans MS"/>
              <a:ea typeface="Comic Sans MS"/>
              <a:cs typeface="Comic Sans MS"/>
              <a:sym typeface="Comic Sans M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29"/>
          <p:cNvGrpSpPr/>
          <p:nvPr/>
        </p:nvGrpSpPr>
        <p:grpSpPr>
          <a:xfrm>
            <a:off x="611188" y="776288"/>
            <a:ext cx="5108575" cy="5614776"/>
            <a:chOff x="611188" y="776984"/>
            <a:chExt cx="5108575" cy="5613351"/>
          </a:xfrm>
        </p:grpSpPr>
        <p:grpSp>
          <p:nvGrpSpPr>
            <p:cNvPr id="279" name="Google Shape;279;p29"/>
            <p:cNvGrpSpPr/>
            <p:nvPr/>
          </p:nvGrpSpPr>
          <p:grpSpPr>
            <a:xfrm>
              <a:off x="611188" y="776984"/>
              <a:ext cx="192776" cy="5259388"/>
              <a:chOff x="816" y="1008"/>
              <a:chExt cx="96" cy="2688"/>
            </a:xfrm>
          </p:grpSpPr>
          <p:sp>
            <p:nvSpPr>
              <p:cNvPr id="280" name="Google Shape;280;p29"/>
              <p:cNvSpPr/>
              <p:nvPr/>
            </p:nvSpPr>
            <p:spPr>
              <a:xfrm>
                <a:off x="816" y="1152"/>
                <a:ext cx="96" cy="2400"/>
              </a:xfrm>
              <a:prstGeom prst="rect">
                <a:avLst/>
              </a:prstGeom>
              <a:solidFill>
                <a:schemeClr val="accent1"/>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29"/>
              <p:cNvSpPr/>
              <p:nvPr/>
            </p:nvSpPr>
            <p:spPr>
              <a:xfrm>
                <a:off x="816" y="1008"/>
                <a:ext cx="96" cy="144"/>
              </a:xfrm>
              <a:prstGeom prst="rect">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9"/>
              <p:cNvSpPr/>
              <p:nvPr/>
            </p:nvSpPr>
            <p:spPr>
              <a:xfrm>
                <a:off x="816" y="3552"/>
                <a:ext cx="96" cy="144"/>
              </a:xfrm>
              <a:prstGeom prst="rect">
                <a:avLst/>
              </a:prstGeom>
              <a:solidFill>
                <a:srgbClr val="FF0000"/>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29"/>
              <p:cNvSpPr/>
              <p:nvPr/>
            </p:nvSpPr>
            <p:spPr>
              <a:xfrm>
                <a:off x="816" y="1920"/>
                <a:ext cx="96" cy="144"/>
              </a:xfrm>
              <a:prstGeom prst="rect">
                <a:avLst/>
              </a:prstGeom>
              <a:solidFill>
                <a:schemeClr val="lt2"/>
              </a:solid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4" name="Google Shape;284;p29"/>
            <p:cNvSpPr txBox="1"/>
            <p:nvPr/>
          </p:nvSpPr>
          <p:spPr>
            <a:xfrm>
              <a:off x="1450569" y="5559549"/>
              <a:ext cx="2807179" cy="8307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rgbClr val="FF0000"/>
                  </a:solidFill>
                  <a:latin typeface="Comic Sans MS"/>
                  <a:ea typeface="Comic Sans MS"/>
                  <a:cs typeface="Comic Sans MS"/>
                  <a:sym typeface="Comic Sans MS"/>
                </a:rPr>
                <a:t>Telomere</a:t>
              </a:r>
              <a:endParaRPr/>
            </a:p>
            <a:p>
              <a:pPr indent="0" lvl="0" marL="0" marR="0" rtl="0" algn="l">
                <a:spcBef>
                  <a:spcPts val="0"/>
                </a:spcBef>
                <a:spcAft>
                  <a:spcPts val="0"/>
                </a:spcAft>
                <a:buNone/>
              </a:pPr>
              <a:r>
                <a:rPr lang="tr-TR" sz="2400">
                  <a:solidFill>
                    <a:srgbClr val="FF0000"/>
                  </a:solidFill>
                  <a:latin typeface="Comic Sans MS"/>
                  <a:ea typeface="Comic Sans MS"/>
                  <a:cs typeface="Comic Sans MS"/>
                  <a:sym typeface="Comic Sans MS"/>
                </a:rPr>
                <a:t>- heterochromatin</a:t>
              </a:r>
              <a:endParaRPr sz="2400">
                <a:solidFill>
                  <a:srgbClr val="FF0000"/>
                </a:solidFill>
                <a:latin typeface="Comic Sans MS"/>
                <a:ea typeface="Comic Sans MS"/>
                <a:cs typeface="Comic Sans MS"/>
                <a:sym typeface="Comic Sans MS"/>
              </a:endParaRPr>
            </a:p>
          </p:txBody>
        </p:sp>
        <p:sp>
          <p:nvSpPr>
            <p:cNvPr id="285" name="Google Shape;285;p29"/>
            <p:cNvSpPr txBox="1"/>
            <p:nvPr/>
          </p:nvSpPr>
          <p:spPr>
            <a:xfrm>
              <a:off x="1382294" y="2393150"/>
              <a:ext cx="2807179" cy="8307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chemeClr val="lt1"/>
                  </a:solidFill>
                  <a:latin typeface="Comic Sans MS"/>
                  <a:ea typeface="Comic Sans MS"/>
                  <a:cs typeface="Comic Sans MS"/>
                  <a:sym typeface="Comic Sans MS"/>
                </a:rPr>
                <a:t>Centromere </a:t>
              </a:r>
              <a:br>
                <a:rPr lang="tr-TR" sz="2400">
                  <a:solidFill>
                    <a:schemeClr val="lt1"/>
                  </a:solidFill>
                  <a:latin typeface="Comic Sans MS"/>
                  <a:ea typeface="Comic Sans MS"/>
                  <a:cs typeface="Comic Sans MS"/>
                  <a:sym typeface="Comic Sans MS"/>
                </a:rPr>
              </a:br>
              <a:r>
                <a:rPr lang="tr-TR" sz="2400">
                  <a:solidFill>
                    <a:schemeClr val="lt1"/>
                  </a:solidFill>
                  <a:latin typeface="Comic Sans MS"/>
                  <a:ea typeface="Comic Sans MS"/>
                  <a:cs typeface="Comic Sans MS"/>
                  <a:sym typeface="Comic Sans MS"/>
                </a:rPr>
                <a:t>- heterochromatin</a:t>
              </a:r>
              <a:endParaRPr sz="2400">
                <a:solidFill>
                  <a:schemeClr val="lt1"/>
                </a:solidFill>
                <a:latin typeface="Comic Sans MS"/>
                <a:ea typeface="Comic Sans MS"/>
                <a:cs typeface="Comic Sans MS"/>
                <a:sym typeface="Comic Sans MS"/>
              </a:endParaRPr>
            </a:p>
          </p:txBody>
        </p:sp>
        <p:sp>
          <p:nvSpPr>
            <p:cNvPr id="286" name="Google Shape;286;p29"/>
            <p:cNvSpPr txBox="1"/>
            <p:nvPr/>
          </p:nvSpPr>
          <p:spPr>
            <a:xfrm>
              <a:off x="1332091" y="876771"/>
              <a:ext cx="43876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chemeClr val="lt1"/>
                  </a:solidFill>
                  <a:latin typeface="Comic Sans MS"/>
                  <a:ea typeface="Comic Sans MS"/>
                  <a:cs typeface="Comic Sans MS"/>
                  <a:sym typeface="Comic Sans MS"/>
                </a:rPr>
                <a:t>Genes, repetitive sequences, Replication originations </a:t>
              </a:r>
              <a:br>
                <a:rPr lang="tr-TR" sz="2400">
                  <a:solidFill>
                    <a:schemeClr val="lt1"/>
                  </a:solidFill>
                  <a:latin typeface="Comic Sans MS"/>
                  <a:ea typeface="Comic Sans MS"/>
                  <a:cs typeface="Comic Sans MS"/>
                  <a:sym typeface="Comic Sans MS"/>
                </a:rPr>
              </a:br>
              <a:r>
                <a:rPr lang="tr-TR" sz="2400">
                  <a:solidFill>
                    <a:schemeClr val="lt1"/>
                  </a:solidFill>
                  <a:latin typeface="Comic Sans MS"/>
                  <a:ea typeface="Comic Sans MS"/>
                  <a:cs typeface="Comic Sans MS"/>
                  <a:sym typeface="Comic Sans MS"/>
                </a:rPr>
                <a:t>- mostly euchromatin</a:t>
              </a:r>
              <a:endParaRPr sz="2400">
                <a:solidFill>
                  <a:schemeClr val="lt1"/>
                </a:solidFill>
                <a:latin typeface="Comic Sans MS"/>
                <a:ea typeface="Comic Sans MS"/>
                <a:cs typeface="Comic Sans MS"/>
                <a:sym typeface="Comic Sans MS"/>
              </a:endParaRPr>
            </a:p>
          </p:txBody>
        </p:sp>
        <p:cxnSp>
          <p:nvCxnSpPr>
            <p:cNvPr id="287" name="Google Shape;287;p29"/>
            <p:cNvCxnSpPr/>
            <p:nvPr/>
          </p:nvCxnSpPr>
          <p:spPr>
            <a:xfrm rot="10800000">
              <a:off x="1042927" y="1810078"/>
              <a:ext cx="289165" cy="0"/>
            </a:xfrm>
            <a:prstGeom prst="straightConnector1">
              <a:avLst/>
            </a:prstGeom>
            <a:noFill/>
            <a:ln cap="flat" cmpd="sng" w="9525">
              <a:solidFill>
                <a:schemeClr val="lt1"/>
              </a:solidFill>
              <a:prstDash val="solid"/>
              <a:round/>
              <a:headEnd len="med" w="med" type="none"/>
              <a:tailEnd len="med" w="med" type="triangle"/>
            </a:ln>
          </p:spPr>
        </p:cxnSp>
        <p:cxnSp>
          <p:nvCxnSpPr>
            <p:cNvPr id="288" name="Google Shape;288;p29"/>
            <p:cNvCxnSpPr/>
            <p:nvPr/>
          </p:nvCxnSpPr>
          <p:spPr>
            <a:xfrm rot="10800000">
              <a:off x="1043608" y="2708920"/>
              <a:ext cx="289165" cy="0"/>
            </a:xfrm>
            <a:prstGeom prst="straightConnector1">
              <a:avLst/>
            </a:prstGeom>
            <a:noFill/>
            <a:ln cap="flat" cmpd="sng" w="9525">
              <a:solidFill>
                <a:schemeClr val="lt1"/>
              </a:solidFill>
              <a:prstDash val="solid"/>
              <a:round/>
              <a:headEnd len="med" w="med" type="none"/>
              <a:tailEnd len="med" w="med" type="triangle"/>
            </a:ln>
          </p:spPr>
        </p:cxnSp>
        <p:cxnSp>
          <p:nvCxnSpPr>
            <p:cNvPr id="289" name="Google Shape;289;p29"/>
            <p:cNvCxnSpPr/>
            <p:nvPr/>
          </p:nvCxnSpPr>
          <p:spPr>
            <a:xfrm rot="10800000">
              <a:off x="1043608" y="5877272"/>
              <a:ext cx="289165" cy="0"/>
            </a:xfrm>
            <a:prstGeom prst="straightConnector1">
              <a:avLst/>
            </a:prstGeom>
            <a:noFill/>
            <a:ln cap="flat" cmpd="sng" w="9525">
              <a:solidFill>
                <a:srgbClr val="FF0000"/>
              </a:solidFill>
              <a:prstDash val="solid"/>
              <a:round/>
              <a:headEnd len="med" w="med" type="none"/>
              <a:tailEnd len="med" w="med" type="triangl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3"/>
          <p:cNvSpPr txBox="1"/>
          <p:nvPr/>
        </p:nvSpPr>
        <p:spPr>
          <a:xfrm>
            <a:off x="1313258" y="3824719"/>
            <a:ext cx="6668399" cy="1394982"/>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0" i="0" lang="tr-TR" sz="4400" u="none" cap="none" strike="noStrike">
                <a:solidFill>
                  <a:schemeClr val="lt1"/>
                </a:solidFill>
                <a:latin typeface="Calibri"/>
                <a:ea typeface="Calibri"/>
                <a:cs typeface="Calibri"/>
                <a:sym typeface="Calibri"/>
              </a:rPr>
              <a:t>DO YOU RECOGNIZE THIS FELLOW??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3600"/>
              <a:buFont typeface="Comic Sans MS"/>
              <a:buNone/>
            </a:pPr>
            <a:r>
              <a:rPr i="1" lang="tr-TR" sz="3600">
                <a:latin typeface="Comic Sans MS"/>
                <a:ea typeface="Comic Sans MS"/>
                <a:cs typeface="Comic Sans MS"/>
                <a:sym typeface="Comic Sans MS"/>
              </a:rPr>
              <a:t>CENTROMERE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2"/>
          <p:cNvSpPr txBox="1"/>
          <p:nvPr/>
        </p:nvSpPr>
        <p:spPr>
          <a:xfrm>
            <a:off x="457200" y="274638"/>
            <a:ext cx="8229600" cy="1143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tr-TR" sz="3600">
                <a:solidFill>
                  <a:schemeClr val="lt1"/>
                </a:solidFill>
                <a:latin typeface="Comic Sans MS"/>
                <a:ea typeface="Comic Sans MS"/>
                <a:cs typeface="Comic Sans MS"/>
                <a:sym typeface="Comic Sans MS"/>
              </a:rPr>
              <a:t>Telomeres</a:t>
            </a:r>
            <a:endParaRPr i="1" sz="3600">
              <a:solidFill>
                <a:schemeClr val="lt1"/>
              </a:solidFill>
              <a:latin typeface="Comic Sans MS"/>
              <a:ea typeface="Comic Sans MS"/>
              <a:cs typeface="Comic Sans MS"/>
              <a:sym typeface="Comic Sans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3"/>
          <p:cNvSpPr txBox="1"/>
          <p:nvPr/>
        </p:nvSpPr>
        <p:spPr>
          <a:xfrm>
            <a:off x="827584" y="1412776"/>
            <a:ext cx="2845651"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2400">
                <a:solidFill>
                  <a:schemeClr val="lt2"/>
                </a:solidFill>
                <a:latin typeface="Comic Sans MS"/>
                <a:ea typeface="Comic Sans MS"/>
                <a:cs typeface="Comic Sans MS"/>
                <a:sym typeface="Comic Sans MS"/>
              </a:rPr>
              <a:t>G-band: Giemsa </a:t>
            </a:r>
            <a:endParaRPr/>
          </a:p>
          <a:p>
            <a:pPr indent="0" lvl="0" marL="0" marR="0" rtl="0" algn="l">
              <a:spcBef>
                <a:spcPts val="0"/>
              </a:spcBef>
              <a:spcAft>
                <a:spcPts val="0"/>
              </a:spcAft>
              <a:buNone/>
            </a:pPr>
            <a:r>
              <a:t/>
            </a:r>
            <a:endParaRPr sz="2400">
              <a:solidFill>
                <a:schemeClr val="lt2"/>
              </a:solidFill>
              <a:latin typeface="Comic Sans MS"/>
              <a:ea typeface="Comic Sans MS"/>
              <a:cs typeface="Comic Sans MS"/>
              <a:sym typeface="Comic Sans MS"/>
            </a:endParaRPr>
          </a:p>
          <a:p>
            <a:pPr indent="0" lvl="0" marL="0" marR="0" rtl="0" algn="l">
              <a:spcBef>
                <a:spcPts val="0"/>
              </a:spcBef>
              <a:spcAft>
                <a:spcPts val="0"/>
              </a:spcAft>
              <a:buNone/>
            </a:pPr>
            <a:r>
              <a:rPr lang="tr-TR" sz="2400">
                <a:solidFill>
                  <a:schemeClr val="lt2"/>
                </a:solidFill>
                <a:latin typeface="Comic Sans MS"/>
                <a:ea typeface="Comic Sans MS"/>
                <a:cs typeface="Comic Sans MS"/>
                <a:sym typeface="Comic Sans MS"/>
              </a:rPr>
              <a:t>-A:T rich</a:t>
            </a:r>
            <a:endParaRPr/>
          </a:p>
          <a:p>
            <a:pPr indent="0" lvl="0" marL="0" marR="0" rtl="0" algn="l">
              <a:spcBef>
                <a:spcPts val="0"/>
              </a:spcBef>
              <a:spcAft>
                <a:spcPts val="0"/>
              </a:spcAft>
              <a:buNone/>
            </a:pPr>
            <a:r>
              <a:t/>
            </a:r>
            <a:endParaRPr sz="2400">
              <a:solidFill>
                <a:schemeClr val="lt2"/>
              </a:solidFill>
              <a:latin typeface="Comic Sans MS"/>
              <a:ea typeface="Comic Sans MS"/>
              <a:cs typeface="Comic Sans MS"/>
              <a:sym typeface="Comic Sans MS"/>
            </a:endParaRPr>
          </a:p>
          <a:p>
            <a:pPr indent="0" lvl="0" marL="0" marR="0" rtl="0" algn="l">
              <a:spcBef>
                <a:spcPts val="0"/>
              </a:spcBef>
              <a:spcAft>
                <a:spcPts val="0"/>
              </a:spcAft>
              <a:buNone/>
            </a:pPr>
            <a:r>
              <a:rPr lang="tr-TR" sz="2400">
                <a:solidFill>
                  <a:schemeClr val="lt2"/>
                </a:solidFill>
                <a:latin typeface="Comic Sans MS"/>
                <a:ea typeface="Comic Sans MS"/>
                <a:cs typeface="Comic Sans MS"/>
                <a:sym typeface="Comic Sans MS"/>
              </a:rPr>
              <a:t>R-band: “Reverse”</a:t>
            </a:r>
            <a:endParaRPr/>
          </a:p>
          <a:p>
            <a:pPr indent="0" lvl="0" marL="0" marR="0" rtl="0" algn="l">
              <a:spcBef>
                <a:spcPts val="0"/>
              </a:spcBef>
              <a:spcAft>
                <a:spcPts val="0"/>
              </a:spcAft>
              <a:buNone/>
            </a:pPr>
            <a:r>
              <a:rPr lang="tr-TR" sz="2400">
                <a:solidFill>
                  <a:schemeClr val="lt2"/>
                </a:solidFill>
                <a:latin typeface="Comic Sans MS"/>
                <a:ea typeface="Comic Sans MS"/>
                <a:cs typeface="Comic Sans MS"/>
                <a:sym typeface="Comic Sans MS"/>
              </a:rPr>
              <a:t>-G:C rich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sp>
        <p:nvSpPr>
          <p:cNvPr id="318" name="Google Shape;318;p3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sp>
        <p:nvSpPr>
          <p:cNvPr id="319" name="Google Shape;319;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b="1" lang="tr-TR" sz="3200">
                <a:latin typeface="Calibri"/>
                <a:ea typeface="Calibri"/>
                <a:cs typeface="Calibri"/>
                <a:sym typeface="Calibri"/>
              </a:rPr>
              <a:t>RNA TYPES</a:t>
            </a:r>
            <a:endParaRPr/>
          </a:p>
        </p:txBody>
      </p:sp>
      <p:sp>
        <p:nvSpPr>
          <p:cNvPr id="325" name="Google Shape;325;p3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tr-TR">
                <a:latin typeface="Calibri"/>
                <a:ea typeface="Calibri"/>
                <a:cs typeface="Calibri"/>
                <a:sym typeface="Calibri"/>
              </a:rPr>
              <a:t>OTHER RNA TYPES	</a:t>
            </a:r>
            <a:endParaRPr/>
          </a:p>
        </p:txBody>
      </p:sp>
      <p:sp>
        <p:nvSpPr>
          <p:cNvPr id="332" name="Google Shape;332;p36"/>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b="1" lang="tr-TR"/>
              <a:t>Small nuclear RNA (snRNA)</a:t>
            </a:r>
            <a:endParaRPr/>
          </a:p>
          <a:p>
            <a:pPr indent="-228600" lvl="0" marL="228600" rtl="0" algn="l">
              <a:lnSpc>
                <a:spcPct val="90000"/>
              </a:lnSpc>
              <a:spcBef>
                <a:spcPts val="1000"/>
              </a:spcBef>
              <a:spcAft>
                <a:spcPts val="0"/>
              </a:spcAft>
              <a:buClr>
                <a:schemeClr val="lt1"/>
              </a:buClr>
              <a:buSzPts val="2800"/>
              <a:buChar char="•"/>
            </a:pPr>
            <a:r>
              <a:rPr b="1" lang="tr-TR"/>
              <a:t>Small Nucleolar RNA molecule (snoRNA)</a:t>
            </a:r>
            <a:endParaRPr/>
          </a:p>
          <a:p>
            <a:pPr indent="-228600" lvl="0" marL="228600" rtl="0" algn="l">
              <a:lnSpc>
                <a:spcPct val="90000"/>
              </a:lnSpc>
              <a:spcBef>
                <a:spcPts val="1000"/>
              </a:spcBef>
              <a:spcAft>
                <a:spcPts val="0"/>
              </a:spcAft>
              <a:buClr>
                <a:schemeClr val="lt1"/>
              </a:buClr>
              <a:buSzPts val="2800"/>
              <a:buChar char="•"/>
            </a:pPr>
            <a:r>
              <a:rPr b="1" lang="tr-TR"/>
              <a:t>Micro RNA (miRNA)</a:t>
            </a:r>
            <a:endParaRPr/>
          </a:p>
          <a:p>
            <a:pPr indent="-228600" lvl="0" marL="228600" rtl="0" algn="l">
              <a:lnSpc>
                <a:spcPct val="90000"/>
              </a:lnSpc>
              <a:spcBef>
                <a:spcPts val="1000"/>
              </a:spcBef>
              <a:spcAft>
                <a:spcPts val="0"/>
              </a:spcAft>
              <a:buClr>
                <a:schemeClr val="lt1"/>
              </a:buClr>
              <a:buSzPts val="2800"/>
              <a:buChar char="•"/>
            </a:pPr>
            <a:r>
              <a:rPr b="1" lang="tr-TR"/>
              <a:t>Small interfering RNA (siRNA)</a:t>
            </a:r>
            <a:endParaRPr/>
          </a:p>
          <a:p>
            <a:pPr indent="-228600" lvl="0" marL="228600" rtl="0" algn="l">
              <a:lnSpc>
                <a:spcPct val="90000"/>
              </a:lnSpc>
              <a:spcBef>
                <a:spcPts val="1000"/>
              </a:spcBef>
              <a:spcAft>
                <a:spcPts val="0"/>
              </a:spcAft>
              <a:buClr>
                <a:schemeClr val="lt1"/>
              </a:buClr>
              <a:buSzPts val="2800"/>
              <a:buChar char="•"/>
            </a:pPr>
            <a:r>
              <a:rPr b="1" lang="tr-TR"/>
              <a:t>RNA is a component of telomerase</a:t>
            </a:r>
            <a:endParaRPr b="1"/>
          </a:p>
          <a:p>
            <a:pPr indent="-228600" lvl="0" marL="228600" rtl="0" algn="l">
              <a:lnSpc>
                <a:spcPct val="90000"/>
              </a:lnSpc>
              <a:spcBef>
                <a:spcPts val="1000"/>
              </a:spcBef>
              <a:spcAft>
                <a:spcPts val="0"/>
              </a:spcAft>
              <a:buClr>
                <a:schemeClr val="lt1"/>
              </a:buClr>
              <a:buSzPts val="2800"/>
              <a:buChar char="•"/>
            </a:pPr>
            <a:r>
              <a:rPr b="1" lang="tr-TR"/>
              <a:t>Antisense RNA</a:t>
            </a:r>
            <a:endParaRPr/>
          </a:p>
          <a:p>
            <a:pPr indent="-228600" lvl="0" marL="228600" rtl="0" algn="l">
              <a:lnSpc>
                <a:spcPct val="90000"/>
              </a:lnSpc>
              <a:spcBef>
                <a:spcPts val="1000"/>
              </a:spcBef>
              <a:spcAft>
                <a:spcPts val="0"/>
              </a:spcAft>
              <a:buClr>
                <a:schemeClr val="lt1"/>
              </a:buClr>
              <a:buSzPts val="2800"/>
              <a:buChar char="•"/>
            </a:pPr>
            <a:r>
              <a:rPr b="1" lang="tr-TR"/>
              <a:t>tmRNA</a:t>
            </a:r>
            <a:endParaRPr b="1"/>
          </a:p>
          <a:p>
            <a:pPr indent="-228600" lvl="0" marL="228600" rtl="0" algn="l">
              <a:lnSpc>
                <a:spcPct val="90000"/>
              </a:lnSpc>
              <a:spcBef>
                <a:spcPts val="1000"/>
              </a:spcBef>
              <a:spcAft>
                <a:spcPts val="0"/>
              </a:spcAft>
              <a:buClr>
                <a:schemeClr val="lt1"/>
              </a:buClr>
              <a:buSzPts val="2800"/>
              <a:buChar char="•"/>
            </a:pPr>
            <a:r>
              <a:rPr b="1" lang="tr-TR"/>
              <a:t>Catalytic RNA</a:t>
            </a:r>
            <a:endParaRPr/>
          </a:p>
          <a:p>
            <a:pPr indent="-50800" lvl="0" marL="228600" rtl="0" algn="l">
              <a:lnSpc>
                <a:spcPct val="90000"/>
              </a:lnSpc>
              <a:spcBef>
                <a:spcPts val="1000"/>
              </a:spcBef>
              <a:spcAft>
                <a:spcPts val="0"/>
              </a:spcAft>
              <a:buClr>
                <a:schemeClr val="lt1"/>
              </a:buClr>
              <a:buSzPts val="2800"/>
              <a:buNone/>
            </a:pPr>
            <a:r>
              <a:t/>
            </a:r>
            <a:endParaRPr/>
          </a:p>
        </p:txBody>
      </p:sp>
      <p:sp>
        <p:nvSpPr>
          <p:cNvPr id="333" name="Google Shape;333;p3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4"/>
          <p:cNvSpPr txBox="1"/>
          <p:nvPr>
            <p:ph type="title"/>
          </p:nvPr>
        </p:nvSpPr>
        <p:spPr>
          <a:xfrm>
            <a:off x="629195" y="565126"/>
            <a:ext cx="7853612" cy="1325563"/>
          </a:xfrm>
          <a:prstGeom prst="rect">
            <a:avLst/>
          </a:prstGeom>
          <a:noFill/>
          <a:ln>
            <a:noFill/>
          </a:ln>
        </p:spPr>
        <p:txBody>
          <a:bodyPr anchorCtr="0" anchor="b" bIns="45700" lIns="91425" spcFirstLastPara="1" rIns="91425" wrap="square" tIns="45700">
            <a:noAutofit/>
          </a:bodyPr>
          <a:lstStyle/>
          <a:p>
            <a:pPr indent="0" lvl="0" marL="0" rtl="0" algn="just">
              <a:lnSpc>
                <a:spcPct val="90000"/>
              </a:lnSpc>
              <a:spcBef>
                <a:spcPts val="0"/>
              </a:spcBef>
              <a:spcAft>
                <a:spcPts val="0"/>
              </a:spcAft>
              <a:buClr>
                <a:schemeClr val="lt1"/>
              </a:buClr>
              <a:buSzPts val="2000"/>
              <a:buFont typeface="Calibri"/>
              <a:buNone/>
            </a:pPr>
            <a:r>
              <a:rPr b="1" lang="tr-TR" sz="2000" u="sng">
                <a:latin typeface="Calibri"/>
                <a:ea typeface="Calibri"/>
                <a:cs typeface="Calibri"/>
                <a:sym typeface="Calibri"/>
              </a:rPr>
              <a:t>Until the 1940s,</a:t>
            </a:r>
            <a:r>
              <a:rPr b="1" lang="tr-TR" sz="2000">
                <a:latin typeface="Calibri"/>
                <a:ea typeface="Calibri"/>
                <a:cs typeface="Calibri"/>
                <a:sym typeface="Calibri"/>
              </a:rPr>
              <a:t> </a:t>
            </a:r>
            <a:r>
              <a:rPr lang="tr-TR" sz="2000">
                <a:solidFill>
                  <a:srgbClr val="FF0000"/>
                </a:solidFill>
                <a:latin typeface="Calibri"/>
                <a:ea typeface="Calibri"/>
                <a:cs typeface="Calibri"/>
                <a:sym typeface="Calibri"/>
              </a:rPr>
              <a:t>the proteins or their building blocks “amino acids”</a:t>
            </a:r>
            <a:r>
              <a:rPr lang="tr-TR" sz="2000">
                <a:latin typeface="Calibri"/>
                <a:ea typeface="Calibri"/>
                <a:cs typeface="Calibri"/>
                <a:sym typeface="Calibri"/>
              </a:rPr>
              <a:t> </a:t>
            </a:r>
            <a:r>
              <a:rPr lang="tr-TR" sz="2000">
                <a:solidFill>
                  <a:srgbClr val="FF0000"/>
                </a:solidFill>
                <a:latin typeface="Calibri"/>
                <a:ea typeface="Calibri"/>
                <a:cs typeface="Calibri"/>
                <a:sym typeface="Calibri"/>
              </a:rPr>
              <a:t>forming chromosomes</a:t>
            </a:r>
            <a:r>
              <a:rPr lang="tr-TR" sz="2000">
                <a:latin typeface="Calibri"/>
                <a:ea typeface="Calibri"/>
                <a:cs typeface="Calibri"/>
                <a:sym typeface="Calibri"/>
              </a:rPr>
              <a:t> were thought to be the carrier and storage for genetic information that passes from generation to generation</a:t>
            </a:r>
            <a:endParaRPr/>
          </a:p>
        </p:txBody>
      </p:sp>
      <p:sp>
        <p:nvSpPr>
          <p:cNvPr id="105" name="Google Shape;105;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sz="700"/>
              <a:t>‹#›</a:t>
            </a:fld>
            <a:endParaRPr sz="700"/>
          </a:p>
        </p:txBody>
      </p:sp>
      <p:sp>
        <p:nvSpPr>
          <p:cNvPr id="106" name="Google Shape;106;p4"/>
          <p:cNvSpPr txBox="1"/>
          <p:nvPr/>
        </p:nvSpPr>
        <p:spPr>
          <a:xfrm>
            <a:off x="467544" y="2363226"/>
            <a:ext cx="7350033" cy="258532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1800"/>
              <a:buFont typeface="Noto Sans Symbols"/>
              <a:buChar char="⮚"/>
            </a:pPr>
            <a:r>
              <a:rPr b="1" i="0" lang="tr-TR" sz="1800" u="none" cap="none" strike="noStrike">
                <a:solidFill>
                  <a:schemeClr val="lt1"/>
                </a:solidFill>
                <a:latin typeface="Calibri"/>
                <a:ea typeface="Calibri"/>
                <a:cs typeface="Calibri"/>
                <a:sym typeface="Calibri"/>
              </a:rPr>
              <a:t>Griffith's experiment (1928) </a:t>
            </a:r>
            <a:r>
              <a:rPr b="0" i="0" lang="tr-TR" sz="1800" u="none" cap="none" strike="noStrike">
                <a:solidFill>
                  <a:schemeClr val="lt1"/>
                </a:solidFill>
                <a:latin typeface="Calibri"/>
                <a:ea typeface="Calibri"/>
                <a:cs typeface="Calibri"/>
                <a:sym typeface="Calibri"/>
              </a:rPr>
              <a:t>– Bacterial Transformation principle" </a:t>
            </a:r>
            <a:endParaRPr/>
          </a:p>
          <a:p>
            <a:pPr indent="0" lvl="0" marL="0" marR="0" rtl="0" algn="l">
              <a:spcBef>
                <a:spcPts val="0"/>
              </a:spcBef>
              <a:spcAft>
                <a:spcPts val="0"/>
              </a:spcAft>
              <a:buNone/>
            </a:pPr>
            <a:r>
              <a:rPr b="0" i="0" lang="tr-TR" sz="1800" u="none" cap="none" strike="noStrike">
                <a:solidFill>
                  <a:schemeClr val="lt1"/>
                </a:solidFill>
                <a:latin typeface="Calibri"/>
                <a:ea typeface="Calibri"/>
                <a:cs typeface="Calibri"/>
                <a:sym typeface="Calibri"/>
              </a:rPr>
              <a:t>      - </a:t>
            </a:r>
            <a:r>
              <a:rPr b="0" i="1" lang="tr-TR" sz="1800" u="none" cap="none" strike="noStrike">
                <a:solidFill>
                  <a:srgbClr val="FF0000"/>
                </a:solidFill>
                <a:latin typeface="Calibri"/>
                <a:ea typeface="Calibri"/>
                <a:cs typeface="Calibri"/>
                <a:sym typeface="Calibri"/>
              </a:rPr>
              <a:t>There is a hereditary material</a:t>
            </a:r>
            <a:endParaRPr/>
          </a:p>
          <a:p>
            <a:pPr indent="0" lvl="0" marL="0" marR="0" rtl="0" algn="l">
              <a:spcBef>
                <a:spcPts val="0"/>
              </a:spcBef>
              <a:spcAft>
                <a:spcPts val="0"/>
              </a:spcAft>
              <a:buNone/>
            </a:pPr>
            <a:r>
              <a:t/>
            </a:r>
            <a:endParaRPr i="1" sz="1800">
              <a:solidFill>
                <a:srgbClr val="FF0000"/>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Noto Sans Symbols"/>
              <a:buChar char="⮚"/>
            </a:pPr>
            <a:r>
              <a:rPr b="1" lang="tr-TR" sz="1800">
                <a:solidFill>
                  <a:schemeClr val="lt1"/>
                </a:solidFill>
                <a:latin typeface="Calibri"/>
                <a:ea typeface="Calibri"/>
                <a:cs typeface="Calibri"/>
                <a:sym typeface="Calibri"/>
              </a:rPr>
              <a:t>Avery, MacLeod and McCarty experiment (1944)</a:t>
            </a:r>
            <a:endParaRPr/>
          </a:p>
          <a:p>
            <a:pPr indent="0" lvl="0" marL="0" marR="0" rtl="0" algn="l">
              <a:spcBef>
                <a:spcPts val="0"/>
              </a:spcBef>
              <a:spcAft>
                <a:spcPts val="0"/>
              </a:spcAft>
              <a:buNone/>
            </a:pPr>
            <a:r>
              <a:rPr i="1" lang="tr-TR" sz="1800">
                <a:solidFill>
                  <a:srgbClr val="FF0000"/>
                </a:solidFill>
                <a:latin typeface="Calibri"/>
                <a:ea typeface="Calibri"/>
                <a:cs typeface="Calibri"/>
                <a:sym typeface="Calibri"/>
              </a:rPr>
              <a:t>      -DNA is the hereditary material –</a:t>
            </a:r>
            <a:r>
              <a:rPr i="1" lang="tr-TR" sz="1800">
                <a:solidFill>
                  <a:schemeClr val="lt1"/>
                </a:solidFill>
                <a:latin typeface="Calibri"/>
                <a:ea typeface="Calibri"/>
                <a:cs typeface="Calibri"/>
                <a:sym typeface="Calibri"/>
              </a:rPr>
              <a:t> The first evidence</a:t>
            </a:r>
            <a:endParaRPr/>
          </a:p>
          <a:p>
            <a:pPr indent="0" lvl="0" marL="0" marR="0" rtl="0" algn="l">
              <a:spcBef>
                <a:spcPts val="0"/>
              </a:spcBef>
              <a:spcAft>
                <a:spcPts val="0"/>
              </a:spcAft>
              <a:buNone/>
            </a:pPr>
            <a:r>
              <a:t/>
            </a:r>
            <a:endParaRPr i="1"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1800"/>
              <a:buFont typeface="Noto Sans Symbols"/>
              <a:buChar char="⮚"/>
            </a:pPr>
            <a:r>
              <a:rPr b="1" lang="tr-TR" sz="1800">
                <a:solidFill>
                  <a:schemeClr val="lt1"/>
                </a:solidFill>
                <a:latin typeface="Calibri"/>
                <a:ea typeface="Calibri"/>
                <a:cs typeface="Calibri"/>
                <a:sym typeface="Calibri"/>
              </a:rPr>
              <a:t>Hershey and Chase experiment (1952) </a:t>
            </a:r>
            <a:endParaRPr i="1" sz="1800">
              <a:solidFill>
                <a:schemeClr val="lt1"/>
              </a:solidFill>
              <a:latin typeface="Calibri"/>
              <a:ea typeface="Calibri"/>
              <a:cs typeface="Calibri"/>
              <a:sym typeface="Calibri"/>
            </a:endParaRPr>
          </a:p>
          <a:p>
            <a:pPr indent="0" lvl="0" marL="0" marR="0" rtl="0" algn="l">
              <a:spcBef>
                <a:spcPts val="0"/>
              </a:spcBef>
              <a:spcAft>
                <a:spcPts val="0"/>
              </a:spcAft>
              <a:buNone/>
            </a:pPr>
            <a:r>
              <a:rPr i="1" lang="tr-TR" sz="1800">
                <a:solidFill>
                  <a:srgbClr val="FF0000"/>
                </a:solidFill>
                <a:latin typeface="Calibri"/>
                <a:ea typeface="Calibri"/>
                <a:cs typeface="Calibri"/>
                <a:sym typeface="Calibri"/>
              </a:rPr>
              <a:t>     -DNA is the hereditary material – </a:t>
            </a:r>
            <a:r>
              <a:rPr i="1" lang="tr-TR" sz="1800">
                <a:solidFill>
                  <a:schemeClr val="lt1"/>
                </a:solidFill>
                <a:latin typeface="Calibri"/>
                <a:ea typeface="Calibri"/>
                <a:cs typeface="Calibri"/>
                <a:sym typeface="Calibri"/>
              </a:rPr>
              <a:t>The second evidence</a:t>
            </a:r>
            <a:endParaRPr sz="1800">
              <a:solidFill>
                <a:schemeClr val="lt1"/>
              </a:solidFill>
              <a:latin typeface="Calibri"/>
              <a:ea typeface="Calibri"/>
              <a:cs typeface="Calibri"/>
              <a:sym typeface="Calibri"/>
            </a:endParaRPr>
          </a:p>
        </p:txBody>
      </p:sp>
      <p:sp>
        <p:nvSpPr>
          <p:cNvPr id="107" name="Google Shape;107;p4"/>
          <p:cNvSpPr txBox="1"/>
          <p:nvPr/>
        </p:nvSpPr>
        <p:spPr>
          <a:xfrm>
            <a:off x="892958" y="5184878"/>
            <a:ext cx="7326086"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1600">
                <a:solidFill>
                  <a:schemeClr val="lt1"/>
                </a:solidFill>
                <a:latin typeface="Calibri"/>
                <a:ea typeface="Calibri"/>
                <a:cs typeface="Calibri"/>
                <a:sym typeface="Calibri"/>
              </a:rPr>
              <a:t>Other evidences: </a:t>
            </a:r>
            <a:endParaRPr/>
          </a:p>
          <a:p>
            <a:pPr indent="-285750" lvl="0" marL="285750" marR="0" rtl="0" algn="l">
              <a:spcBef>
                <a:spcPts val="0"/>
              </a:spcBef>
              <a:spcAft>
                <a:spcPts val="0"/>
              </a:spcAft>
              <a:buClr>
                <a:schemeClr val="lt1"/>
              </a:buClr>
              <a:buSzPts val="1600"/>
              <a:buFont typeface="Calibri"/>
              <a:buChar char="-"/>
            </a:pPr>
            <a:r>
              <a:rPr lang="tr-TR" sz="1600">
                <a:solidFill>
                  <a:schemeClr val="lt1"/>
                </a:solidFill>
                <a:latin typeface="Calibri"/>
                <a:ea typeface="Calibri"/>
                <a:cs typeface="Calibri"/>
                <a:sym typeface="Calibri"/>
              </a:rPr>
              <a:t>Somatic cells contain twice amount of DNA in comparison to gametes</a:t>
            </a:r>
            <a:endParaRPr/>
          </a:p>
          <a:p>
            <a:pPr indent="-285750" lvl="0" marL="285750" marR="0" rtl="0" algn="l">
              <a:spcBef>
                <a:spcPts val="0"/>
              </a:spcBef>
              <a:spcAft>
                <a:spcPts val="0"/>
              </a:spcAft>
              <a:buClr>
                <a:schemeClr val="lt1"/>
              </a:buClr>
              <a:buSzPts val="1600"/>
              <a:buFont typeface="Calibri"/>
              <a:buChar char="-"/>
            </a:pPr>
            <a:r>
              <a:rPr lang="tr-TR" sz="1600">
                <a:solidFill>
                  <a:schemeClr val="lt1"/>
                </a:solidFill>
                <a:latin typeface="Calibri"/>
                <a:ea typeface="Calibri"/>
                <a:cs typeface="Calibri"/>
                <a:sym typeface="Calibri"/>
              </a:rPr>
              <a:t>Mutation Experiments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2" name="Shape 112"/>
        <p:cNvGrpSpPr/>
        <p:nvPr/>
      </p:nvGrpSpPr>
      <p:grpSpPr>
        <a:xfrm>
          <a:off x="0" y="0"/>
          <a:ext cx="0" cy="0"/>
          <a:chOff x="0" y="0"/>
          <a:chExt cx="0" cy="0"/>
        </a:xfrm>
      </p:grpSpPr>
      <p:sp>
        <p:nvSpPr>
          <p:cNvPr id="113" name="Google Shape;113;p5"/>
          <p:cNvSpPr txBox="1"/>
          <p:nvPr/>
        </p:nvSpPr>
        <p:spPr>
          <a:xfrm>
            <a:off x="1187625" y="404813"/>
            <a:ext cx="7576964" cy="46166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tr-TR" sz="2400">
                <a:solidFill>
                  <a:schemeClr val="lt2"/>
                </a:solidFill>
                <a:latin typeface="Comic Sans MS"/>
                <a:ea typeface="Comic Sans MS"/>
                <a:cs typeface="Comic Sans MS"/>
                <a:sym typeface="Comic Sans MS"/>
              </a:rPr>
              <a:t>Griffith  1928 bacterial transformation</a:t>
            </a:r>
            <a:endParaRPr b="1" i="1" sz="2400">
              <a:solidFill>
                <a:schemeClr val="lt2"/>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nvSpPr>
        <p:spPr>
          <a:xfrm>
            <a:off x="2916238" y="260350"/>
            <a:ext cx="5832475" cy="46196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tr-TR" sz="2400">
                <a:solidFill>
                  <a:schemeClr val="lt2"/>
                </a:solidFill>
                <a:latin typeface="Comic Sans MS"/>
                <a:ea typeface="Comic Sans MS"/>
                <a:cs typeface="Comic Sans MS"/>
                <a:sym typeface="Comic Sans MS"/>
              </a:rPr>
              <a:t>Avery, Macleod ve McCarty 1943</a:t>
            </a:r>
            <a:endParaRPr b="1" i="1" sz="2400">
              <a:solidFill>
                <a:schemeClr val="lt2"/>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nvSpPr>
        <p:spPr>
          <a:xfrm>
            <a:off x="2339975" y="188913"/>
            <a:ext cx="6696075" cy="4572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1" lang="tr-TR" sz="2400">
                <a:solidFill>
                  <a:schemeClr val="lt2"/>
                </a:solidFill>
                <a:latin typeface="Comic Sans MS"/>
                <a:ea typeface="Comic Sans MS"/>
                <a:cs typeface="Comic Sans MS"/>
                <a:sym typeface="Comic Sans MS"/>
              </a:rPr>
              <a:t>Hersey and Chase 1952 radioactive isotopes.</a:t>
            </a:r>
            <a:endParaRPr b="1" i="1" sz="2400">
              <a:solidFill>
                <a:schemeClr val="lt2"/>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type="title"/>
          </p:nvPr>
        </p:nvSpPr>
        <p:spPr>
          <a:xfrm>
            <a:off x="117309" y="274027"/>
            <a:ext cx="8407846"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600"/>
              <a:buFont typeface="Calibri"/>
              <a:buNone/>
            </a:pPr>
            <a:r>
              <a:rPr b="1" lang="tr-TR" sz="3600">
                <a:latin typeface="Calibri"/>
                <a:ea typeface="Calibri"/>
                <a:cs typeface="Calibri"/>
                <a:sym typeface="Calibri"/>
              </a:rPr>
              <a:t>Genetic Material Must Have</a:t>
            </a:r>
            <a:br>
              <a:rPr b="1" lang="tr-TR" sz="3600">
                <a:latin typeface="Calibri"/>
                <a:ea typeface="Calibri"/>
                <a:cs typeface="Calibri"/>
                <a:sym typeface="Calibri"/>
              </a:rPr>
            </a:br>
            <a:r>
              <a:rPr b="1" lang="tr-TR" sz="3600">
                <a:latin typeface="Calibri"/>
                <a:ea typeface="Calibri"/>
                <a:cs typeface="Calibri"/>
                <a:sym typeface="Calibri"/>
              </a:rPr>
              <a:t>Four Characteristics</a:t>
            </a:r>
            <a:endParaRPr b="1" sz="3600">
              <a:latin typeface="Calibri"/>
              <a:ea typeface="Calibri"/>
              <a:cs typeface="Calibri"/>
              <a:sym typeface="Calibri"/>
            </a:endParaRPr>
          </a:p>
        </p:txBody>
      </p:sp>
      <p:sp>
        <p:nvSpPr>
          <p:cNvPr id="132" name="Google Shape;132;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
        <p:nvSpPr>
          <p:cNvPr id="133" name="Google Shape;133;p8"/>
          <p:cNvSpPr txBox="1"/>
          <p:nvPr/>
        </p:nvSpPr>
        <p:spPr>
          <a:xfrm>
            <a:off x="539552" y="2438731"/>
            <a:ext cx="8515350" cy="1980538"/>
          </a:xfrm>
          <a:prstGeom prst="rect">
            <a:avLst/>
          </a:prstGeom>
          <a:noFill/>
          <a:ln>
            <a:noFill/>
          </a:ln>
        </p:spPr>
        <p:txBody>
          <a:bodyPr anchorCtr="0" anchor="t" bIns="45700" lIns="91425" spcFirstLastPara="1" rIns="91425" wrap="square" tIns="45700">
            <a:noAutofit/>
          </a:bodyPr>
          <a:lstStyle/>
          <a:p>
            <a:pPr indent="-514350" lvl="0" marL="514350" marR="0" rtl="0" algn="l">
              <a:spcBef>
                <a:spcPts val="0"/>
              </a:spcBef>
              <a:spcAft>
                <a:spcPts val="0"/>
              </a:spcAft>
              <a:buClr>
                <a:schemeClr val="lt1"/>
              </a:buClr>
              <a:buSzPts val="4680"/>
              <a:buFont typeface="Calibri"/>
              <a:buAutoNum type="arabicPeriod"/>
            </a:pPr>
            <a:r>
              <a:rPr lang="tr-TR" sz="3600" cap="small">
                <a:solidFill>
                  <a:schemeClr val="lt1"/>
                </a:solidFill>
                <a:latin typeface="Calibri"/>
                <a:ea typeface="Calibri"/>
                <a:cs typeface="Calibri"/>
                <a:sym typeface="Calibri"/>
              </a:rPr>
              <a:t>Replication</a:t>
            </a:r>
            <a:endParaRPr/>
          </a:p>
          <a:p>
            <a:pPr indent="-514350" lvl="0" marL="514350" marR="0" rtl="0" algn="l">
              <a:spcBef>
                <a:spcPts val="1320"/>
              </a:spcBef>
              <a:spcAft>
                <a:spcPts val="0"/>
              </a:spcAft>
              <a:buClr>
                <a:schemeClr val="lt1"/>
              </a:buClr>
              <a:buSzPts val="4680"/>
              <a:buFont typeface="Calibri"/>
              <a:buAutoNum type="arabicPeriod"/>
            </a:pPr>
            <a:r>
              <a:rPr lang="tr-TR" sz="3600" cap="small">
                <a:solidFill>
                  <a:schemeClr val="lt1"/>
                </a:solidFill>
                <a:latin typeface="Calibri"/>
                <a:ea typeface="Calibri"/>
                <a:cs typeface="Calibri"/>
                <a:sym typeface="Calibri"/>
              </a:rPr>
              <a:t>Information STORAGE</a:t>
            </a:r>
            <a:endParaRPr/>
          </a:p>
          <a:p>
            <a:pPr indent="-514350" lvl="0" marL="514350" marR="0" rtl="0" algn="l">
              <a:spcBef>
                <a:spcPts val="1320"/>
              </a:spcBef>
              <a:spcAft>
                <a:spcPts val="0"/>
              </a:spcAft>
              <a:buClr>
                <a:schemeClr val="lt1"/>
              </a:buClr>
              <a:buSzPts val="4680"/>
              <a:buFont typeface="Calibri"/>
              <a:buAutoNum type="arabicPeriod"/>
            </a:pPr>
            <a:r>
              <a:rPr lang="tr-TR" sz="3600" cap="small">
                <a:solidFill>
                  <a:schemeClr val="lt1"/>
                </a:solidFill>
                <a:latin typeface="Calibri"/>
                <a:ea typeface="Calibri"/>
                <a:cs typeface="Calibri"/>
                <a:sym typeface="Calibri"/>
              </a:rPr>
              <a:t>Expression OF THE STORED İNFORMATİON</a:t>
            </a:r>
            <a:endParaRPr/>
          </a:p>
          <a:p>
            <a:pPr indent="-514350" lvl="0" marL="514350" marR="0" rtl="0" algn="l">
              <a:spcBef>
                <a:spcPts val="1320"/>
              </a:spcBef>
              <a:spcAft>
                <a:spcPts val="0"/>
              </a:spcAft>
              <a:buClr>
                <a:schemeClr val="lt1"/>
              </a:buClr>
              <a:buSzPts val="4680"/>
              <a:buFont typeface="Calibri"/>
              <a:buAutoNum type="arabicPeriod"/>
            </a:pPr>
            <a:r>
              <a:rPr lang="tr-TR" sz="3600" cap="small">
                <a:solidFill>
                  <a:schemeClr val="lt1"/>
                </a:solidFill>
                <a:latin typeface="Calibri"/>
                <a:ea typeface="Calibri"/>
                <a:cs typeface="Calibri"/>
                <a:sym typeface="Calibri"/>
              </a:rPr>
              <a:t>Variation BY MUTATİON</a:t>
            </a:r>
            <a:endParaRPr/>
          </a:p>
          <a:p>
            <a:pPr indent="-217170" lvl="0" marL="514350" marR="0" rtl="0" algn="l">
              <a:spcBef>
                <a:spcPts val="1320"/>
              </a:spcBef>
              <a:spcAft>
                <a:spcPts val="0"/>
              </a:spcAft>
              <a:buClr>
                <a:schemeClr val="lt1"/>
              </a:buClr>
              <a:buSzPts val="4680"/>
              <a:buFont typeface="Calibri"/>
              <a:buNone/>
            </a:pPr>
            <a:r>
              <a:t/>
            </a:r>
            <a:endParaRPr sz="3600" cap="small">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9"/>
          <p:cNvSpPr txBox="1"/>
          <p:nvPr/>
        </p:nvSpPr>
        <p:spPr>
          <a:xfrm>
            <a:off x="719572" y="1089898"/>
            <a:ext cx="8100900" cy="375487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000"/>
              <a:buFont typeface="Arial"/>
              <a:buChar char="•"/>
            </a:pPr>
            <a:r>
              <a:rPr b="1" i="1" lang="tr-TR" sz="2000">
                <a:solidFill>
                  <a:schemeClr val="lt1"/>
                </a:solidFill>
                <a:latin typeface="Calibri"/>
                <a:ea typeface="Calibri"/>
                <a:cs typeface="Calibri"/>
                <a:sym typeface="Calibri"/>
              </a:rPr>
              <a:t>Replication </a:t>
            </a:r>
            <a:r>
              <a:rPr i="1" lang="tr-TR" sz="2000">
                <a:solidFill>
                  <a:schemeClr val="lt1"/>
                </a:solidFill>
                <a:latin typeface="Calibri"/>
                <a:ea typeface="Calibri"/>
                <a:cs typeface="Calibri"/>
                <a:sym typeface="Calibri"/>
              </a:rPr>
              <a:t>of the genetic material is a fundamental property of all living organisms- </a:t>
            </a:r>
            <a:r>
              <a:rPr i="1" lang="tr-TR" sz="2000">
                <a:solidFill>
                  <a:srgbClr val="FF0000"/>
                </a:solidFill>
                <a:latin typeface="Calibri"/>
                <a:ea typeface="Calibri"/>
                <a:cs typeface="Calibri"/>
                <a:sym typeface="Calibri"/>
              </a:rPr>
              <a:t>Cell cycle and cell divisions</a:t>
            </a:r>
            <a:endParaRPr/>
          </a:p>
          <a:p>
            <a:pPr indent="0" lvl="0" marL="0" marR="0" rtl="0" algn="l">
              <a:spcBef>
                <a:spcPts val="0"/>
              </a:spcBef>
              <a:spcAft>
                <a:spcPts val="0"/>
              </a:spcAft>
              <a:buNone/>
            </a:pPr>
            <a:r>
              <a:t/>
            </a:r>
            <a:endParaRPr i="1" sz="2000">
              <a:solidFill>
                <a:srgbClr val="FF0000"/>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Arial"/>
              <a:buChar char="•"/>
            </a:pPr>
            <a:r>
              <a:rPr b="1" i="1" lang="tr-TR" sz="2000">
                <a:solidFill>
                  <a:schemeClr val="lt1"/>
                </a:solidFill>
                <a:latin typeface="Calibri"/>
                <a:ea typeface="Calibri"/>
                <a:cs typeface="Calibri"/>
                <a:sym typeface="Calibri"/>
              </a:rPr>
              <a:t>Storage of information </a:t>
            </a:r>
            <a:r>
              <a:rPr i="1" lang="tr-TR" sz="2000">
                <a:solidFill>
                  <a:schemeClr val="lt1"/>
                </a:solidFill>
                <a:latin typeface="Calibri"/>
                <a:ea typeface="Calibri"/>
                <a:cs typeface="Calibri"/>
                <a:sym typeface="Calibri"/>
              </a:rPr>
              <a:t>requires the molecule to act as a</a:t>
            </a:r>
            <a:r>
              <a:rPr b="1" i="1" lang="tr-TR" sz="2000">
                <a:solidFill>
                  <a:schemeClr val="lt1"/>
                </a:solidFill>
                <a:latin typeface="Calibri"/>
                <a:ea typeface="Calibri"/>
                <a:cs typeface="Calibri"/>
                <a:sym typeface="Calibri"/>
              </a:rPr>
              <a:t> repository</a:t>
            </a:r>
            <a:r>
              <a:rPr i="1" lang="tr-TR" sz="2000">
                <a:solidFill>
                  <a:schemeClr val="lt1"/>
                </a:solidFill>
                <a:latin typeface="Calibri"/>
                <a:ea typeface="Calibri"/>
                <a:cs typeface="Calibri"/>
                <a:sym typeface="Calibri"/>
              </a:rPr>
              <a:t> regardless of whether expressed or not by the cell- </a:t>
            </a:r>
            <a:r>
              <a:rPr i="1" lang="tr-TR" sz="2000">
                <a:solidFill>
                  <a:srgbClr val="FF0000"/>
                </a:solidFill>
                <a:latin typeface="Calibri"/>
                <a:ea typeface="Calibri"/>
                <a:cs typeface="Calibri"/>
                <a:sym typeface="Calibri"/>
              </a:rPr>
              <a:t>most cells contain a complete copy of the organism’s genome</a:t>
            </a:r>
            <a:endParaRPr/>
          </a:p>
          <a:p>
            <a:pPr indent="-158750" lvl="0" marL="285750" marR="0" rtl="0" algn="l">
              <a:spcBef>
                <a:spcPts val="0"/>
              </a:spcBef>
              <a:spcAft>
                <a:spcPts val="0"/>
              </a:spcAft>
              <a:buClr>
                <a:schemeClr val="lt1"/>
              </a:buClr>
              <a:buSzPts val="2000"/>
              <a:buFont typeface="Arial"/>
              <a:buNone/>
            </a:pPr>
            <a:r>
              <a:t/>
            </a:r>
            <a:endParaRPr i="1" sz="2000">
              <a:solidFill>
                <a:srgbClr val="FF0000"/>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Arial"/>
              <a:buChar char="•"/>
            </a:pPr>
            <a:r>
              <a:rPr b="1" i="1" lang="tr-TR" sz="2000">
                <a:solidFill>
                  <a:schemeClr val="lt1"/>
                </a:solidFill>
                <a:latin typeface="Calibri"/>
                <a:ea typeface="Calibri"/>
                <a:cs typeface="Calibri"/>
                <a:sym typeface="Calibri"/>
              </a:rPr>
              <a:t>Mutations- </a:t>
            </a:r>
            <a:r>
              <a:rPr i="1" lang="tr-TR" sz="2000">
                <a:solidFill>
                  <a:schemeClr val="lt1"/>
                </a:solidFill>
                <a:latin typeface="Calibri"/>
                <a:ea typeface="Calibri"/>
                <a:cs typeface="Calibri"/>
                <a:sym typeface="Calibri"/>
              </a:rPr>
              <a:t>The genetic material is also the source of diversity</a:t>
            </a:r>
            <a:endParaRPr i="1" sz="2000">
              <a:solidFill>
                <a:schemeClr val="lt1"/>
              </a:solidFill>
              <a:latin typeface="Calibri"/>
              <a:ea typeface="Calibri"/>
              <a:cs typeface="Calibri"/>
              <a:sym typeface="Calibri"/>
            </a:endParaRPr>
          </a:p>
          <a:p>
            <a:pPr indent="0" lvl="0" marL="0" marR="0" rtl="0" algn="l">
              <a:spcBef>
                <a:spcPts val="0"/>
              </a:spcBef>
              <a:spcAft>
                <a:spcPts val="0"/>
              </a:spcAft>
              <a:buNone/>
            </a:pPr>
            <a:r>
              <a:rPr i="1" lang="tr-TR" sz="2000">
                <a:solidFill>
                  <a:schemeClr val="lt1"/>
                </a:solidFill>
                <a:latin typeface="Calibri"/>
                <a:ea typeface="Calibri"/>
                <a:cs typeface="Calibri"/>
                <a:sym typeface="Calibri"/>
              </a:rPr>
              <a:t>     among organisms, through the process of mutation.</a:t>
            </a:r>
            <a:endParaRPr i="1" sz="2000">
              <a:solidFill>
                <a:schemeClr val="lt1"/>
              </a:solidFill>
              <a:latin typeface="Calibri"/>
              <a:ea typeface="Calibri"/>
              <a:cs typeface="Calibri"/>
              <a:sym typeface="Calibri"/>
            </a:endParaRPr>
          </a:p>
          <a:p>
            <a:pPr indent="0" lvl="0" marL="0" marR="0" rtl="0" algn="l">
              <a:spcBef>
                <a:spcPts val="0"/>
              </a:spcBef>
              <a:spcAft>
                <a:spcPts val="0"/>
              </a:spcAft>
              <a:buNone/>
            </a:pPr>
            <a:r>
              <a:rPr i="1" lang="tr-TR" sz="2000">
                <a:solidFill>
                  <a:srgbClr val="FF0000"/>
                </a:solidFill>
                <a:latin typeface="Calibri"/>
                <a:ea typeface="Calibri"/>
                <a:cs typeface="Calibri"/>
                <a:sym typeface="Calibri"/>
              </a:rPr>
              <a:t>    a change in the chemical composition of DNA 🡪 Changes in transcription</a:t>
            </a:r>
            <a:endParaRPr i="1" sz="2000">
              <a:solidFill>
                <a:srgbClr val="FF0000"/>
              </a:solidFill>
              <a:latin typeface="Calibri"/>
              <a:ea typeface="Calibri"/>
              <a:cs typeface="Calibri"/>
              <a:sym typeface="Calibri"/>
            </a:endParaRPr>
          </a:p>
          <a:p>
            <a:pPr indent="0" lvl="0" marL="0" marR="0" rtl="0" algn="l">
              <a:spcBef>
                <a:spcPts val="0"/>
              </a:spcBef>
              <a:spcAft>
                <a:spcPts val="0"/>
              </a:spcAft>
              <a:buNone/>
            </a:pPr>
            <a:r>
              <a:rPr i="1" lang="tr-TR" sz="2000">
                <a:solidFill>
                  <a:srgbClr val="FF0000"/>
                </a:solidFill>
                <a:latin typeface="Calibri"/>
                <a:ea typeface="Calibri"/>
                <a:cs typeface="Calibri"/>
                <a:sym typeface="Calibri"/>
              </a:rPr>
              <a:t>    and translation 🡪 Changes in proteins</a:t>
            </a:r>
            <a:endParaRPr b="1" i="1" sz="2000">
              <a:solidFill>
                <a:srgbClr val="FF0000"/>
              </a:solidFill>
              <a:latin typeface="Calibri"/>
              <a:ea typeface="Calibri"/>
              <a:cs typeface="Calibri"/>
              <a:sym typeface="Calibri"/>
            </a:endParaRPr>
          </a:p>
          <a:p>
            <a:pPr indent="-171450" lvl="0" marL="285750" marR="0" rtl="0" algn="l">
              <a:spcBef>
                <a:spcPts val="0"/>
              </a:spcBef>
              <a:spcAft>
                <a:spcPts val="0"/>
              </a:spcAft>
              <a:buClr>
                <a:schemeClr val="lt1"/>
              </a:buClr>
              <a:buSzPts val="1800"/>
              <a:buFont typeface="Arial"/>
              <a:buNone/>
            </a:pPr>
            <a:r>
              <a:t/>
            </a:r>
            <a:endParaRPr i="1" sz="1800">
              <a:solidFill>
                <a:srgbClr val="C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2020-12-01T06:40:50Z</dcterms:created>
  <dc:creator>Nuket.Bilgen</dc:creator>
</cp:coreProperties>
</file>