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95" r:id="rId2"/>
    <p:sldId id="293" r:id="rId3"/>
    <p:sldId id="328" r:id="rId4"/>
    <p:sldId id="329" r:id="rId5"/>
    <p:sldId id="330" r:id="rId6"/>
    <p:sldId id="331" r:id="rId7"/>
    <p:sldId id="332" r:id="rId8"/>
    <p:sldId id="333" r:id="rId9"/>
    <p:sldId id="334" r:id="rId10"/>
    <p:sldId id="335" r:id="rId11"/>
    <p:sldId id="336" r:id="rId12"/>
    <p:sldId id="338" r:id="rId13"/>
    <p:sldId id="33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Açık Stil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706ABA-27AB-4F62-96D5-59B6AF5227D3}" type="datetimeFigureOut">
              <a:rPr lang="tr-TR" smtClean="0"/>
              <a:t>2.09.2025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8A74F4-B42A-483C-B5CD-B81823462D7A}" type="slidenum">
              <a:rPr lang="tr-TR" smtClean="0"/>
              <a:t>‹#›</a:t>
            </a:fld>
            <a:endParaRPr lang="tr-TR"/>
          </a:p>
        </p:txBody>
      </p:sp>
    </p:spTree>
    <p:extLst>
      <p:ext uri="{BB962C8B-B14F-4D97-AF65-F5344CB8AC3E}">
        <p14:creationId xmlns:p14="http://schemas.microsoft.com/office/powerpoint/2010/main" val="2841221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926661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721600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861D88-4A2E-4DC2-9BB2-6162B651D9B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701187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3760986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33092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351859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171532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6972068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2594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235507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850461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738294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976887C-0140-4202-A15B-CA15D954CBB2}" type="datetimeFigureOut">
              <a:rPr lang="tr-TR" smtClean="0"/>
              <a:t>2.09.2025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342369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976887C-0140-4202-A15B-CA15D954CBB2}" type="datetimeFigureOut">
              <a:rPr lang="tr-TR" smtClean="0"/>
              <a:t>2.09.2025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173797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76887C-0140-4202-A15B-CA15D954CBB2}" type="datetimeFigureOut">
              <a:rPr lang="tr-TR" smtClean="0"/>
              <a:t>2.09.2025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556773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501442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3330694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976887C-0140-4202-A15B-CA15D954CBB2}" type="datetimeFigureOut">
              <a:rPr lang="tr-TR" smtClean="0"/>
              <a:t>2.09.2025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0861D88-4A2E-4DC2-9BB2-6162B651D9BF}" type="slidenum">
              <a:rPr lang="tr-TR" smtClean="0"/>
              <a:t>‹#›</a:t>
            </a:fld>
            <a:endParaRPr lang="tr-TR"/>
          </a:p>
        </p:txBody>
      </p:sp>
    </p:spTree>
    <p:extLst>
      <p:ext uri="{BB962C8B-B14F-4D97-AF65-F5344CB8AC3E}">
        <p14:creationId xmlns:p14="http://schemas.microsoft.com/office/powerpoint/2010/main" val="13234757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66912" y="2417099"/>
            <a:ext cx="8689976" cy="1192876"/>
          </a:xfrm>
        </p:spPr>
        <p:txBody>
          <a:bodyPr>
            <a:normAutofit fontScale="90000"/>
          </a:bodyPr>
          <a:lstStyle/>
          <a:p>
            <a:r>
              <a:rPr lang="tr-TR" b="1" dirty="0">
                <a:solidFill>
                  <a:srgbClr val="FF0000"/>
                </a:solidFill>
                <a:effectLst>
                  <a:outerShdw blurRad="38100" dist="38100" dir="2700000" algn="tl">
                    <a:srgbClr val="000000">
                      <a:alpha val="43137"/>
                    </a:srgbClr>
                  </a:outerShdw>
                </a:effectLst>
              </a:rPr>
              <a:t>Anket Hazırlama Teknikleri</a:t>
            </a:r>
          </a:p>
        </p:txBody>
      </p:sp>
      <p:sp>
        <p:nvSpPr>
          <p:cNvPr id="3" name="Alt Başlık 2"/>
          <p:cNvSpPr>
            <a:spLocks noGrp="1"/>
          </p:cNvSpPr>
          <p:nvPr>
            <p:ph type="subTitle" idx="1"/>
          </p:nvPr>
        </p:nvSpPr>
        <p:spPr>
          <a:xfrm>
            <a:off x="5895445" y="5188874"/>
            <a:ext cx="8689976" cy="1371599"/>
          </a:xfrm>
        </p:spPr>
        <p:txBody>
          <a:bodyPr>
            <a:normAutofit lnSpcReduction="10000"/>
          </a:bodyPr>
          <a:lstStyle/>
          <a:p>
            <a:r>
              <a:rPr lang="tr-TR" sz="3200" b="1">
                <a:solidFill>
                  <a:schemeClr val="tx1"/>
                </a:solidFill>
              </a:rPr>
              <a:t>Prof. </a:t>
            </a:r>
            <a:r>
              <a:rPr lang="tr-TR" sz="3200" b="1" dirty="0">
                <a:solidFill>
                  <a:schemeClr val="tx1"/>
                </a:solidFill>
              </a:rPr>
              <a:t>Dr. Aytaç Akçay</a:t>
            </a:r>
          </a:p>
          <a:p>
            <a:r>
              <a:rPr lang="tr-TR" b="1" dirty="0"/>
              <a:t>ANKARA ÜNİVERİSTESİ VETERİNER FAKÜLTESİ</a:t>
            </a:r>
          </a:p>
          <a:p>
            <a:r>
              <a:rPr lang="tr-TR" b="1" dirty="0"/>
              <a:t> BİYOİSTATİSTİK ANABİLİM DALI</a:t>
            </a:r>
          </a:p>
        </p:txBody>
      </p:sp>
      <p:pic>
        <p:nvPicPr>
          <p:cNvPr id="4" name="Resim 3"/>
          <p:cNvPicPr>
            <a:picLocks noChangeAspect="1"/>
          </p:cNvPicPr>
          <p:nvPr/>
        </p:nvPicPr>
        <p:blipFill>
          <a:blip r:embed="rId2"/>
          <a:stretch>
            <a:fillRect/>
          </a:stretch>
        </p:blipFill>
        <p:spPr>
          <a:xfrm>
            <a:off x="9477376" y="152400"/>
            <a:ext cx="2529032" cy="252903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Resim 4"/>
          <p:cNvPicPr>
            <a:picLocks noChangeAspect="1"/>
          </p:cNvPicPr>
          <p:nvPr/>
        </p:nvPicPr>
        <p:blipFill>
          <a:blip r:embed="rId3"/>
          <a:stretch>
            <a:fillRect/>
          </a:stretch>
        </p:blipFill>
        <p:spPr>
          <a:xfrm>
            <a:off x="-1" y="4297508"/>
            <a:ext cx="3876675" cy="2503342"/>
          </a:xfrm>
          <a:prstGeom prst="rect">
            <a:avLst/>
          </a:prstGeom>
          <a:ln>
            <a:noFill/>
          </a:ln>
          <a:effectLst>
            <a:softEdge rad="112500"/>
          </a:effectLst>
        </p:spPr>
      </p:pic>
    </p:spTree>
    <p:extLst>
      <p:ext uri="{BB962C8B-B14F-4D97-AF65-F5344CB8AC3E}">
        <p14:creationId xmlns:p14="http://schemas.microsoft.com/office/powerpoint/2010/main" val="2396008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826688" y="552807"/>
            <a:ext cx="10363826" cy="5731879"/>
          </a:xfrm>
        </p:spPr>
        <p:txBody>
          <a:bodyPr>
            <a:normAutofit/>
          </a:bodyPr>
          <a:lstStyle/>
          <a:p>
            <a:pPr marL="0" indent="0" algn="ctr">
              <a:buNone/>
            </a:pPr>
            <a:r>
              <a:rPr lang="tr-TR" sz="2400" b="1" dirty="0">
                <a:solidFill>
                  <a:srgbClr val="FF0000"/>
                </a:solidFill>
              </a:rPr>
              <a:t>En uygun örneklem büyüklüğü, araştırmanın amaçlarına göre ve mevcut sınırlandırıcı faktörlere göre değişir. Bu faktörler </a:t>
            </a:r>
          </a:p>
          <a:p>
            <a:pPr marL="363538" indent="0">
              <a:buNone/>
            </a:pPr>
            <a:r>
              <a:rPr lang="tr-TR" b="1" dirty="0"/>
              <a:t>1. Önceden belirlenen sabit bir örnekleme oranına göre örneklem büyüklüğünün tayin edilmesi. n/N=%1 oranının kararlaştırılarak evrenin %1’inin seçilmesi.</a:t>
            </a:r>
          </a:p>
          <a:p>
            <a:pPr marL="363538" indent="0">
              <a:buNone/>
            </a:pPr>
            <a:r>
              <a:rPr lang="tr-TR" b="1" dirty="0"/>
              <a:t>2. Zaman faktörünün dikkate alınarak örneklem büyüklüğünün tayini. Örneklemenin 30 günde tamamlanması zorunlu ise ve günde 50 anket yapılabilecekse örneklem büyüklüğü 1500 olacaktır.</a:t>
            </a:r>
          </a:p>
          <a:p>
            <a:pPr marL="363538" indent="0">
              <a:buNone/>
            </a:pPr>
            <a:r>
              <a:rPr lang="tr-TR" b="1" dirty="0"/>
              <a:t>3. Sınırlı olan mali kaynaklara göre örneklem büyüklüğünün belirlenmesi. Bir anketin maliyeti 50 kuruş ise ve eldeki fon 1000 lira ise, örneklem büyüklüğü 1000/0,50 = 2000 alınacak demektir.</a:t>
            </a:r>
          </a:p>
          <a:p>
            <a:pPr marL="363538" indent="0">
              <a:buNone/>
            </a:pPr>
            <a:r>
              <a:rPr lang="tr-TR" b="1" dirty="0"/>
              <a:t>4. Örnekleme anketinde gerekli çalışan sayısı sınırlı ise, örneklem büyüklüğünün ona göre belirlenmesi gerekebilir. Örneğin, konuyla ilgili 50 kişi eğitim görmüşse ve her anketörün iş hacmi 30 anket olarak belirlenmişse, örneklem büyüklüğü 1500 kadar alınacaktır.</a:t>
            </a:r>
          </a:p>
          <a:p>
            <a:pPr marL="363538" indent="0">
              <a:buNone/>
            </a:pPr>
            <a:r>
              <a:rPr lang="tr-TR" b="1" dirty="0"/>
              <a:t>5. Araştırma sonuçlarının doğruluğunun ve güvenilirliğinin sınırlayıcı unsur olarak alınması. Burada istatistiksel olarak kabul edilebilen hatanın büyüklüğü ve güvenilirlik derecesi esas alınır. </a:t>
            </a:r>
          </a:p>
          <a:p>
            <a:endParaRPr lang="tr-TR" dirty="0"/>
          </a:p>
        </p:txBody>
      </p:sp>
    </p:spTree>
    <p:extLst>
      <p:ext uri="{BB962C8B-B14F-4D97-AF65-F5344CB8AC3E}">
        <p14:creationId xmlns:p14="http://schemas.microsoft.com/office/powerpoint/2010/main" val="159246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913774" y="769258"/>
            <a:ext cx="10131597" cy="5021942"/>
          </a:xfrm>
        </p:spPr>
        <p:txBody>
          <a:bodyPr>
            <a:noAutofit/>
          </a:bodyPr>
          <a:lstStyle/>
          <a:p>
            <a:pPr algn="just"/>
            <a:r>
              <a:rPr lang="tr-TR" sz="2400" dirty="0"/>
              <a:t>Örneklem büyüklüğünün belirlenmesi konusunda araştırmacılara yardımcı olmak amacıyla bazı formüller geliştirilmiştir. Ancak bu formüllerin uygulanabilmesi için bazı bilgilere ihtiyaç duyulmaktadır. Oysa söz konusu bu bilgiler çoğu zaman elde bulunmaz. Var olanlar ise büyük bir olasılıkla kesin, net değerler değildir. Formüller yardımı ile bu kesin olmayan rakamlara dayalı olarak örneklem büyüklüğü hesaplama yoluna gidildiğinden bulunan örneklem büyüklüğü için birebir uygunluktan söz etmek zordur. Ama özellikle genç araştırmacılar başta olmak üzere bu formüller herkes için iyi bir rehberdir </a:t>
            </a:r>
          </a:p>
          <a:p>
            <a:pPr algn="just"/>
            <a:r>
              <a:rPr lang="tr-TR" sz="2400" b="1" dirty="0"/>
              <a:t>Bir araştırmacı, örneklemin alınacağı evreni, ilgili özelliğin standart sapmasını kestirecek kadar tanıyorsa, kabul edilebilir hata payını kararlaştırabiliyorsa ve sonucun öngörülen hata aralığı içine düşme olasılığını veren güven düzeyini seçebiliyorsa, örneklem büyüklüğünü sayısal olarak saptayabilir </a:t>
            </a:r>
          </a:p>
        </p:txBody>
      </p:sp>
    </p:spTree>
    <p:extLst>
      <p:ext uri="{BB962C8B-B14F-4D97-AF65-F5344CB8AC3E}">
        <p14:creationId xmlns:p14="http://schemas.microsoft.com/office/powerpoint/2010/main" val="163794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913774" y="1091382"/>
            <a:ext cx="10363826" cy="4699818"/>
          </a:xfrm>
        </p:spPr>
        <p:txBody>
          <a:bodyPr>
            <a:noAutofit/>
          </a:bodyPr>
          <a:lstStyle/>
          <a:p>
            <a:pPr algn="just"/>
            <a:r>
              <a:rPr lang="tr-TR" sz="2800" b="1" dirty="0"/>
              <a:t>Araştırmacılara bir kolaylık olması bakımından </a:t>
            </a:r>
            <a:r>
              <a:rPr lang="tr-TR" sz="2800" b="1" dirty="0">
                <a:sym typeface="Symbol" panose="05050102010706020507" pitchFamily="18" charset="2"/>
              </a:rPr>
              <a:t></a:t>
            </a:r>
            <a:r>
              <a:rPr lang="tr-TR" sz="2800" b="1" dirty="0"/>
              <a:t>= 0.05 için ± 0.03, ± 0.05 ve ± 0.10 örnekleme hataları için farklı evren büyüklüklerinden çekilmesi gereken örneklem büyüklükleri hesaplanarak aşağıda Tablo 1’de verilmiştir. Bu çizelge sadece araştırmacılara bir yol göstermek amacıyla hazırlanmıştır. Araştırmacı kendi özel durumuna göre örneklem büyüklüğünü hesaplarken gerekli formüllerden yararlanmalıdır </a:t>
            </a:r>
          </a:p>
        </p:txBody>
      </p:sp>
    </p:spTree>
    <p:extLst>
      <p:ext uri="{BB962C8B-B14F-4D97-AF65-F5344CB8AC3E}">
        <p14:creationId xmlns:p14="http://schemas.microsoft.com/office/powerpoint/2010/main" val="930501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sz="quarter" idx="13"/>
            <p:extLst>
              <p:ext uri="{D42A27DB-BD31-4B8C-83A1-F6EECF244321}">
                <p14:modId xmlns:p14="http://schemas.microsoft.com/office/powerpoint/2010/main" val="2535411625"/>
              </p:ext>
            </p:extLst>
          </p:nvPr>
        </p:nvGraphicFramePr>
        <p:xfrm>
          <a:off x="2" y="740228"/>
          <a:ext cx="12191997" cy="6117767"/>
        </p:xfrm>
        <a:graphic>
          <a:graphicData uri="http://schemas.openxmlformats.org/drawingml/2006/table">
            <a:tbl>
              <a:tblPr firstRow="1" firstCol="1" lastRow="1" lastCol="1" bandRow="1" bandCol="1">
                <a:tableStyleId>{7E9639D4-E3E2-4D34-9284-5A2195B3D0D7}</a:tableStyleId>
              </a:tblPr>
              <a:tblGrid>
                <a:gridCol w="1557865">
                  <a:extLst>
                    <a:ext uri="{9D8B030D-6E8A-4147-A177-3AD203B41FA5}">
                      <a16:colId xmlns:a16="http://schemas.microsoft.com/office/drawing/2014/main" val="2039596476"/>
                    </a:ext>
                  </a:extLst>
                </a:gridCol>
                <a:gridCol w="1141171">
                  <a:extLst>
                    <a:ext uri="{9D8B030D-6E8A-4147-A177-3AD203B41FA5}">
                      <a16:colId xmlns:a16="http://schemas.microsoft.com/office/drawing/2014/main" val="238098757"/>
                    </a:ext>
                  </a:extLst>
                </a:gridCol>
                <a:gridCol w="1079613">
                  <a:extLst>
                    <a:ext uri="{9D8B030D-6E8A-4147-A177-3AD203B41FA5}">
                      <a16:colId xmlns:a16="http://schemas.microsoft.com/office/drawing/2014/main" val="2663120967"/>
                    </a:ext>
                  </a:extLst>
                </a:gridCol>
                <a:gridCol w="1309985">
                  <a:extLst>
                    <a:ext uri="{9D8B030D-6E8A-4147-A177-3AD203B41FA5}">
                      <a16:colId xmlns:a16="http://schemas.microsoft.com/office/drawing/2014/main" val="3652715775"/>
                    </a:ext>
                  </a:extLst>
                </a:gridCol>
                <a:gridCol w="1309985">
                  <a:extLst>
                    <a:ext uri="{9D8B030D-6E8A-4147-A177-3AD203B41FA5}">
                      <a16:colId xmlns:a16="http://schemas.microsoft.com/office/drawing/2014/main" val="615482047"/>
                    </a:ext>
                  </a:extLst>
                </a:gridCol>
                <a:gridCol w="1150497">
                  <a:extLst>
                    <a:ext uri="{9D8B030D-6E8A-4147-A177-3AD203B41FA5}">
                      <a16:colId xmlns:a16="http://schemas.microsoft.com/office/drawing/2014/main" val="1031875757"/>
                    </a:ext>
                  </a:extLst>
                </a:gridCol>
                <a:gridCol w="1074160">
                  <a:extLst>
                    <a:ext uri="{9D8B030D-6E8A-4147-A177-3AD203B41FA5}">
                      <a16:colId xmlns:a16="http://schemas.microsoft.com/office/drawing/2014/main" val="1200537170"/>
                    </a:ext>
                  </a:extLst>
                </a:gridCol>
                <a:gridCol w="1244554">
                  <a:extLst>
                    <a:ext uri="{9D8B030D-6E8A-4147-A177-3AD203B41FA5}">
                      <a16:colId xmlns:a16="http://schemas.microsoft.com/office/drawing/2014/main" val="4195536565"/>
                    </a:ext>
                  </a:extLst>
                </a:gridCol>
                <a:gridCol w="1244554">
                  <a:extLst>
                    <a:ext uri="{9D8B030D-6E8A-4147-A177-3AD203B41FA5}">
                      <a16:colId xmlns:a16="http://schemas.microsoft.com/office/drawing/2014/main" val="1318824622"/>
                    </a:ext>
                  </a:extLst>
                </a:gridCol>
                <a:gridCol w="1079613">
                  <a:extLst>
                    <a:ext uri="{9D8B030D-6E8A-4147-A177-3AD203B41FA5}">
                      <a16:colId xmlns:a16="http://schemas.microsoft.com/office/drawing/2014/main" val="2696108120"/>
                    </a:ext>
                  </a:extLst>
                </a:gridCol>
              </a:tblGrid>
              <a:tr h="679751">
                <a:tc rowSpan="2">
                  <a:txBody>
                    <a:bodyPr/>
                    <a:lstStyle/>
                    <a:p>
                      <a:pPr algn="ctr">
                        <a:spcAft>
                          <a:spcPts val="0"/>
                        </a:spcAft>
                      </a:pPr>
                      <a:r>
                        <a:rPr lang="tr-TR" sz="2000" dirty="0">
                          <a:effectLst/>
                        </a:rPr>
                        <a:t>Evren</a:t>
                      </a:r>
                      <a:endParaRPr lang="tr-TR" sz="3200" dirty="0">
                        <a:effectLst/>
                      </a:endParaRPr>
                    </a:p>
                    <a:p>
                      <a:pPr algn="ctr">
                        <a:spcAft>
                          <a:spcPts val="0"/>
                        </a:spcAft>
                      </a:pPr>
                      <a:r>
                        <a:rPr lang="tr-TR" sz="2000" dirty="0">
                          <a:effectLst/>
                        </a:rPr>
                        <a:t>Büyük-</a:t>
                      </a:r>
                      <a:endParaRPr lang="tr-TR" sz="3200" dirty="0">
                        <a:effectLst/>
                      </a:endParaRPr>
                    </a:p>
                    <a:p>
                      <a:pPr algn="ctr">
                        <a:spcAft>
                          <a:spcPts val="0"/>
                        </a:spcAft>
                      </a:pPr>
                      <a:r>
                        <a:rPr lang="tr-TR" sz="2000" dirty="0" err="1">
                          <a:effectLst/>
                        </a:rPr>
                        <a:t>lüğü</a:t>
                      </a:r>
                      <a:endParaRPr lang="tr-TR" sz="3200" dirty="0">
                        <a:effectLst/>
                        <a:latin typeface="Times New Roman" panose="02020603050405020304" pitchFamily="18" charset="0"/>
                        <a:ea typeface="Times New Roman" panose="02020603050405020304" pitchFamily="18" charset="0"/>
                      </a:endParaRPr>
                    </a:p>
                  </a:txBody>
                  <a:tcPr marL="68580" marR="68580" marT="0" marB="0"/>
                </a:tc>
                <a:tc gridSpan="3">
                  <a:txBody>
                    <a:bodyPr/>
                    <a:lstStyle/>
                    <a:p>
                      <a:pPr algn="ctr">
                        <a:spcAft>
                          <a:spcPts val="0"/>
                        </a:spcAft>
                      </a:pPr>
                      <a:r>
                        <a:rPr lang="tr-TR" sz="2000" b="1" dirty="0"/>
                        <a:t>±</a:t>
                      </a:r>
                      <a:r>
                        <a:rPr lang="tr-TR" sz="2000" dirty="0">
                          <a:effectLst/>
                        </a:rPr>
                        <a:t> 0.03 örnekleme hatası (d)</a:t>
                      </a:r>
                      <a:endParaRPr lang="tr-TR" sz="32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tc gridSpan="3">
                  <a:txBody>
                    <a:bodyPr/>
                    <a:lstStyle/>
                    <a:p>
                      <a:pPr algn="ctr">
                        <a:spcAft>
                          <a:spcPts val="0"/>
                        </a:spcAft>
                      </a:pPr>
                      <a:r>
                        <a:rPr lang="tr-TR" sz="2000" b="1" dirty="0"/>
                        <a:t>± </a:t>
                      </a:r>
                      <a:r>
                        <a:rPr lang="tr-TR" sz="2000" dirty="0">
                          <a:effectLst/>
                        </a:rPr>
                        <a:t>0.05 örnekleme hatası</a:t>
                      </a:r>
                      <a:endParaRPr lang="tr-TR" sz="3200" dirty="0">
                        <a:effectLst/>
                      </a:endParaRPr>
                    </a:p>
                    <a:p>
                      <a:pPr algn="ctr">
                        <a:spcAft>
                          <a:spcPts val="0"/>
                        </a:spcAft>
                      </a:pPr>
                      <a:r>
                        <a:rPr lang="tr-TR" sz="2000" dirty="0">
                          <a:effectLst/>
                        </a:rPr>
                        <a:t>(d)</a:t>
                      </a:r>
                      <a:endParaRPr lang="tr-TR" sz="32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tc gridSpan="3">
                  <a:txBody>
                    <a:bodyPr/>
                    <a:lstStyle/>
                    <a:p>
                      <a:pPr algn="ctr">
                        <a:spcAft>
                          <a:spcPts val="0"/>
                        </a:spcAft>
                      </a:pPr>
                      <a:r>
                        <a:rPr lang="tr-TR" sz="2000" b="1" dirty="0"/>
                        <a:t>±</a:t>
                      </a:r>
                      <a:r>
                        <a:rPr lang="tr-TR" sz="2000" dirty="0">
                          <a:effectLst/>
                        </a:rPr>
                        <a:t>0.10 örnekleme hatası</a:t>
                      </a:r>
                      <a:endParaRPr lang="tr-TR" sz="3200" dirty="0">
                        <a:effectLst/>
                      </a:endParaRPr>
                    </a:p>
                    <a:p>
                      <a:pPr algn="ctr">
                        <a:spcAft>
                          <a:spcPts val="0"/>
                        </a:spcAft>
                      </a:pPr>
                      <a:r>
                        <a:rPr lang="tr-TR" sz="2000" dirty="0">
                          <a:effectLst/>
                        </a:rPr>
                        <a:t>(d)</a:t>
                      </a:r>
                      <a:endParaRPr lang="tr-TR" sz="32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7161822"/>
                  </a:ext>
                </a:extLst>
              </a:tr>
              <a:tr h="1019629">
                <a:tc vMerge="1">
                  <a:txBody>
                    <a:bodyPr/>
                    <a:lstStyle/>
                    <a:p>
                      <a:endParaRPr lang="tr-TR"/>
                    </a:p>
                  </a:txBody>
                  <a:tcPr/>
                </a:tc>
                <a:tc>
                  <a:txBody>
                    <a:bodyPr/>
                    <a:lstStyle/>
                    <a:p>
                      <a:pPr algn="ctr">
                        <a:spcAft>
                          <a:spcPts val="0"/>
                        </a:spcAft>
                      </a:pPr>
                      <a:r>
                        <a:rPr lang="tr-TR" sz="2000">
                          <a:effectLst/>
                        </a:rPr>
                        <a:t>p=0.5</a:t>
                      </a:r>
                      <a:endParaRPr lang="tr-TR" sz="3200">
                        <a:effectLst/>
                      </a:endParaRPr>
                    </a:p>
                    <a:p>
                      <a:pPr algn="ctr">
                        <a:spcAft>
                          <a:spcPts val="0"/>
                        </a:spcAft>
                      </a:pPr>
                      <a:r>
                        <a:rPr lang="tr-TR" sz="2000">
                          <a:effectLst/>
                        </a:rPr>
                        <a:t>q=0.5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p=0.8</a:t>
                      </a:r>
                      <a:endParaRPr lang="tr-TR" sz="3200">
                        <a:effectLst/>
                      </a:endParaRPr>
                    </a:p>
                    <a:p>
                      <a:pPr algn="ctr">
                        <a:spcAft>
                          <a:spcPts val="0"/>
                        </a:spcAft>
                      </a:pPr>
                      <a:r>
                        <a:rPr lang="tr-TR" sz="2000">
                          <a:effectLst/>
                        </a:rPr>
                        <a:t>q= 0.2</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p=0.3</a:t>
                      </a:r>
                      <a:endParaRPr lang="tr-TR" sz="3200">
                        <a:effectLst/>
                      </a:endParaRPr>
                    </a:p>
                    <a:p>
                      <a:pPr algn="ctr">
                        <a:spcAft>
                          <a:spcPts val="0"/>
                        </a:spcAft>
                      </a:pPr>
                      <a:r>
                        <a:rPr lang="tr-TR" sz="2000">
                          <a:effectLst/>
                        </a:rPr>
                        <a:t>q=0.7</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dirty="0">
                          <a:effectLst/>
                        </a:rPr>
                        <a:t>p=0.5</a:t>
                      </a:r>
                      <a:endParaRPr lang="tr-TR" sz="3200" dirty="0">
                        <a:effectLst/>
                      </a:endParaRPr>
                    </a:p>
                    <a:p>
                      <a:pPr algn="ctr">
                        <a:spcAft>
                          <a:spcPts val="0"/>
                        </a:spcAft>
                      </a:pPr>
                      <a:r>
                        <a:rPr lang="tr-TR" sz="2000" dirty="0">
                          <a:effectLst/>
                        </a:rPr>
                        <a:t>q=0.5</a:t>
                      </a:r>
                      <a:endParaRPr lang="tr-TR" sz="3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dirty="0">
                          <a:effectLst/>
                        </a:rPr>
                        <a:t>p=0.8</a:t>
                      </a:r>
                      <a:endParaRPr lang="tr-TR" sz="3200" dirty="0">
                        <a:effectLst/>
                      </a:endParaRPr>
                    </a:p>
                    <a:p>
                      <a:pPr algn="ctr">
                        <a:spcAft>
                          <a:spcPts val="0"/>
                        </a:spcAft>
                      </a:pPr>
                      <a:r>
                        <a:rPr lang="tr-TR" sz="2000" dirty="0">
                          <a:effectLst/>
                        </a:rPr>
                        <a:t>q= 0.2</a:t>
                      </a:r>
                      <a:endParaRPr lang="tr-TR" sz="3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p=0.3</a:t>
                      </a:r>
                      <a:endParaRPr lang="tr-TR" sz="3200">
                        <a:effectLst/>
                      </a:endParaRPr>
                    </a:p>
                    <a:p>
                      <a:pPr algn="ctr">
                        <a:spcAft>
                          <a:spcPts val="0"/>
                        </a:spcAft>
                      </a:pPr>
                      <a:r>
                        <a:rPr lang="tr-TR" sz="2000">
                          <a:effectLst/>
                        </a:rPr>
                        <a:t>q=0.7</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p=0.5</a:t>
                      </a:r>
                      <a:endParaRPr lang="tr-TR" sz="3200">
                        <a:effectLst/>
                      </a:endParaRPr>
                    </a:p>
                    <a:p>
                      <a:pPr algn="ctr">
                        <a:spcAft>
                          <a:spcPts val="0"/>
                        </a:spcAft>
                      </a:pPr>
                      <a:r>
                        <a:rPr lang="tr-TR" sz="2000">
                          <a:effectLst/>
                        </a:rPr>
                        <a:t>q=0.5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p=0.8</a:t>
                      </a:r>
                      <a:endParaRPr lang="tr-TR" sz="3200">
                        <a:effectLst/>
                      </a:endParaRPr>
                    </a:p>
                    <a:p>
                      <a:pPr algn="ctr">
                        <a:spcAft>
                          <a:spcPts val="0"/>
                        </a:spcAft>
                      </a:pPr>
                      <a:r>
                        <a:rPr lang="tr-TR" sz="2000">
                          <a:effectLst/>
                        </a:rPr>
                        <a:t>q= 0.2</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p=0.3</a:t>
                      </a:r>
                      <a:endParaRPr lang="tr-TR" sz="3200">
                        <a:effectLst/>
                      </a:endParaRPr>
                    </a:p>
                    <a:p>
                      <a:pPr algn="ctr">
                        <a:spcAft>
                          <a:spcPts val="0"/>
                        </a:spcAft>
                      </a:pPr>
                      <a:r>
                        <a:rPr lang="tr-TR" sz="2000">
                          <a:effectLst/>
                        </a:rPr>
                        <a:t>q=0.7</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53748308"/>
                  </a:ext>
                </a:extLst>
              </a:tr>
              <a:tr h="339876">
                <a:tc>
                  <a:txBody>
                    <a:bodyPr/>
                    <a:lstStyle/>
                    <a:p>
                      <a:pPr algn="ctr">
                        <a:spcAft>
                          <a:spcPts val="0"/>
                        </a:spcAft>
                      </a:pPr>
                      <a:r>
                        <a:rPr lang="tr-TR" sz="2000">
                          <a:effectLst/>
                        </a:rPr>
                        <a:t>100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92</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87</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90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71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77</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49</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38</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45</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115659711"/>
                  </a:ext>
                </a:extLst>
              </a:tr>
              <a:tr h="339876">
                <a:tc>
                  <a:txBody>
                    <a:bodyPr/>
                    <a:lstStyle/>
                    <a:p>
                      <a:pPr algn="ctr">
                        <a:spcAft>
                          <a:spcPts val="0"/>
                        </a:spcAft>
                      </a:pPr>
                      <a:r>
                        <a:rPr lang="tr-TR" sz="2000">
                          <a:effectLst/>
                        </a:rPr>
                        <a:t>500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341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289</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321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217</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165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196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55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70</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572858191"/>
                  </a:ext>
                </a:extLst>
              </a:tr>
              <a:tr h="339876">
                <a:tc>
                  <a:txBody>
                    <a:bodyPr/>
                    <a:lstStyle/>
                    <a:p>
                      <a:pPr algn="ctr">
                        <a:spcAft>
                          <a:spcPts val="0"/>
                        </a:spcAft>
                      </a:pPr>
                      <a:r>
                        <a:rPr lang="tr-TR" sz="2000">
                          <a:effectLst/>
                        </a:rPr>
                        <a:t>750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441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358</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409</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254</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185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226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57</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73</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26867678"/>
                  </a:ext>
                </a:extLst>
              </a:tr>
              <a:tr h="339876">
                <a:tc>
                  <a:txBody>
                    <a:bodyPr/>
                    <a:lstStyle/>
                    <a:p>
                      <a:pPr algn="ctr">
                        <a:spcAft>
                          <a:spcPts val="0"/>
                        </a:spcAft>
                      </a:pPr>
                      <a:r>
                        <a:rPr lang="tr-TR" sz="2000">
                          <a:effectLst/>
                        </a:rPr>
                        <a:t>1000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516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406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473</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278</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198</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244</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88</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58</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75</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38815060"/>
                  </a:ext>
                </a:extLst>
              </a:tr>
              <a:tr h="339876">
                <a:tc>
                  <a:txBody>
                    <a:bodyPr/>
                    <a:lstStyle/>
                    <a:p>
                      <a:pPr algn="ctr">
                        <a:spcAft>
                          <a:spcPts val="0"/>
                        </a:spcAft>
                      </a:pPr>
                      <a:r>
                        <a:rPr lang="tr-TR" sz="2000">
                          <a:effectLst/>
                        </a:rPr>
                        <a:t>2500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748</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537</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660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333</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224</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286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93</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78</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664808973"/>
                  </a:ext>
                </a:extLst>
              </a:tr>
              <a:tr h="339876">
                <a:tc>
                  <a:txBody>
                    <a:bodyPr/>
                    <a:lstStyle/>
                    <a:p>
                      <a:pPr algn="ctr">
                        <a:spcAft>
                          <a:spcPts val="0"/>
                        </a:spcAft>
                      </a:pPr>
                      <a:r>
                        <a:rPr lang="tr-TR" sz="2000">
                          <a:effectLst/>
                        </a:rPr>
                        <a:t>5000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880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601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760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357</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dirty="0">
                          <a:effectLst/>
                        </a:rPr>
                        <a:t>234</a:t>
                      </a:r>
                      <a:endParaRPr lang="tr-TR" sz="3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303</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94</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79</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44532312"/>
                  </a:ext>
                </a:extLst>
              </a:tr>
              <a:tr h="339876">
                <a:tc>
                  <a:txBody>
                    <a:bodyPr/>
                    <a:lstStyle/>
                    <a:p>
                      <a:pPr algn="ctr">
                        <a:spcAft>
                          <a:spcPts val="0"/>
                        </a:spcAft>
                      </a:pPr>
                      <a:r>
                        <a:rPr lang="tr-TR" sz="2000">
                          <a:effectLst/>
                        </a:rPr>
                        <a:t>10000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964</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639</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823</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370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240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313</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95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80</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69231408"/>
                  </a:ext>
                </a:extLst>
              </a:tr>
              <a:tr h="339876">
                <a:tc>
                  <a:txBody>
                    <a:bodyPr/>
                    <a:lstStyle/>
                    <a:p>
                      <a:pPr algn="ctr">
                        <a:spcAft>
                          <a:spcPts val="0"/>
                        </a:spcAft>
                      </a:pPr>
                      <a:r>
                        <a:rPr lang="tr-TR" sz="2000">
                          <a:effectLst/>
                        </a:rPr>
                        <a:t>25000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1023</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665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865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378</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244</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319</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96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80</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908294393"/>
                  </a:ext>
                </a:extLst>
              </a:tr>
              <a:tr h="339876">
                <a:tc>
                  <a:txBody>
                    <a:bodyPr/>
                    <a:lstStyle/>
                    <a:p>
                      <a:pPr algn="ctr">
                        <a:spcAft>
                          <a:spcPts val="0"/>
                        </a:spcAft>
                      </a:pPr>
                      <a:r>
                        <a:rPr lang="tr-TR" sz="2000">
                          <a:effectLst/>
                        </a:rPr>
                        <a:t>50000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1045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674</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881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381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245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321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96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81</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88229"/>
                  </a:ext>
                </a:extLst>
              </a:tr>
              <a:tr h="339876">
                <a:tc>
                  <a:txBody>
                    <a:bodyPr/>
                    <a:lstStyle/>
                    <a:p>
                      <a:pPr algn="ctr">
                        <a:spcAft>
                          <a:spcPts val="0"/>
                        </a:spcAft>
                      </a:pPr>
                      <a:r>
                        <a:rPr lang="tr-TR" sz="2000">
                          <a:effectLst/>
                        </a:rPr>
                        <a:t>100000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1056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678</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888</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383</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245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322</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96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81</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18600560"/>
                  </a:ext>
                </a:extLst>
              </a:tr>
              <a:tr h="339876">
                <a:tc>
                  <a:txBody>
                    <a:bodyPr/>
                    <a:lstStyle/>
                    <a:p>
                      <a:pPr algn="ctr">
                        <a:spcAft>
                          <a:spcPts val="0"/>
                        </a:spcAft>
                      </a:pPr>
                      <a:r>
                        <a:rPr lang="tr-TR" sz="2000">
                          <a:effectLst/>
                        </a:rPr>
                        <a:t>1000000</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1066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682</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896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384</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246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323</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96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81</a:t>
                      </a:r>
                      <a:endParaRPr lang="tr-TR" sz="3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76571973"/>
                  </a:ext>
                </a:extLst>
              </a:tr>
              <a:tr h="679751">
                <a:tc>
                  <a:txBody>
                    <a:bodyPr/>
                    <a:lstStyle/>
                    <a:p>
                      <a:pPr algn="ctr">
                        <a:spcAft>
                          <a:spcPts val="0"/>
                        </a:spcAft>
                      </a:pPr>
                      <a:r>
                        <a:rPr lang="tr-TR" sz="2000">
                          <a:effectLst/>
                        </a:rPr>
                        <a:t>100</a:t>
                      </a:r>
                      <a:endParaRPr lang="tr-TR" sz="3200">
                        <a:effectLst/>
                      </a:endParaRPr>
                    </a:p>
                    <a:p>
                      <a:pPr algn="ctr">
                        <a:spcAft>
                          <a:spcPts val="0"/>
                        </a:spcAft>
                      </a:pPr>
                      <a:r>
                        <a:rPr lang="tr-TR" sz="2000">
                          <a:effectLst/>
                        </a:rPr>
                        <a:t>milyon</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1067</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683</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896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384</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245</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323</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96</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a:effectLst/>
                        </a:rPr>
                        <a:t>61</a:t>
                      </a:r>
                      <a:endParaRPr lang="tr-TR" sz="3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2000" dirty="0">
                          <a:effectLst/>
                        </a:rPr>
                        <a:t>81</a:t>
                      </a:r>
                      <a:endParaRPr lang="tr-TR" sz="3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11126631"/>
                  </a:ext>
                </a:extLst>
              </a:tr>
            </a:tbl>
          </a:graphicData>
        </a:graphic>
      </p:graphicFrame>
      <p:sp>
        <p:nvSpPr>
          <p:cNvPr id="7" name="Dikdörtgen 6"/>
          <p:cNvSpPr/>
          <p:nvPr/>
        </p:nvSpPr>
        <p:spPr>
          <a:xfrm>
            <a:off x="2418077" y="181820"/>
            <a:ext cx="6601102" cy="461665"/>
          </a:xfrm>
          <a:prstGeom prst="rect">
            <a:avLst/>
          </a:prstGeom>
        </p:spPr>
        <p:txBody>
          <a:bodyPr wrap="none">
            <a:spAutoFit/>
          </a:bodyPr>
          <a:lstStyle/>
          <a:p>
            <a:pPr algn="ctr">
              <a:spcBef>
                <a:spcPts val="600"/>
              </a:spcBef>
              <a:spcAft>
                <a:spcPts val="600"/>
              </a:spcAft>
            </a:pPr>
            <a:r>
              <a:rPr lang="tr-TR" sz="2400" b="1" dirty="0">
                <a:latin typeface="Arial" panose="020B0604020202020204" pitchFamily="34" charset="0"/>
                <a:ea typeface="Times New Roman" panose="02020603050405020304" pitchFamily="18" charset="0"/>
              </a:rPr>
              <a:t>Tablo 1. </a:t>
            </a:r>
            <a:r>
              <a:rPr lang="tr-TR" sz="2400" b="1" dirty="0">
                <a:latin typeface="Arial" panose="020B0604020202020204" pitchFamily="34" charset="0"/>
                <a:ea typeface="Times New Roman" panose="02020603050405020304" pitchFamily="18" charset="0"/>
                <a:cs typeface="Arial" panose="020B0604020202020204" pitchFamily="34" charset="0"/>
                <a:sym typeface="Symbol" panose="05050102010706020507" pitchFamily="18" charset="2"/>
              </a:rPr>
              <a:t></a:t>
            </a:r>
            <a:r>
              <a:rPr lang="tr-TR" sz="2400" b="1" dirty="0">
                <a:latin typeface="Arial" panose="020B0604020202020204" pitchFamily="34" charset="0"/>
                <a:ea typeface="Times New Roman" panose="02020603050405020304" pitchFamily="18" charset="0"/>
              </a:rPr>
              <a:t>= 0.05 İçin Örneklem Büyüklükleri </a:t>
            </a:r>
            <a:endParaRPr lang="tr-TR" sz="24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0441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21434" y="624110"/>
            <a:ext cx="10383177" cy="1280890"/>
          </a:xfrm>
        </p:spPr>
        <p:txBody>
          <a:bodyPr>
            <a:normAutofit/>
          </a:bodyPr>
          <a:lstStyle/>
          <a:p>
            <a:r>
              <a:rPr lang="tr-TR" sz="3200" b="1" dirty="0"/>
              <a:t>ANKETE KAÇ KİŞİNİN CEVAP VERMESİ GEREKİYOR? </a:t>
            </a:r>
          </a:p>
        </p:txBody>
      </p:sp>
      <p:sp>
        <p:nvSpPr>
          <p:cNvPr id="3" name="İçerik Yer Tutucusu 2"/>
          <p:cNvSpPr>
            <a:spLocks noGrp="1"/>
          </p:cNvSpPr>
          <p:nvPr>
            <p:ph sz="quarter" idx="13"/>
          </p:nvPr>
        </p:nvSpPr>
        <p:spPr>
          <a:xfrm>
            <a:off x="1121434" y="2713107"/>
            <a:ext cx="10852656" cy="643527"/>
          </a:xfrm>
        </p:spPr>
        <p:txBody>
          <a:bodyPr>
            <a:normAutofit/>
          </a:bodyPr>
          <a:lstStyle/>
          <a:p>
            <a:r>
              <a:rPr lang="tr-TR" sz="2800" dirty="0"/>
              <a:t>Bu konuda, örnekleme yöntemlerine ihtiyaç duyulur. </a:t>
            </a:r>
          </a:p>
        </p:txBody>
      </p:sp>
    </p:spTree>
    <p:extLst>
      <p:ext uri="{BB962C8B-B14F-4D97-AF65-F5344CB8AC3E}">
        <p14:creationId xmlns:p14="http://schemas.microsoft.com/office/powerpoint/2010/main" val="3859979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13468" y="624110"/>
            <a:ext cx="9591144" cy="1280890"/>
          </a:xfrm>
        </p:spPr>
        <p:txBody>
          <a:bodyPr/>
          <a:lstStyle/>
          <a:p>
            <a:r>
              <a:rPr lang="tr-TR" b="1" dirty="0"/>
              <a:t>ÖRNEKLEM VE ÖRNEKLEME</a:t>
            </a:r>
            <a:br>
              <a:rPr lang="tr-TR" dirty="0"/>
            </a:br>
            <a:endParaRPr lang="tr-TR" dirty="0"/>
          </a:p>
        </p:txBody>
      </p:sp>
      <p:sp>
        <p:nvSpPr>
          <p:cNvPr id="3" name="İçerik Yer Tutucusu 2"/>
          <p:cNvSpPr>
            <a:spLocks noGrp="1"/>
          </p:cNvSpPr>
          <p:nvPr>
            <p:ph sz="quarter" idx="13"/>
          </p:nvPr>
        </p:nvSpPr>
        <p:spPr>
          <a:xfrm>
            <a:off x="913774" y="1405467"/>
            <a:ext cx="10363826" cy="5317065"/>
          </a:xfrm>
        </p:spPr>
        <p:txBody>
          <a:bodyPr>
            <a:normAutofit/>
          </a:bodyPr>
          <a:lstStyle/>
          <a:p>
            <a:pPr algn="just"/>
            <a:r>
              <a:rPr lang="tr-TR" sz="2400" dirty="0"/>
              <a:t>Örneklem, belli kurallara göre, belli bir evrenden seçilmiş ve seçildiği evreni temsil yeterliği kabul edilen küçük kümedir. </a:t>
            </a:r>
          </a:p>
          <a:p>
            <a:pPr algn="just"/>
            <a:r>
              <a:rPr lang="tr-TR" sz="2400" dirty="0"/>
              <a:t>Örnekleme, bir araştırmanın konusunu oluşturan evrenin bütün özelliklerini yansıtan bir parçasının seçilmesi işlemini belirtir.</a:t>
            </a:r>
          </a:p>
          <a:p>
            <a:pPr algn="just"/>
            <a:r>
              <a:rPr lang="tr-TR" sz="2400" dirty="0"/>
              <a:t> Örneklem, seçildiği bütünün küçük bir örneğidir. Örneklemin seçildiği grubun tümü ise evreni oluşturur. Örneklem seçilirken, örneklemin temsil yeteneği taşımasına ve yeterli büyüklükte olmasına dikkat etmek gerekir. </a:t>
            </a:r>
          </a:p>
          <a:p>
            <a:pPr algn="just"/>
            <a:r>
              <a:rPr lang="tr-TR" sz="2400" dirty="0"/>
              <a:t>Örneklem seçilerek yapılan araştırmalar zaman ve maliyet yönünden ekonomik olduğu gibi, çoğu zaman da bütün evrenin incelenmesiyle elde edilen sonuçlar kadar geçerli, sağlıklı ve güvenilir olabilir </a:t>
            </a:r>
          </a:p>
        </p:txBody>
      </p:sp>
    </p:spTree>
    <p:extLst>
      <p:ext uri="{BB962C8B-B14F-4D97-AF65-F5344CB8AC3E}">
        <p14:creationId xmlns:p14="http://schemas.microsoft.com/office/powerpoint/2010/main" val="868574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EVRENİ TANIMLANMA</a:t>
            </a:r>
          </a:p>
        </p:txBody>
      </p:sp>
      <p:sp>
        <p:nvSpPr>
          <p:cNvPr id="3" name="İçerik Yer Tutucusu 2"/>
          <p:cNvSpPr>
            <a:spLocks noGrp="1"/>
          </p:cNvSpPr>
          <p:nvPr>
            <p:ph sz="quarter" idx="13"/>
          </p:nvPr>
        </p:nvSpPr>
        <p:spPr/>
        <p:txBody>
          <a:bodyPr>
            <a:noAutofit/>
          </a:bodyPr>
          <a:lstStyle/>
          <a:p>
            <a:pPr algn="just"/>
            <a:r>
              <a:rPr lang="tr-TR" sz="3200" dirty="0"/>
              <a:t>Örnekleme yapılırken, öncelikle araştırmanın amaçları doğrultusunda sonuçların </a:t>
            </a:r>
            <a:r>
              <a:rPr lang="tr-TR" sz="3200" dirty="0" err="1"/>
              <a:t>genellenmek</a:t>
            </a:r>
            <a:r>
              <a:rPr lang="tr-TR" sz="3200" dirty="0"/>
              <a:t> istendiği evrenin sınırlandırılıp çalışma evreninin tanımlanması gerekir. </a:t>
            </a:r>
          </a:p>
          <a:p>
            <a:pPr algn="just"/>
            <a:r>
              <a:rPr lang="tr-TR" sz="3200" dirty="0"/>
              <a:t>Örnek: Ankara Üniversitesi Veteriner Fakültesi öğrencileri</a:t>
            </a:r>
          </a:p>
        </p:txBody>
      </p:sp>
    </p:spTree>
    <p:extLst>
      <p:ext uri="{BB962C8B-B14F-4D97-AF65-F5344CB8AC3E}">
        <p14:creationId xmlns:p14="http://schemas.microsoft.com/office/powerpoint/2010/main" val="446721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65913" y="159653"/>
            <a:ext cx="8911687" cy="832157"/>
          </a:xfrm>
        </p:spPr>
        <p:txBody>
          <a:bodyPr>
            <a:noAutofit/>
          </a:bodyPr>
          <a:lstStyle/>
          <a:p>
            <a:r>
              <a:rPr lang="tr-TR" sz="4000" b="1" dirty="0"/>
              <a:t>ÖRNEKLEME TÜRLERİ</a:t>
            </a:r>
            <a:br>
              <a:rPr lang="tr-TR" sz="4000" dirty="0"/>
            </a:br>
            <a:endParaRPr lang="tr-TR" sz="4000" dirty="0"/>
          </a:p>
        </p:txBody>
      </p:sp>
      <p:sp>
        <p:nvSpPr>
          <p:cNvPr id="3" name="İçerik Yer Tutucusu 2"/>
          <p:cNvSpPr>
            <a:spLocks noGrp="1"/>
          </p:cNvSpPr>
          <p:nvPr>
            <p:ph sz="quarter" idx="13"/>
          </p:nvPr>
        </p:nvSpPr>
        <p:spPr>
          <a:xfrm>
            <a:off x="566057" y="827313"/>
            <a:ext cx="10711543" cy="5921829"/>
          </a:xfrm>
        </p:spPr>
        <p:txBody>
          <a:bodyPr>
            <a:noAutofit/>
          </a:bodyPr>
          <a:lstStyle/>
          <a:p>
            <a:pPr marL="0" indent="0">
              <a:buNone/>
            </a:pPr>
            <a:r>
              <a:rPr lang="tr-TR" sz="2000" dirty="0"/>
              <a:t>	Örnekleme türlerinin </a:t>
            </a:r>
            <a:r>
              <a:rPr lang="tr-TR" sz="2000" b="1" dirty="0"/>
              <a:t>olasılıklı ve </a:t>
            </a:r>
            <a:r>
              <a:rPr lang="tr-TR" sz="2000" b="1" dirty="0" err="1"/>
              <a:t>olasılıksız</a:t>
            </a:r>
            <a:r>
              <a:rPr lang="tr-TR" sz="2000" b="1" dirty="0"/>
              <a:t> </a:t>
            </a:r>
            <a:r>
              <a:rPr lang="tr-TR" sz="2000" dirty="0"/>
              <a:t>olmak üzere iki şekilde ele alınarak sınıflandırmanın yaygın olarak kullanıldığı söylenebilir. </a:t>
            </a:r>
          </a:p>
          <a:p>
            <a:r>
              <a:rPr lang="tr-TR" sz="2000" b="1" dirty="0"/>
              <a:t>Olasılıklı örnekleme, </a:t>
            </a:r>
            <a:r>
              <a:rPr lang="tr-TR" sz="2000" dirty="0"/>
              <a:t>evreni oluşturan birimlerin hepsine eşit seçilebilme şansının verildiği örnekleme türüdür. Olasılıklı örnekleme türleri; </a:t>
            </a:r>
          </a:p>
          <a:p>
            <a:pPr marL="900113" indent="-363538">
              <a:buFont typeface="Arial" panose="020B0604020202020204" pitchFamily="34" charset="0"/>
              <a:buChar char="•"/>
            </a:pPr>
            <a:r>
              <a:rPr lang="tr-TR" sz="2000" dirty="0"/>
              <a:t>Basit tesadüfi örnekleme, </a:t>
            </a:r>
          </a:p>
          <a:p>
            <a:pPr marL="900113" indent="-363538">
              <a:buFont typeface="Arial" panose="020B0604020202020204" pitchFamily="34" charset="0"/>
              <a:buChar char="•"/>
            </a:pPr>
            <a:r>
              <a:rPr lang="tr-TR" sz="2000" dirty="0"/>
              <a:t>Sistematik örnekleme, </a:t>
            </a:r>
          </a:p>
          <a:p>
            <a:pPr marL="900113" indent="-363538">
              <a:buFont typeface="Arial" panose="020B0604020202020204" pitchFamily="34" charset="0"/>
              <a:buChar char="•"/>
            </a:pPr>
            <a:r>
              <a:rPr lang="tr-TR" sz="2000" dirty="0"/>
              <a:t>Tabakalı örnekleme,</a:t>
            </a:r>
          </a:p>
          <a:p>
            <a:pPr marL="900113" indent="-363538">
              <a:buFont typeface="Arial" panose="020B0604020202020204" pitchFamily="34" charset="0"/>
              <a:buChar char="•"/>
            </a:pPr>
            <a:r>
              <a:rPr lang="tr-TR" sz="2000" dirty="0"/>
              <a:t>Küme örnekleme </a:t>
            </a:r>
          </a:p>
          <a:p>
            <a:r>
              <a:rPr lang="tr-TR" sz="2000" b="1" dirty="0"/>
              <a:t>Olasılıklı olmayan örnekleme, </a:t>
            </a:r>
            <a:r>
              <a:rPr lang="tr-TR" sz="2000" dirty="0"/>
              <a:t>evreni temsil etmek amacıyla seçilecek örneğe girecek birimlerin tesadüfi olarak seçilemeyip araştırmacının kendi inisiyatifi ile seçtiği birimlerden oluşan örneklemelerdir. Olasılıklı olmayan örnekleme türleri;</a:t>
            </a:r>
          </a:p>
          <a:p>
            <a:pPr marL="900113" indent="-363538">
              <a:buFont typeface="Arial" panose="020B0604020202020204" pitchFamily="34" charset="0"/>
              <a:buChar char="•"/>
            </a:pPr>
            <a:r>
              <a:rPr lang="tr-TR" sz="2000" dirty="0"/>
              <a:t> Gelişigüzel örnekleme, </a:t>
            </a:r>
          </a:p>
          <a:p>
            <a:pPr marL="900113" indent="-363538">
              <a:buFont typeface="Arial" panose="020B0604020202020204" pitchFamily="34" charset="0"/>
              <a:buChar char="•"/>
            </a:pPr>
            <a:r>
              <a:rPr lang="tr-TR" sz="2000" dirty="0"/>
              <a:t>Kota örneklemesi, </a:t>
            </a:r>
          </a:p>
          <a:p>
            <a:pPr marL="900113" indent="-363538">
              <a:buFont typeface="Arial" panose="020B0604020202020204" pitchFamily="34" charset="0"/>
              <a:buChar char="•"/>
            </a:pPr>
            <a:r>
              <a:rPr lang="tr-TR" sz="2000" dirty="0"/>
              <a:t>Amaçlı örnekleme ve </a:t>
            </a:r>
          </a:p>
          <a:p>
            <a:pPr marL="900113" indent="-363538">
              <a:buFont typeface="Arial" panose="020B0604020202020204" pitchFamily="34" charset="0"/>
              <a:buChar char="•"/>
            </a:pPr>
            <a:r>
              <a:rPr lang="tr-TR" sz="2000" dirty="0"/>
              <a:t>Kartopu örneklemesi</a:t>
            </a:r>
          </a:p>
        </p:txBody>
      </p:sp>
    </p:spTree>
    <p:extLst>
      <p:ext uri="{BB962C8B-B14F-4D97-AF65-F5344CB8AC3E}">
        <p14:creationId xmlns:p14="http://schemas.microsoft.com/office/powerpoint/2010/main" val="1713096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4" y="624110"/>
            <a:ext cx="8911687" cy="798290"/>
          </a:xfrm>
        </p:spPr>
        <p:txBody>
          <a:bodyPr/>
          <a:lstStyle/>
          <a:p>
            <a:r>
              <a:rPr lang="tr-TR" b="1" dirty="0"/>
              <a:t>Olasılıklı örnekleme türleri</a:t>
            </a:r>
          </a:p>
        </p:txBody>
      </p:sp>
      <p:sp>
        <p:nvSpPr>
          <p:cNvPr id="3" name="İçerik Yer Tutucusu 2"/>
          <p:cNvSpPr>
            <a:spLocks noGrp="1"/>
          </p:cNvSpPr>
          <p:nvPr>
            <p:ph sz="quarter" idx="13"/>
          </p:nvPr>
        </p:nvSpPr>
        <p:spPr>
          <a:xfrm>
            <a:off x="913774" y="1262743"/>
            <a:ext cx="10363826" cy="5399313"/>
          </a:xfrm>
        </p:spPr>
        <p:txBody>
          <a:bodyPr>
            <a:noAutofit/>
          </a:bodyPr>
          <a:lstStyle/>
          <a:p>
            <a:r>
              <a:rPr lang="tr-TR" sz="2000" b="1" dirty="0"/>
              <a:t>Basit tesadüfi örnekleme.</a:t>
            </a:r>
            <a:r>
              <a:rPr lang="tr-TR" sz="2000" dirty="0"/>
              <a:t> Basit tesadüfi örneklemede evreni oluşturan her deneğin örneğe girme şansı eşittir. Dolayısıyla hesaplamalarda da her deneğe verilecek ağırlık aynıdır. </a:t>
            </a:r>
          </a:p>
          <a:p>
            <a:r>
              <a:rPr lang="tr-TR" sz="2000" b="1" dirty="0"/>
              <a:t>Sistematik örnekleme.</a:t>
            </a:r>
            <a:r>
              <a:rPr lang="tr-TR" sz="2000" dirty="0"/>
              <a:t> Bu yöntemde örnekleme alınacak denek sayısı önceden belirlenir. Buna göre, örneklemdeki denek sayısının evrendeki denek sayısına oranı (k) hesaplanır. Daha sonra evrendeki denekler sıraya dizilir ve bu orana göre sıra numarası verilir. Verilen sıra numarasına göre başlangıçtan itibaren her 1/k’ </a:t>
            </a:r>
            <a:r>
              <a:rPr lang="tr-TR" sz="2000" dirty="0" err="1"/>
              <a:t>nıncı</a:t>
            </a:r>
            <a:r>
              <a:rPr lang="tr-TR" sz="2000" dirty="0"/>
              <a:t> denek örnekleme alınır.</a:t>
            </a:r>
          </a:p>
          <a:p>
            <a:r>
              <a:rPr lang="tr-TR" sz="2000" b="1" dirty="0"/>
              <a:t>Tabakalı örnekleme.</a:t>
            </a:r>
            <a:r>
              <a:rPr lang="tr-TR" sz="2000" dirty="0"/>
              <a:t> Tabakalı örnekleme, sınırları belirlenmiş bir evrende alt tabakalar veya alt birim gruplarının var olduğu durumlarda kullanılır. Burada önemli olan, evren içindeki alt tabakaların varlığından yola çıkarak evren üzerinde çalışmaktır.</a:t>
            </a:r>
          </a:p>
          <a:p>
            <a:r>
              <a:rPr lang="tr-TR" sz="2000" b="1" dirty="0"/>
              <a:t>Küme örnekleme.</a:t>
            </a:r>
            <a:r>
              <a:rPr lang="tr-TR" sz="2000" dirty="0"/>
              <a:t> Kümelere göre örnekleme yönteminde evren küme adı verilen gruplara ayrılır, her küme bir örnekleme birimi olarak tanımlanır. Tesadüfi olarak seçilen kümeler bir araya getirilerek örneklem oluşturulur </a:t>
            </a:r>
          </a:p>
        </p:txBody>
      </p:sp>
    </p:spTree>
    <p:extLst>
      <p:ext uri="{BB962C8B-B14F-4D97-AF65-F5344CB8AC3E}">
        <p14:creationId xmlns:p14="http://schemas.microsoft.com/office/powerpoint/2010/main" val="4023300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33714" y="624110"/>
            <a:ext cx="10270897" cy="740233"/>
          </a:xfrm>
        </p:spPr>
        <p:txBody>
          <a:bodyPr/>
          <a:lstStyle/>
          <a:p>
            <a:r>
              <a:rPr lang="tr-TR" b="1" dirty="0"/>
              <a:t>Olasılıklı olmayan örnekleme türleri</a:t>
            </a:r>
          </a:p>
        </p:txBody>
      </p:sp>
      <p:sp>
        <p:nvSpPr>
          <p:cNvPr id="3" name="İçerik Yer Tutucusu 2"/>
          <p:cNvSpPr>
            <a:spLocks noGrp="1"/>
          </p:cNvSpPr>
          <p:nvPr>
            <p:ph sz="quarter" idx="13"/>
          </p:nvPr>
        </p:nvSpPr>
        <p:spPr>
          <a:xfrm>
            <a:off x="913774" y="1364343"/>
            <a:ext cx="10363826" cy="4760685"/>
          </a:xfrm>
        </p:spPr>
        <p:txBody>
          <a:bodyPr/>
          <a:lstStyle/>
          <a:p>
            <a:r>
              <a:rPr lang="tr-TR" b="1" dirty="0"/>
              <a:t>Gelişigüzel örnekleme. </a:t>
            </a:r>
            <a:r>
              <a:rPr lang="tr-TR" dirty="0"/>
              <a:t>Bu tür örnekleme, araştırmacının saptanan örneklem büyüklüğüne göre herhangi bir şekilde evrenin bir parçasını seçmesidir. Herhangi bir fakülteye gidip saptanacak sayıda rastlanan öğrenciyi örnekleme alma gelişigüzel örneklemedir.</a:t>
            </a:r>
          </a:p>
          <a:p>
            <a:r>
              <a:rPr lang="tr-TR" b="1" dirty="0"/>
              <a:t>Kota örnekleme.</a:t>
            </a:r>
            <a:r>
              <a:rPr lang="tr-TR" dirty="0"/>
              <a:t> Kota örneklemede sınırlı bir evren, araştırmanın amacına uygun olarak araştırmacının öngördüğü belirli değişkenlere göre sınıflandırılır. Bu değişkenler yaş, cinsiyet, eğitim durumu, meslek, hastalık olabileceği gibi, etnik köken, kırsal ve kentsel değişkenler de olabilir.</a:t>
            </a:r>
          </a:p>
          <a:p>
            <a:r>
              <a:rPr lang="tr-TR" b="1" dirty="0"/>
              <a:t>Amaçlı örnekleme.</a:t>
            </a:r>
            <a:r>
              <a:rPr lang="tr-TR" dirty="0"/>
              <a:t> Bu örneklemenin temeli, araştırmanın amaçları doğrultusunda bir evrenin temsilci bir örneği yerine, amaçlı olarak bir ya da birkaç alt kesimini örnek olarak almaktır. Başka bir deyişle amaçlı örnekleme, evrenin soruna en uygun bir kesimini gözlem konusu yapmak demektir.</a:t>
            </a:r>
          </a:p>
          <a:p>
            <a:r>
              <a:rPr lang="tr-TR" b="1" dirty="0"/>
              <a:t>Kartopu örnekleme. </a:t>
            </a:r>
            <a:r>
              <a:rPr lang="tr-TR" dirty="0"/>
              <a:t>Kartopu örneklemede öncelikle evrene ait birimlerden birisi ile temas kurulur. Temas kurulan birimin yardımıyla ikinci birime, ikinci birimin yardımıyla üçüncü birime gidilir. Bu şekilde, sanki bir kartopunun büyümesi gibi örneklem büyüklüğü genişler.</a:t>
            </a:r>
          </a:p>
          <a:p>
            <a:endParaRPr lang="tr-TR" dirty="0"/>
          </a:p>
        </p:txBody>
      </p:sp>
    </p:spTree>
    <p:extLst>
      <p:ext uri="{BB962C8B-B14F-4D97-AF65-F5344CB8AC3E}">
        <p14:creationId xmlns:p14="http://schemas.microsoft.com/office/powerpoint/2010/main" val="3489837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39843" y="682167"/>
            <a:ext cx="8911687" cy="1280890"/>
          </a:xfrm>
        </p:spPr>
        <p:txBody>
          <a:bodyPr/>
          <a:lstStyle/>
          <a:p>
            <a:r>
              <a:rPr lang="tr-TR" b="1" dirty="0"/>
              <a:t>Örneklem Büyüklüğünün Hesaplanması</a:t>
            </a:r>
            <a:br>
              <a:rPr lang="tr-TR" dirty="0"/>
            </a:br>
            <a:endParaRPr lang="tr-TR" dirty="0"/>
          </a:p>
        </p:txBody>
      </p:sp>
      <p:sp>
        <p:nvSpPr>
          <p:cNvPr id="3" name="İçerik Yer Tutucusu 2"/>
          <p:cNvSpPr>
            <a:spLocks noGrp="1"/>
          </p:cNvSpPr>
          <p:nvPr>
            <p:ph sz="quarter" idx="13"/>
          </p:nvPr>
        </p:nvSpPr>
        <p:spPr>
          <a:xfrm>
            <a:off x="913774" y="1349829"/>
            <a:ext cx="10363826" cy="4717141"/>
          </a:xfrm>
        </p:spPr>
        <p:txBody>
          <a:bodyPr>
            <a:normAutofit lnSpcReduction="10000"/>
          </a:bodyPr>
          <a:lstStyle/>
          <a:p>
            <a:r>
              <a:rPr lang="tr-TR" sz="2800" dirty="0"/>
              <a:t>Örneklem alınmasında örneklemin alındığı evreni temsil etmesi önemlidir. Bu durumda ne kadar, hangi büyüklükteki bir örneklemin evreni temsil edebileceği sorunu ortaya çıkmaktadır. </a:t>
            </a:r>
          </a:p>
          <a:p>
            <a:r>
              <a:rPr lang="tr-TR" sz="2800" dirty="0"/>
              <a:t>Alınan örneklemin evreni temsil yeterliği bulunmadığında örnekleme hatası olur .</a:t>
            </a:r>
          </a:p>
          <a:p>
            <a:r>
              <a:rPr lang="tr-TR" sz="2800" dirty="0"/>
              <a:t>Yeterli bir örneklem, güvenilir sonuçlar sağlayacak kadar eleman kapsayan örneklemdir.</a:t>
            </a:r>
          </a:p>
          <a:p>
            <a:r>
              <a:rPr lang="tr-TR" sz="2800" dirty="0"/>
              <a:t>Örneklemin çok küçük olması durumunda araştırma sonuçlarının evren için </a:t>
            </a:r>
            <a:r>
              <a:rPr lang="tr-TR" sz="2800" dirty="0" err="1"/>
              <a:t>genellenebilmesi</a:t>
            </a:r>
            <a:r>
              <a:rPr lang="tr-TR" sz="2800" dirty="0"/>
              <a:t> güçleşir. </a:t>
            </a:r>
          </a:p>
          <a:p>
            <a:endParaRPr lang="tr-TR" dirty="0"/>
          </a:p>
        </p:txBody>
      </p:sp>
    </p:spTree>
    <p:extLst>
      <p:ext uri="{BB962C8B-B14F-4D97-AF65-F5344CB8AC3E}">
        <p14:creationId xmlns:p14="http://schemas.microsoft.com/office/powerpoint/2010/main" val="3864865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971831" y="449943"/>
            <a:ext cx="10363826" cy="6037943"/>
          </a:xfrm>
        </p:spPr>
        <p:txBody>
          <a:bodyPr>
            <a:noAutofit/>
          </a:bodyPr>
          <a:lstStyle/>
          <a:p>
            <a:r>
              <a:rPr lang="tr-TR" sz="2800" dirty="0" err="1"/>
              <a:t>Betimsel</a:t>
            </a:r>
            <a:r>
              <a:rPr lang="tr-TR" sz="2800" dirty="0"/>
              <a:t> araştırmalarda minimum evrenin  </a:t>
            </a:r>
            <a:r>
              <a:rPr lang="tr-TR" sz="2800" b="1" dirty="0"/>
              <a:t>%10’u, </a:t>
            </a:r>
          </a:p>
          <a:p>
            <a:r>
              <a:rPr lang="tr-TR" sz="2800" dirty="0"/>
              <a:t>Küçük evrenlerde ise </a:t>
            </a:r>
            <a:r>
              <a:rPr lang="tr-TR" sz="2800" b="1" dirty="0"/>
              <a:t>%20’si,</a:t>
            </a:r>
          </a:p>
          <a:p>
            <a:r>
              <a:rPr lang="tr-TR" sz="2800" dirty="0"/>
              <a:t>Korelasyon çalışmalarında en az </a:t>
            </a:r>
            <a:r>
              <a:rPr lang="tr-TR" sz="2800" b="1" dirty="0"/>
              <a:t>30 denek</a:t>
            </a:r>
          </a:p>
          <a:p>
            <a:r>
              <a:rPr lang="tr-TR" sz="2800" dirty="0" err="1"/>
              <a:t>Nedensel</a:t>
            </a:r>
            <a:r>
              <a:rPr lang="tr-TR" sz="2800" dirty="0"/>
              <a:t> kıyaslamalarda her gruptan en az 30’ar denek gereklidir.</a:t>
            </a:r>
          </a:p>
          <a:p>
            <a:r>
              <a:rPr lang="tr-TR" sz="2800" dirty="0"/>
              <a:t>Deneysel araştırmalarda, her grupta </a:t>
            </a:r>
            <a:r>
              <a:rPr lang="tr-TR" sz="2800" b="1" dirty="0"/>
              <a:t>15’er denek </a:t>
            </a:r>
            <a:r>
              <a:rPr lang="tr-TR" sz="2800" dirty="0"/>
              <a:t>(Bazı araştırmacılar her grupta en az 30’ar deneğin bulunmasını önermektedir). </a:t>
            </a:r>
          </a:p>
          <a:p>
            <a:pPr marL="0" indent="0">
              <a:buNone/>
            </a:pPr>
            <a:r>
              <a:rPr lang="tr-TR" sz="2800" dirty="0"/>
              <a:t>***Ancak örnek büyüklüğünün fazla olması fazla olması sonuçların güvenilirliğini arttırır</a:t>
            </a:r>
          </a:p>
        </p:txBody>
      </p:sp>
    </p:spTree>
    <p:extLst>
      <p:ext uri="{BB962C8B-B14F-4D97-AF65-F5344CB8AC3E}">
        <p14:creationId xmlns:p14="http://schemas.microsoft.com/office/powerpoint/2010/main" val="412568918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286</TotalTime>
  <Words>1241</Words>
  <Application>Microsoft Macintosh PowerPoint</Application>
  <PresentationFormat>Geniş ekran</PresentationFormat>
  <Paragraphs>204</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Arial</vt:lpstr>
      <vt:lpstr>Calibri</vt:lpstr>
      <vt:lpstr>Century Gothic</vt:lpstr>
      <vt:lpstr>Symbol</vt:lpstr>
      <vt:lpstr>Times New Roman</vt:lpstr>
      <vt:lpstr>Wingdings 3</vt:lpstr>
      <vt:lpstr>Duman</vt:lpstr>
      <vt:lpstr>Anket Hazırlama Teknikleri</vt:lpstr>
      <vt:lpstr>ANKETE KAÇ KİŞİNİN CEVAP VERMESİ GEREKİYOR? </vt:lpstr>
      <vt:lpstr>ÖRNEKLEM VE ÖRNEKLEME </vt:lpstr>
      <vt:lpstr>EVRENİ TANIMLANMA</vt:lpstr>
      <vt:lpstr>ÖRNEKLEME TÜRLERİ </vt:lpstr>
      <vt:lpstr>Olasılıklı örnekleme türleri</vt:lpstr>
      <vt:lpstr>Olasılıklı olmayan örnekleme türleri</vt:lpstr>
      <vt:lpstr>Örneklem Büyüklüğünün Hesaplanması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BİYOİSTATİSTİK</dc:creator>
  <cp:lastModifiedBy>Ali Alparslan Sayım</cp:lastModifiedBy>
  <cp:revision>32</cp:revision>
  <dcterms:created xsi:type="dcterms:W3CDTF">2020-11-02T21:20:02Z</dcterms:created>
  <dcterms:modified xsi:type="dcterms:W3CDTF">2025-09-02T20:06:44Z</dcterms:modified>
</cp:coreProperties>
</file>