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2" r:id="rId16"/>
    <p:sldId id="273" r:id="rId17"/>
    <p:sldId id="274" r:id="rId18"/>
    <p:sldId id="275" r:id="rId19"/>
    <p:sldId id="276" r:id="rId20"/>
    <p:sldId id="277" r:id="rId21"/>
    <p:sldId id="278" r:id="rId22"/>
    <p:sldId id="279" r:id="rId23"/>
    <p:sldId id="280" r:id="rId24"/>
    <p:sldId id="281" r:id="rId25"/>
    <p:sldId id="282" r:id="rId26"/>
    <p:sldId id="289" r:id="rId2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38AE63D-AE87-4289-B3B6-CF12356470B4}" type="datetimeFigureOut">
              <a:rPr lang="tr-TR" smtClean="0"/>
              <a:t>19 Mar 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C46E23-ECFE-459B-A5D6-26A96E70CE5E}" type="slidenum">
              <a:rPr lang="tr-TR" smtClean="0"/>
              <a:t>‹#›</a:t>
            </a:fld>
            <a:endParaRPr lang="tr-TR"/>
          </a:p>
        </p:txBody>
      </p:sp>
    </p:spTree>
    <p:extLst>
      <p:ext uri="{BB962C8B-B14F-4D97-AF65-F5344CB8AC3E}">
        <p14:creationId xmlns:p14="http://schemas.microsoft.com/office/powerpoint/2010/main" val="2175734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38AE63D-AE87-4289-B3B6-CF12356470B4}" type="datetimeFigureOut">
              <a:rPr lang="tr-TR" smtClean="0"/>
              <a:t>19 Mar 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C46E23-ECFE-459B-A5D6-26A96E70CE5E}" type="slidenum">
              <a:rPr lang="tr-TR" smtClean="0"/>
              <a:t>‹#›</a:t>
            </a:fld>
            <a:endParaRPr lang="tr-TR"/>
          </a:p>
        </p:txBody>
      </p:sp>
    </p:spTree>
    <p:extLst>
      <p:ext uri="{BB962C8B-B14F-4D97-AF65-F5344CB8AC3E}">
        <p14:creationId xmlns:p14="http://schemas.microsoft.com/office/powerpoint/2010/main" val="563792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38AE63D-AE87-4289-B3B6-CF12356470B4}" type="datetimeFigureOut">
              <a:rPr lang="tr-TR" smtClean="0"/>
              <a:t>19 Mar 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C46E23-ECFE-459B-A5D6-26A96E70CE5E}" type="slidenum">
              <a:rPr lang="tr-TR" smtClean="0"/>
              <a:t>‹#›</a:t>
            </a:fld>
            <a:endParaRPr lang="tr-TR"/>
          </a:p>
        </p:txBody>
      </p:sp>
    </p:spTree>
    <p:extLst>
      <p:ext uri="{BB962C8B-B14F-4D97-AF65-F5344CB8AC3E}">
        <p14:creationId xmlns:p14="http://schemas.microsoft.com/office/powerpoint/2010/main" val="3504958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38AE63D-AE87-4289-B3B6-CF12356470B4}" type="datetimeFigureOut">
              <a:rPr lang="tr-TR" smtClean="0"/>
              <a:t>19 Mar 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C46E23-ECFE-459B-A5D6-26A96E70CE5E}" type="slidenum">
              <a:rPr lang="tr-TR" smtClean="0"/>
              <a:t>‹#›</a:t>
            </a:fld>
            <a:endParaRPr lang="tr-TR"/>
          </a:p>
        </p:txBody>
      </p:sp>
    </p:spTree>
    <p:extLst>
      <p:ext uri="{BB962C8B-B14F-4D97-AF65-F5344CB8AC3E}">
        <p14:creationId xmlns:p14="http://schemas.microsoft.com/office/powerpoint/2010/main" val="2919893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38AE63D-AE87-4289-B3B6-CF12356470B4}" type="datetimeFigureOut">
              <a:rPr lang="tr-TR" smtClean="0"/>
              <a:t>19 Mar 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C46E23-ECFE-459B-A5D6-26A96E70CE5E}" type="slidenum">
              <a:rPr lang="tr-TR" smtClean="0"/>
              <a:t>‹#›</a:t>
            </a:fld>
            <a:endParaRPr lang="tr-TR"/>
          </a:p>
        </p:txBody>
      </p:sp>
    </p:spTree>
    <p:extLst>
      <p:ext uri="{BB962C8B-B14F-4D97-AF65-F5344CB8AC3E}">
        <p14:creationId xmlns:p14="http://schemas.microsoft.com/office/powerpoint/2010/main" val="430694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38AE63D-AE87-4289-B3B6-CF12356470B4}" type="datetimeFigureOut">
              <a:rPr lang="tr-TR" smtClean="0"/>
              <a:t>19 Mar 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C46E23-ECFE-459B-A5D6-26A96E70CE5E}" type="slidenum">
              <a:rPr lang="tr-TR" smtClean="0"/>
              <a:t>‹#›</a:t>
            </a:fld>
            <a:endParaRPr lang="tr-TR"/>
          </a:p>
        </p:txBody>
      </p:sp>
    </p:spTree>
    <p:extLst>
      <p:ext uri="{BB962C8B-B14F-4D97-AF65-F5344CB8AC3E}">
        <p14:creationId xmlns:p14="http://schemas.microsoft.com/office/powerpoint/2010/main" val="2112203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38AE63D-AE87-4289-B3B6-CF12356470B4}" type="datetimeFigureOut">
              <a:rPr lang="tr-TR" smtClean="0"/>
              <a:t>19 Mar 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3C46E23-ECFE-459B-A5D6-26A96E70CE5E}" type="slidenum">
              <a:rPr lang="tr-TR" smtClean="0"/>
              <a:t>‹#›</a:t>
            </a:fld>
            <a:endParaRPr lang="tr-TR"/>
          </a:p>
        </p:txBody>
      </p:sp>
    </p:spTree>
    <p:extLst>
      <p:ext uri="{BB962C8B-B14F-4D97-AF65-F5344CB8AC3E}">
        <p14:creationId xmlns:p14="http://schemas.microsoft.com/office/powerpoint/2010/main" val="1328088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38AE63D-AE87-4289-B3B6-CF12356470B4}" type="datetimeFigureOut">
              <a:rPr lang="tr-TR" smtClean="0"/>
              <a:t>19 Mar 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3C46E23-ECFE-459B-A5D6-26A96E70CE5E}" type="slidenum">
              <a:rPr lang="tr-TR" smtClean="0"/>
              <a:t>‹#›</a:t>
            </a:fld>
            <a:endParaRPr lang="tr-TR"/>
          </a:p>
        </p:txBody>
      </p:sp>
    </p:spTree>
    <p:extLst>
      <p:ext uri="{BB962C8B-B14F-4D97-AF65-F5344CB8AC3E}">
        <p14:creationId xmlns:p14="http://schemas.microsoft.com/office/powerpoint/2010/main" val="2157229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38AE63D-AE87-4289-B3B6-CF12356470B4}" type="datetimeFigureOut">
              <a:rPr lang="tr-TR" smtClean="0"/>
              <a:t>19 Mar 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3C46E23-ECFE-459B-A5D6-26A96E70CE5E}" type="slidenum">
              <a:rPr lang="tr-TR" smtClean="0"/>
              <a:t>‹#›</a:t>
            </a:fld>
            <a:endParaRPr lang="tr-TR"/>
          </a:p>
        </p:txBody>
      </p:sp>
    </p:spTree>
    <p:extLst>
      <p:ext uri="{BB962C8B-B14F-4D97-AF65-F5344CB8AC3E}">
        <p14:creationId xmlns:p14="http://schemas.microsoft.com/office/powerpoint/2010/main" val="2964388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38AE63D-AE87-4289-B3B6-CF12356470B4}" type="datetimeFigureOut">
              <a:rPr lang="tr-TR" smtClean="0"/>
              <a:t>19 Mar 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C46E23-ECFE-459B-A5D6-26A96E70CE5E}" type="slidenum">
              <a:rPr lang="tr-TR" smtClean="0"/>
              <a:t>‹#›</a:t>
            </a:fld>
            <a:endParaRPr lang="tr-TR"/>
          </a:p>
        </p:txBody>
      </p:sp>
    </p:spTree>
    <p:extLst>
      <p:ext uri="{BB962C8B-B14F-4D97-AF65-F5344CB8AC3E}">
        <p14:creationId xmlns:p14="http://schemas.microsoft.com/office/powerpoint/2010/main" val="2202604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38AE63D-AE87-4289-B3B6-CF12356470B4}" type="datetimeFigureOut">
              <a:rPr lang="tr-TR" smtClean="0"/>
              <a:t>19 Mar 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C46E23-ECFE-459B-A5D6-26A96E70CE5E}" type="slidenum">
              <a:rPr lang="tr-TR" smtClean="0"/>
              <a:t>‹#›</a:t>
            </a:fld>
            <a:endParaRPr lang="tr-TR"/>
          </a:p>
        </p:txBody>
      </p:sp>
    </p:spTree>
    <p:extLst>
      <p:ext uri="{BB962C8B-B14F-4D97-AF65-F5344CB8AC3E}">
        <p14:creationId xmlns:p14="http://schemas.microsoft.com/office/powerpoint/2010/main" val="2267894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8AE63D-AE87-4289-B3B6-CF12356470B4}" type="datetimeFigureOut">
              <a:rPr lang="tr-TR" smtClean="0"/>
              <a:t>19 Mar 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C46E23-ECFE-459B-A5D6-26A96E70CE5E}" type="slidenum">
              <a:rPr lang="tr-TR" smtClean="0"/>
              <a:t>‹#›</a:t>
            </a:fld>
            <a:endParaRPr lang="tr-TR"/>
          </a:p>
        </p:txBody>
      </p:sp>
    </p:spTree>
    <p:extLst>
      <p:ext uri="{BB962C8B-B14F-4D97-AF65-F5344CB8AC3E}">
        <p14:creationId xmlns:p14="http://schemas.microsoft.com/office/powerpoint/2010/main" val="4867209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pPr eaLnBrk="1" hangingPunct="1">
              <a:defRPr/>
            </a:pPr>
            <a:endParaRPr lang="tr-TR" smtClean="0"/>
          </a:p>
        </p:txBody>
      </p:sp>
      <p:sp>
        <p:nvSpPr>
          <p:cNvPr id="29699" name="Rectangle 3"/>
          <p:cNvSpPr>
            <a:spLocks noGrp="1" noChangeArrowheads="1"/>
          </p:cNvSpPr>
          <p:nvPr>
            <p:ph type="body" idx="1"/>
          </p:nvPr>
        </p:nvSpPr>
        <p:spPr>
          <a:xfrm>
            <a:off x="2206625" y="620714"/>
            <a:ext cx="7772400" cy="5475287"/>
          </a:xfrm>
        </p:spPr>
        <p:txBody>
          <a:bodyPr/>
          <a:lstStyle/>
          <a:p>
            <a:pPr algn="just" eaLnBrk="1" hangingPunct="1"/>
            <a:r>
              <a:rPr lang="tr-TR" altLang="tr-TR" smtClean="0"/>
              <a:t>ETİK: Etik iyi-kötü, doğru-yanlış ve yapılması gerekenler - yapılmaması gerekenler gibi değer yargılarının sistematik araştırmasıdır. </a:t>
            </a:r>
          </a:p>
          <a:p>
            <a:pPr algn="just" eaLnBrk="1" hangingPunct="1"/>
            <a:endParaRPr lang="tr-TR" altLang="tr-TR" smtClean="0"/>
          </a:p>
          <a:p>
            <a:pPr algn="just" eaLnBrk="1" hangingPunct="1"/>
            <a:r>
              <a:rPr lang="tr-TR" altLang="tr-TR" b="1" smtClean="0"/>
              <a:t>1948 "İnsan Hakları Evrensel Bildirgesi" ile İnsan Hakları</a:t>
            </a:r>
          </a:p>
          <a:p>
            <a:pPr algn="just" eaLnBrk="1" hangingPunct="1"/>
            <a:r>
              <a:rPr lang="tr-TR" altLang="tr-TR" b="1" smtClean="0"/>
              <a:t>1949"Nürenberg Kararları" ile Hasta Hakları</a:t>
            </a:r>
          </a:p>
          <a:p>
            <a:pPr algn="just" eaLnBrk="1" hangingPunct="1"/>
            <a:r>
              <a:rPr lang="tr-TR" altLang="tr-TR" b="1" smtClean="0"/>
              <a:t>1978 "Hayvan Hakları Evrensel Bildirgesi" ile Hayvan Hakları</a:t>
            </a:r>
          </a:p>
          <a:p>
            <a:pPr algn="just" eaLnBrk="1" hangingPunct="1"/>
            <a:endParaRPr lang="tr-TR" altLang="tr-TR" smtClean="0"/>
          </a:p>
        </p:txBody>
      </p:sp>
    </p:spTree>
    <p:extLst>
      <p:ext uri="{BB962C8B-B14F-4D97-AF65-F5344CB8AC3E}">
        <p14:creationId xmlns:p14="http://schemas.microsoft.com/office/powerpoint/2010/main" val="3492530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847851" y="260351"/>
            <a:ext cx="8640763" cy="1439863"/>
          </a:xfrm>
        </p:spPr>
        <p:txBody>
          <a:bodyPr/>
          <a:lstStyle/>
          <a:p>
            <a:pPr algn="just" eaLnBrk="1" hangingPunct="1">
              <a:lnSpc>
                <a:spcPct val="90000"/>
              </a:lnSpc>
              <a:defRPr/>
            </a:pPr>
            <a:endParaRPr lang="tr-TR" sz="2000"/>
          </a:p>
        </p:txBody>
      </p:sp>
      <p:sp>
        <p:nvSpPr>
          <p:cNvPr id="38915" name="Rectangle 3"/>
          <p:cNvSpPr>
            <a:spLocks noGrp="1" noChangeArrowheads="1"/>
          </p:cNvSpPr>
          <p:nvPr>
            <p:ph type="body" idx="1"/>
          </p:nvPr>
        </p:nvSpPr>
        <p:spPr>
          <a:xfrm>
            <a:off x="2135188" y="476250"/>
            <a:ext cx="7772400" cy="6192838"/>
          </a:xfrm>
        </p:spPr>
        <p:txBody>
          <a:bodyPr/>
          <a:lstStyle/>
          <a:p>
            <a:pPr marL="609600" indent="-609600" algn="just"/>
            <a:r>
              <a:rPr lang="tr-TR" altLang="tr-TR" sz="2400"/>
              <a:t>Örnek olay: 65 yaşında bir erkek hasta orta şiddetli ama sürekli karın ağrısı şikayeti ile hekime başvuruyor. Tetkikler hastada metastatik pankreas kanseri bulunduğunu gösteriyor. Hekim hastalığı hakkında hastayı bilgilendirmiyor.Hasta yeni emekli olmuş ve eşi ile birlikte dünya turuna çıkmaya hazırlanıyor.</a:t>
            </a:r>
          </a:p>
        </p:txBody>
      </p:sp>
    </p:spTree>
    <p:extLst>
      <p:ext uri="{BB962C8B-B14F-4D97-AF65-F5344CB8AC3E}">
        <p14:creationId xmlns:p14="http://schemas.microsoft.com/office/powerpoint/2010/main" val="3550815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pPr eaLnBrk="1" hangingPunct="1">
              <a:defRPr/>
            </a:pPr>
            <a:endParaRPr lang="tr-TR" smtClean="0"/>
          </a:p>
        </p:txBody>
      </p:sp>
      <p:sp>
        <p:nvSpPr>
          <p:cNvPr id="39939" name="Rectangle 3"/>
          <p:cNvSpPr>
            <a:spLocks noGrp="1" noChangeArrowheads="1"/>
          </p:cNvSpPr>
          <p:nvPr>
            <p:ph type="body" idx="1"/>
          </p:nvPr>
        </p:nvSpPr>
        <p:spPr>
          <a:xfrm>
            <a:off x="2206625" y="620714"/>
            <a:ext cx="7772400" cy="5475287"/>
          </a:xfrm>
        </p:spPr>
        <p:txBody>
          <a:bodyPr/>
          <a:lstStyle/>
          <a:p>
            <a:pPr algn="just" eaLnBrk="1" hangingPunct="1">
              <a:lnSpc>
                <a:spcPct val="70000"/>
              </a:lnSpc>
            </a:pPr>
            <a:r>
              <a:rPr lang="tr-TR" altLang="tr-TR"/>
              <a:t>Bilginin gizli tutulması tıbba karşı insanların güvenini sarsacaktır.</a:t>
            </a:r>
          </a:p>
          <a:p>
            <a:pPr algn="just" eaLnBrk="1" hangingPunct="1">
              <a:lnSpc>
                <a:spcPct val="70000"/>
              </a:lnSpc>
            </a:pPr>
            <a:r>
              <a:rPr lang="tr-TR" altLang="tr-TR"/>
              <a:t>Gerçeğin saklanması muhtemelen hasta ile ilişkiyi zedeleyecek</a:t>
            </a:r>
          </a:p>
          <a:p>
            <a:pPr algn="just" eaLnBrk="1" hangingPunct="1">
              <a:lnSpc>
                <a:spcPct val="70000"/>
              </a:lnSpc>
            </a:pPr>
            <a:r>
              <a:rPr lang="tr-TR" altLang="tr-TR"/>
              <a:t>Geleceğe ait plan ve hareketlerinde hastanın gerçeği bilmeye ihtiyacı vardır. </a:t>
            </a:r>
          </a:p>
          <a:p>
            <a:pPr algn="just" eaLnBrk="1" hangingPunct="1">
              <a:lnSpc>
                <a:spcPct val="70000"/>
              </a:lnSpc>
            </a:pPr>
            <a:r>
              <a:rPr lang="tr-TR" altLang="tr-TR"/>
              <a:t>Gerçeği bilmesinden dolayı hastanın zarar görebileceğini söylemek çok kolay değildir. </a:t>
            </a:r>
          </a:p>
          <a:p>
            <a:pPr algn="just" eaLnBrk="1" hangingPunct="1">
              <a:lnSpc>
                <a:spcPct val="70000"/>
              </a:lnSpc>
            </a:pPr>
            <a:r>
              <a:rPr lang="tr-TR" altLang="tr-TR"/>
              <a:t>Son çalışmalar ciddi rahatsızlığı olan hastaların gerçeği bilmek yönünde güçlü eğilimleri olduğunu göstermektedir. </a:t>
            </a:r>
          </a:p>
          <a:p>
            <a:pPr algn="just" eaLnBrk="1" hangingPunct="1">
              <a:lnSpc>
                <a:spcPct val="70000"/>
              </a:lnSpc>
            </a:pPr>
            <a:r>
              <a:rPr lang="tr-TR" altLang="tr-TR"/>
              <a:t>Gerçeği söylemenin hastaya zarar vermek olduğunu gösteren somut bir kanıt yoktur. </a:t>
            </a:r>
          </a:p>
          <a:p>
            <a:pPr algn="just" eaLnBrk="1" hangingPunct="1">
              <a:lnSpc>
                <a:spcPct val="70000"/>
              </a:lnSpc>
            </a:pPr>
            <a:r>
              <a:rPr lang="tr-TR" altLang="tr-TR"/>
              <a:t>Bugün Amerikan mahkemelerinin aldığı kararlar gerçeğin söylenmesinden yanadır. </a:t>
            </a:r>
          </a:p>
          <a:p>
            <a:pPr eaLnBrk="1" hangingPunct="1">
              <a:lnSpc>
                <a:spcPct val="70000"/>
              </a:lnSpc>
              <a:buFont typeface="Wingdings" pitchFamily="2" charset="2"/>
              <a:buNone/>
            </a:pPr>
            <a:endParaRPr lang="tr-TR" altLang="tr-TR"/>
          </a:p>
        </p:txBody>
      </p:sp>
    </p:spTree>
    <p:extLst>
      <p:ext uri="{BB962C8B-B14F-4D97-AF65-F5344CB8AC3E}">
        <p14:creationId xmlns:p14="http://schemas.microsoft.com/office/powerpoint/2010/main" val="1904308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2206626" y="609600"/>
            <a:ext cx="8080375" cy="298450"/>
          </a:xfrm>
        </p:spPr>
        <p:txBody>
          <a:bodyPr>
            <a:normAutofit fontScale="90000"/>
          </a:bodyPr>
          <a:lstStyle/>
          <a:p>
            <a:pPr eaLnBrk="1" hangingPunct="1">
              <a:defRPr/>
            </a:pPr>
            <a:r>
              <a:rPr lang="tr-TR" sz="3200" b="1"/>
              <a:t>GİZLİLİK – SIR SAKLAMA-GÜVENİLİRLİK</a:t>
            </a:r>
          </a:p>
        </p:txBody>
      </p:sp>
      <p:sp>
        <p:nvSpPr>
          <p:cNvPr id="40963" name="Rectangle 3"/>
          <p:cNvSpPr>
            <a:spLocks noGrp="1" noChangeArrowheads="1"/>
          </p:cNvSpPr>
          <p:nvPr>
            <p:ph type="body" idx="1"/>
          </p:nvPr>
        </p:nvSpPr>
        <p:spPr>
          <a:xfrm>
            <a:off x="2206625" y="1341438"/>
            <a:ext cx="7772400" cy="4754562"/>
          </a:xfrm>
        </p:spPr>
        <p:txBody>
          <a:bodyPr/>
          <a:lstStyle/>
          <a:p>
            <a:pPr algn="just" eaLnBrk="1" hangingPunct="1"/>
            <a:r>
              <a:rPr lang="tr-TR" altLang="tr-TR" smtClean="0"/>
              <a:t>Hastanın güven içerisinde eczacıya açılabilmesi için aralarında belli bir güven ortamının bulunması gerekmektedir. </a:t>
            </a:r>
          </a:p>
          <a:p>
            <a:pPr algn="just" eaLnBrk="1" hangingPunct="1"/>
            <a:endParaRPr lang="tr-TR" altLang="tr-TR" smtClean="0"/>
          </a:p>
          <a:p>
            <a:pPr algn="just" eaLnBrk="1" hangingPunct="1"/>
            <a:r>
              <a:rPr lang="tr-TR" altLang="tr-TR" smtClean="0"/>
              <a:t>Türk Eczacıları Deontoloji Tüzüğü’nün 4. Maddesinde de “Eczacı, meslek ve sanatının icrası sırasında öğrendiği sırları, kanuni zorunluluk olmadıkça, ifşa edemez, mesleki toplantı ve yayınlarda hastanın kimliği açıklanamaz.” denmektedir. </a:t>
            </a:r>
          </a:p>
        </p:txBody>
      </p:sp>
    </p:spTree>
    <p:extLst>
      <p:ext uri="{BB962C8B-B14F-4D97-AF65-F5344CB8AC3E}">
        <p14:creationId xmlns:p14="http://schemas.microsoft.com/office/powerpoint/2010/main" val="42620772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type="body" idx="1"/>
          </p:nvPr>
        </p:nvSpPr>
        <p:spPr>
          <a:xfrm>
            <a:off x="2206625" y="1268414"/>
            <a:ext cx="7772400" cy="4968875"/>
          </a:xfrm>
        </p:spPr>
        <p:txBody>
          <a:bodyPr/>
          <a:lstStyle/>
          <a:p>
            <a:pPr algn="just" eaLnBrk="1" hangingPunct="1">
              <a:lnSpc>
                <a:spcPct val="70000"/>
              </a:lnSpc>
            </a:pPr>
            <a:r>
              <a:rPr lang="tr-TR" altLang="tr-TR" sz="2400"/>
              <a:t>Gizlilik, iki taraf arasında kişisel bilgilerin paylaşılması ve bunların bir başkasına naklinin yapılmaması anlamını taşır. </a:t>
            </a:r>
          </a:p>
          <a:p>
            <a:pPr algn="just" eaLnBrk="1" hangingPunct="1">
              <a:lnSpc>
                <a:spcPct val="70000"/>
              </a:lnSpc>
            </a:pPr>
            <a:r>
              <a:rPr lang="tr-TR" altLang="tr-TR" sz="2400"/>
              <a:t>Birey, kendisine ait bir bilgiyi başkasıyla paylaşırken, en önemli motive edici etken, karşı kişiye duyduğu güvendir. </a:t>
            </a:r>
          </a:p>
          <a:p>
            <a:pPr algn="just" eaLnBrk="1" hangingPunct="1">
              <a:lnSpc>
                <a:spcPct val="70000"/>
              </a:lnSpc>
            </a:pPr>
            <a:r>
              <a:rPr lang="tr-TR" altLang="tr-TR" sz="2400"/>
              <a:t>Hastaya tercih hakkı tanınmalıdır. Hasta, bilgilerinin üçüncü kişilere aktarılabilmesinin gerekçesini bilmek durumundadır. </a:t>
            </a:r>
          </a:p>
          <a:p>
            <a:pPr algn="just" eaLnBrk="1" hangingPunct="1">
              <a:lnSpc>
                <a:spcPct val="70000"/>
              </a:lnSpc>
            </a:pPr>
            <a:r>
              <a:rPr lang="tr-TR" altLang="tr-TR" sz="2400"/>
              <a:t>Acil durumlarda ya da yasal gerekçelerde de hastanın gizliliği ve mahremiyeti, olabilecek en geniş ölçüde korunmalıdır. </a:t>
            </a:r>
          </a:p>
          <a:p>
            <a:pPr algn="just" eaLnBrk="1" hangingPunct="1">
              <a:lnSpc>
                <a:spcPct val="70000"/>
              </a:lnSpc>
            </a:pPr>
            <a:r>
              <a:rPr lang="tr-TR" altLang="tr-TR" sz="2400"/>
              <a:t>Hasta gizliliğine sağlık kurumunun vereceği önem, kapsamlı bir gizlilik politikası içinde yer almalıdır. </a:t>
            </a:r>
          </a:p>
          <a:p>
            <a:pPr algn="just" eaLnBrk="1" hangingPunct="1">
              <a:lnSpc>
                <a:spcPct val="70000"/>
              </a:lnSpc>
            </a:pPr>
            <a:r>
              <a:rPr lang="tr-TR" altLang="tr-TR" sz="2400"/>
              <a:t>Eczacı, eczane personeli ya da hastanın bağlı olduğu kurum hastaya ait bilgilerin korunmasında etkili yöntemler kullanmakla sorumludur. </a:t>
            </a:r>
          </a:p>
        </p:txBody>
      </p:sp>
      <p:sp>
        <p:nvSpPr>
          <p:cNvPr id="62468" name="Rectangle 4"/>
          <p:cNvSpPr>
            <a:spLocks noGrp="1" noChangeArrowheads="1"/>
          </p:cNvSpPr>
          <p:nvPr>
            <p:ph type="title"/>
          </p:nvPr>
        </p:nvSpPr>
        <p:spPr>
          <a:xfrm>
            <a:off x="2135189" y="188913"/>
            <a:ext cx="8080375" cy="1143000"/>
          </a:xfrm>
        </p:spPr>
        <p:txBody>
          <a:bodyPr/>
          <a:lstStyle/>
          <a:p>
            <a:pPr eaLnBrk="1" hangingPunct="1">
              <a:defRPr/>
            </a:pPr>
            <a:r>
              <a:rPr lang="tr-TR" sz="4000" b="1"/>
              <a:t>GİZLİLİK – SIR SAKLAMA-GÜVENİLİRLİK</a:t>
            </a:r>
          </a:p>
        </p:txBody>
      </p:sp>
    </p:spTree>
    <p:extLst>
      <p:ext uri="{BB962C8B-B14F-4D97-AF65-F5344CB8AC3E}">
        <p14:creationId xmlns:p14="http://schemas.microsoft.com/office/powerpoint/2010/main" val="9155089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eaLnBrk="1" hangingPunct="1">
              <a:defRPr/>
            </a:pPr>
            <a:r>
              <a:rPr lang="tr-TR" sz="4000" b="1"/>
              <a:t>GİZLİLİK – SIR SAKLAMA-GÜVENİLİRLİK</a:t>
            </a:r>
          </a:p>
        </p:txBody>
      </p:sp>
      <p:sp>
        <p:nvSpPr>
          <p:cNvPr id="43011" name="Rectangle 3"/>
          <p:cNvSpPr>
            <a:spLocks noGrp="1" noChangeArrowheads="1"/>
          </p:cNvSpPr>
          <p:nvPr>
            <p:ph type="body" idx="1"/>
          </p:nvPr>
        </p:nvSpPr>
        <p:spPr>
          <a:xfrm>
            <a:off x="2206625" y="1700214"/>
            <a:ext cx="7772400" cy="4395787"/>
          </a:xfrm>
        </p:spPr>
        <p:txBody>
          <a:bodyPr/>
          <a:lstStyle/>
          <a:p>
            <a:pPr algn="just" eaLnBrk="1" hangingPunct="1"/>
            <a:r>
              <a:rPr lang="tr-TR" altLang="tr-TR" smtClean="0"/>
              <a:t>Toplum, eczacılardan, eczane teknikerlerinden ve diğer personelden saygınlık ve güvenilirliklerini kaybetmemesini ister. Bu sorumluluk, eczane teknikerinin görevini yaparken edindiği kişilerle ilgili bilgilerini de kapsar. Gizli bilgiler, kişilerle ilgili detaylar, reçeteli veya reçetesiz satılan ilaçlar olabilir.</a:t>
            </a:r>
          </a:p>
          <a:p>
            <a:pPr eaLnBrk="1" hangingPunct="1"/>
            <a:endParaRPr lang="tr-TR" altLang="tr-TR" smtClean="0"/>
          </a:p>
        </p:txBody>
      </p:sp>
    </p:spTree>
    <p:extLst>
      <p:ext uri="{BB962C8B-B14F-4D97-AF65-F5344CB8AC3E}">
        <p14:creationId xmlns:p14="http://schemas.microsoft.com/office/powerpoint/2010/main" val="16430578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defRPr/>
            </a:pPr>
            <a:r>
              <a:rPr lang="tr-TR" b="1" smtClean="0"/>
              <a:t>PLASEBO KULLANIMI</a:t>
            </a:r>
          </a:p>
        </p:txBody>
      </p:sp>
      <p:sp>
        <p:nvSpPr>
          <p:cNvPr id="45059" name="Rectangle 3"/>
          <p:cNvSpPr>
            <a:spLocks noGrp="1" noChangeArrowheads="1"/>
          </p:cNvSpPr>
          <p:nvPr>
            <p:ph type="body" idx="1"/>
          </p:nvPr>
        </p:nvSpPr>
        <p:spPr/>
        <p:txBody>
          <a:bodyPr/>
          <a:lstStyle/>
          <a:p>
            <a:pPr algn="just" eaLnBrk="1" hangingPunct="1"/>
            <a:r>
              <a:rPr lang="tr-TR" altLang="tr-TR" smtClean="0"/>
              <a:t>Plasebo, tedavi edici özel bir aktivitesi olmayan maddelerin “ilaçmış” gibi verilmesidir. </a:t>
            </a:r>
          </a:p>
          <a:p>
            <a:pPr algn="just" eaLnBrk="1" hangingPunct="1"/>
            <a:r>
              <a:rPr lang="tr-TR" altLang="tr-TR" smtClean="0"/>
              <a:t>Plasebo etki ise, verilen diğer bir ilacın asıl farmakolojik etkisi dışında hastada yarattığı bazı fizyolojik ve psikolojik etkilerdir. </a:t>
            </a:r>
          </a:p>
        </p:txBody>
      </p:sp>
    </p:spTree>
    <p:extLst>
      <p:ext uri="{BB962C8B-B14F-4D97-AF65-F5344CB8AC3E}">
        <p14:creationId xmlns:p14="http://schemas.microsoft.com/office/powerpoint/2010/main" val="17235993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type="body" idx="1"/>
          </p:nvPr>
        </p:nvSpPr>
        <p:spPr/>
        <p:txBody>
          <a:bodyPr/>
          <a:lstStyle/>
          <a:p>
            <a:pPr algn="just" eaLnBrk="1" hangingPunct="1"/>
            <a:r>
              <a:rPr lang="tr-TR" altLang="tr-TR" smtClean="0"/>
              <a:t>Klinik ilaç araştırmalarında yeni bir ilacın etkisini araştırmak için, hiçbir tıbbi etkisi olmayan maddelerden yapılmış bir ilaç kontrol grubu hastaya verilebilmektedir. Ancak bu tür araştırmalarda hastaya durum açıklanmakta ve araştırma sırasında kendisine etkisiz ilacın denk gelebileceği olasılığı önceden açıklanmaktadır. </a:t>
            </a:r>
          </a:p>
        </p:txBody>
      </p:sp>
      <p:sp>
        <p:nvSpPr>
          <p:cNvPr id="64516" name="Rectangle 4"/>
          <p:cNvSpPr>
            <a:spLocks noGrp="1" noChangeArrowheads="1"/>
          </p:cNvSpPr>
          <p:nvPr>
            <p:ph type="title"/>
          </p:nvPr>
        </p:nvSpPr>
        <p:spPr/>
        <p:txBody>
          <a:bodyPr/>
          <a:lstStyle/>
          <a:p>
            <a:pPr eaLnBrk="1" hangingPunct="1">
              <a:defRPr/>
            </a:pPr>
            <a:r>
              <a:rPr lang="tr-TR" b="1" smtClean="0"/>
              <a:t>PLASEBO KULLANIMI</a:t>
            </a:r>
          </a:p>
        </p:txBody>
      </p:sp>
    </p:spTree>
    <p:extLst>
      <p:ext uri="{BB962C8B-B14F-4D97-AF65-F5344CB8AC3E}">
        <p14:creationId xmlns:p14="http://schemas.microsoft.com/office/powerpoint/2010/main" val="1279919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pPr eaLnBrk="1" hangingPunct="1">
              <a:defRPr/>
            </a:pPr>
            <a:endParaRPr lang="tr-TR" smtClean="0"/>
          </a:p>
        </p:txBody>
      </p:sp>
      <p:sp>
        <p:nvSpPr>
          <p:cNvPr id="47107" name="Rectangle 3"/>
          <p:cNvSpPr>
            <a:spLocks noGrp="1" noChangeArrowheads="1"/>
          </p:cNvSpPr>
          <p:nvPr>
            <p:ph type="body" idx="1"/>
          </p:nvPr>
        </p:nvSpPr>
        <p:spPr>
          <a:xfrm>
            <a:off x="2206625" y="620714"/>
            <a:ext cx="7772400" cy="5475287"/>
          </a:xfrm>
        </p:spPr>
        <p:txBody>
          <a:bodyPr/>
          <a:lstStyle/>
          <a:p>
            <a:pPr eaLnBrk="1" hangingPunct="1"/>
            <a:r>
              <a:rPr lang="tr-TR" altLang="tr-TR" smtClean="0"/>
              <a:t>Plasebonun bazı özel durumlarda uygulanması doğru karar olabilir. Bunlar; </a:t>
            </a:r>
          </a:p>
          <a:p>
            <a:pPr eaLnBrk="1" hangingPunct="1"/>
            <a:endParaRPr lang="tr-TR" altLang="tr-TR" smtClean="0"/>
          </a:p>
          <a:p>
            <a:pPr eaLnBrk="1" hangingPunct="1"/>
            <a:r>
              <a:rPr lang="tr-TR" altLang="tr-TR" smtClean="0"/>
              <a:t>Plaseboya yüksek oranda cevap veren durumlar,</a:t>
            </a:r>
          </a:p>
          <a:p>
            <a:pPr eaLnBrk="1" hangingPunct="1"/>
            <a:endParaRPr lang="tr-TR" altLang="tr-TR" smtClean="0"/>
          </a:p>
          <a:p>
            <a:pPr eaLnBrk="1" hangingPunct="1"/>
            <a:r>
              <a:rPr lang="tr-TR" altLang="tr-TR" smtClean="0"/>
              <a:t>Alternatif tedaviler etkisiz ve riskli ise,</a:t>
            </a:r>
          </a:p>
          <a:p>
            <a:pPr eaLnBrk="1" hangingPunct="1"/>
            <a:endParaRPr lang="tr-TR" altLang="tr-TR" smtClean="0"/>
          </a:p>
          <a:p>
            <a:pPr eaLnBrk="1" hangingPunct="1"/>
            <a:r>
              <a:rPr lang="tr-TR" altLang="tr-TR" smtClean="0"/>
              <a:t>Hastanın güçlü bir ilaç isteği varsa, </a:t>
            </a:r>
          </a:p>
          <a:p>
            <a:pPr eaLnBrk="1" hangingPunct="1"/>
            <a:endParaRPr lang="tr-TR" altLang="tr-TR" smtClean="0"/>
          </a:p>
          <a:p>
            <a:pPr eaLnBrk="1" hangingPunct="1">
              <a:buFont typeface="Wingdings" pitchFamily="2" charset="2"/>
              <a:buNone/>
            </a:pPr>
            <a:endParaRPr lang="tr-TR" altLang="tr-TR" smtClean="0"/>
          </a:p>
        </p:txBody>
      </p:sp>
    </p:spTree>
    <p:extLst>
      <p:ext uri="{BB962C8B-B14F-4D97-AF65-F5344CB8AC3E}">
        <p14:creationId xmlns:p14="http://schemas.microsoft.com/office/powerpoint/2010/main" val="41144687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2206626" y="609601"/>
            <a:ext cx="8080375" cy="874713"/>
          </a:xfrm>
        </p:spPr>
        <p:txBody>
          <a:bodyPr/>
          <a:lstStyle/>
          <a:p>
            <a:pPr eaLnBrk="1" hangingPunct="1">
              <a:defRPr/>
            </a:pPr>
            <a:r>
              <a:rPr lang="tr-TR" b="1" smtClean="0"/>
              <a:t>MESLEKİ ETİK</a:t>
            </a:r>
          </a:p>
        </p:txBody>
      </p:sp>
      <p:sp>
        <p:nvSpPr>
          <p:cNvPr id="48131" name="Rectangle 3"/>
          <p:cNvSpPr>
            <a:spLocks noGrp="1" noChangeArrowheads="1"/>
          </p:cNvSpPr>
          <p:nvPr>
            <p:ph type="body" idx="1"/>
          </p:nvPr>
        </p:nvSpPr>
        <p:spPr>
          <a:xfrm>
            <a:off x="2206625" y="1484314"/>
            <a:ext cx="7772400" cy="4611687"/>
          </a:xfrm>
        </p:spPr>
        <p:txBody>
          <a:bodyPr>
            <a:normAutofit lnSpcReduction="10000"/>
          </a:bodyPr>
          <a:lstStyle/>
          <a:p>
            <a:pPr algn="just" eaLnBrk="1" hangingPunct="1">
              <a:lnSpc>
                <a:spcPct val="80000"/>
              </a:lnSpc>
            </a:pPr>
            <a:r>
              <a:rPr lang="tr-TR" altLang="tr-TR"/>
              <a:t>Meslek Etiği, özellikle doğrudan doğruya insanla ilgili mesleklerde uyulması gereken davranış kuralları olarak tanımlanabilir. </a:t>
            </a:r>
          </a:p>
          <a:p>
            <a:pPr algn="just" eaLnBrk="1" hangingPunct="1">
              <a:lnSpc>
                <a:spcPct val="80000"/>
              </a:lnSpc>
            </a:pPr>
            <a:endParaRPr lang="tr-TR" altLang="tr-TR"/>
          </a:p>
          <a:p>
            <a:pPr algn="just" eaLnBrk="1" hangingPunct="1">
              <a:lnSpc>
                <a:spcPct val="80000"/>
              </a:lnSpc>
            </a:pPr>
            <a:r>
              <a:rPr lang="tr-TR" altLang="tr-TR"/>
              <a:t>Meslek etiğinin en önemli yanlarından biri, dünyanın neresinde olursa olsun aynı meslekte çalışan bireylerin bu davranış kurallarına uygun davranmalarının gerekli olmasıdır. </a:t>
            </a:r>
          </a:p>
          <a:p>
            <a:pPr algn="just" eaLnBrk="1" hangingPunct="1">
              <a:lnSpc>
                <a:spcPct val="80000"/>
              </a:lnSpc>
            </a:pPr>
            <a:endParaRPr lang="tr-TR" altLang="tr-TR"/>
          </a:p>
          <a:p>
            <a:pPr algn="just" eaLnBrk="1" hangingPunct="1">
              <a:lnSpc>
                <a:spcPct val="80000"/>
              </a:lnSpc>
            </a:pPr>
            <a:r>
              <a:rPr lang="tr-TR" altLang="tr-TR"/>
              <a:t>Aynı meslekten bireylerin birbirleri ile ilişkilerinde belli davranış kalıplarına uymaları meslek etiğinin gereğidir. </a:t>
            </a:r>
          </a:p>
        </p:txBody>
      </p:sp>
    </p:spTree>
    <p:extLst>
      <p:ext uri="{BB962C8B-B14F-4D97-AF65-F5344CB8AC3E}">
        <p14:creationId xmlns:p14="http://schemas.microsoft.com/office/powerpoint/2010/main" val="20573991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type="body" idx="1"/>
          </p:nvPr>
        </p:nvSpPr>
        <p:spPr>
          <a:xfrm>
            <a:off x="2206625" y="1412876"/>
            <a:ext cx="7772400" cy="4683125"/>
          </a:xfrm>
        </p:spPr>
        <p:txBody>
          <a:bodyPr/>
          <a:lstStyle/>
          <a:p>
            <a:pPr algn="just" eaLnBrk="1" hangingPunct="1"/>
            <a:r>
              <a:rPr lang="tr-TR" altLang="tr-TR" smtClean="0"/>
              <a:t>Toplum içinde mesleki etik ilkelerini oluşturacak ve bu ilkelerin yürütülmesini denetleyecek özel bazı gruplara gereksinim vardır. Bu gruplar da ancak aynı meslekten bireylerin birleşmesi ile kurulmuş gruplar olabilir. </a:t>
            </a:r>
          </a:p>
          <a:p>
            <a:pPr algn="just" eaLnBrk="1" hangingPunct="1"/>
            <a:r>
              <a:rPr lang="tr-TR" altLang="tr-TR" smtClean="0"/>
              <a:t>Mesleki etik, bir meslek grubunun eseri olduğuna göre, bir grup ne kadar güçlü kurulmuş ise, etik ilkeleri de o kadar etkili olmaktadır. </a:t>
            </a:r>
          </a:p>
          <a:p>
            <a:pPr algn="just" eaLnBrk="1" hangingPunct="1"/>
            <a:endParaRPr lang="tr-TR" altLang="tr-TR" smtClean="0"/>
          </a:p>
        </p:txBody>
      </p:sp>
      <p:sp>
        <p:nvSpPr>
          <p:cNvPr id="66564" name="Rectangle 4"/>
          <p:cNvSpPr>
            <a:spLocks noGrp="1" noChangeArrowheads="1"/>
          </p:cNvSpPr>
          <p:nvPr>
            <p:ph type="title"/>
          </p:nvPr>
        </p:nvSpPr>
        <p:spPr>
          <a:xfrm>
            <a:off x="2206626" y="404813"/>
            <a:ext cx="8080375" cy="1008062"/>
          </a:xfrm>
        </p:spPr>
        <p:txBody>
          <a:bodyPr/>
          <a:lstStyle/>
          <a:p>
            <a:pPr eaLnBrk="1" hangingPunct="1">
              <a:defRPr/>
            </a:pPr>
            <a:r>
              <a:rPr lang="tr-TR" b="1" smtClean="0"/>
              <a:t>MESLEKİ ETİK</a:t>
            </a:r>
          </a:p>
        </p:txBody>
      </p:sp>
    </p:spTree>
    <p:extLst>
      <p:ext uri="{BB962C8B-B14F-4D97-AF65-F5344CB8AC3E}">
        <p14:creationId xmlns:p14="http://schemas.microsoft.com/office/powerpoint/2010/main" val="7393953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pPr eaLnBrk="1" hangingPunct="1">
              <a:defRPr/>
            </a:pPr>
            <a:endParaRPr lang="tr-TR" smtClean="0"/>
          </a:p>
        </p:txBody>
      </p:sp>
      <p:sp>
        <p:nvSpPr>
          <p:cNvPr id="99332" name="Text Box 4"/>
          <p:cNvSpPr>
            <a:spLocks noGrp="1" noChangeArrowheads="1"/>
          </p:cNvSpPr>
          <p:nvPr>
            <p:ph type="body" idx="1"/>
          </p:nvPr>
        </p:nvSpPr>
        <p:spPr>
          <a:xfrm>
            <a:off x="2206625" y="692150"/>
            <a:ext cx="7772400" cy="5403850"/>
          </a:xfrm>
          <a:noFill/>
        </p:spPr>
        <p:txBody>
          <a:bodyPr>
            <a:normAutofit lnSpcReduction="10000"/>
          </a:bodyPr>
          <a:lstStyle/>
          <a:p>
            <a:pPr eaLnBrk="1" hangingPunct="1">
              <a:lnSpc>
                <a:spcPct val="70000"/>
              </a:lnSpc>
            </a:pPr>
            <a:r>
              <a:rPr lang="tr-TR" altLang="tr-TR" sz="2400" b="1"/>
              <a:t>Cenevre Bildirgesi</a:t>
            </a:r>
          </a:p>
          <a:p>
            <a:pPr eaLnBrk="1" hangingPunct="1">
              <a:lnSpc>
                <a:spcPct val="70000"/>
              </a:lnSpc>
            </a:pPr>
            <a:endParaRPr lang="tr-TR" altLang="tr-TR" sz="2400" b="1"/>
          </a:p>
          <a:p>
            <a:pPr eaLnBrk="1" hangingPunct="1">
              <a:lnSpc>
                <a:spcPct val="70000"/>
              </a:lnSpc>
            </a:pPr>
            <a:r>
              <a:rPr lang="tr-TR" altLang="tr-TR" sz="2400" b="1"/>
              <a:t>Helsinki Bildirgesi</a:t>
            </a:r>
          </a:p>
          <a:p>
            <a:pPr eaLnBrk="1" hangingPunct="1">
              <a:lnSpc>
                <a:spcPct val="70000"/>
              </a:lnSpc>
            </a:pPr>
            <a:endParaRPr lang="tr-TR" altLang="tr-TR" sz="2400" b="1"/>
          </a:p>
          <a:p>
            <a:pPr eaLnBrk="1" hangingPunct="1">
              <a:lnSpc>
                <a:spcPct val="70000"/>
              </a:lnSpc>
            </a:pPr>
            <a:r>
              <a:rPr lang="tr-TR" altLang="tr-TR" sz="2400" b="1"/>
              <a:t>Sidney Bildirgesi</a:t>
            </a:r>
          </a:p>
          <a:p>
            <a:pPr eaLnBrk="1" hangingPunct="1">
              <a:lnSpc>
                <a:spcPct val="70000"/>
              </a:lnSpc>
            </a:pPr>
            <a:endParaRPr lang="tr-TR" altLang="tr-TR" sz="2400" b="1"/>
          </a:p>
          <a:p>
            <a:pPr eaLnBrk="1" hangingPunct="1">
              <a:lnSpc>
                <a:spcPct val="70000"/>
              </a:lnSpc>
            </a:pPr>
            <a:r>
              <a:rPr lang="tr-TR" altLang="tr-TR" sz="2400" b="1"/>
              <a:t>Oslo Bildirgesi</a:t>
            </a:r>
          </a:p>
          <a:p>
            <a:pPr eaLnBrk="1" hangingPunct="1">
              <a:lnSpc>
                <a:spcPct val="70000"/>
              </a:lnSpc>
            </a:pPr>
            <a:endParaRPr lang="tr-TR" altLang="tr-TR" sz="2400" b="1"/>
          </a:p>
          <a:p>
            <a:pPr eaLnBrk="1" hangingPunct="1">
              <a:lnSpc>
                <a:spcPct val="70000"/>
              </a:lnSpc>
            </a:pPr>
            <a:r>
              <a:rPr lang="tr-TR" altLang="tr-TR" sz="2400" b="1"/>
              <a:t>Tokyo Bildirgesi</a:t>
            </a:r>
          </a:p>
          <a:p>
            <a:pPr eaLnBrk="1" hangingPunct="1">
              <a:lnSpc>
                <a:spcPct val="70000"/>
              </a:lnSpc>
            </a:pPr>
            <a:endParaRPr lang="tr-TR" altLang="tr-TR" sz="2400" b="1"/>
          </a:p>
          <a:p>
            <a:pPr eaLnBrk="1" hangingPunct="1">
              <a:lnSpc>
                <a:spcPct val="70000"/>
              </a:lnSpc>
            </a:pPr>
            <a:r>
              <a:rPr lang="tr-TR" altLang="tr-TR" sz="2400" b="1"/>
              <a:t>Sao Paolo Bildirgesi</a:t>
            </a:r>
          </a:p>
          <a:p>
            <a:pPr eaLnBrk="1" hangingPunct="1">
              <a:lnSpc>
                <a:spcPct val="70000"/>
              </a:lnSpc>
            </a:pPr>
            <a:endParaRPr lang="tr-TR" altLang="tr-TR" sz="2400" b="1"/>
          </a:p>
          <a:p>
            <a:pPr eaLnBrk="1" hangingPunct="1">
              <a:lnSpc>
                <a:spcPct val="70000"/>
              </a:lnSpc>
            </a:pPr>
            <a:r>
              <a:rPr lang="tr-TR" altLang="tr-TR" sz="2400" b="1"/>
              <a:t>Lizbon Bildirgesi</a:t>
            </a:r>
          </a:p>
          <a:p>
            <a:pPr eaLnBrk="1" hangingPunct="1">
              <a:lnSpc>
                <a:spcPct val="70000"/>
              </a:lnSpc>
            </a:pPr>
            <a:endParaRPr lang="tr-TR" altLang="tr-TR" sz="2400" b="1"/>
          </a:p>
          <a:p>
            <a:pPr eaLnBrk="1" hangingPunct="1">
              <a:lnSpc>
                <a:spcPct val="70000"/>
              </a:lnSpc>
            </a:pPr>
            <a:r>
              <a:rPr lang="tr-TR" altLang="tr-TR" sz="2400" b="1"/>
              <a:t>Venedik Bildirgesi</a:t>
            </a:r>
          </a:p>
          <a:p>
            <a:pPr>
              <a:lnSpc>
                <a:spcPct val="100000"/>
              </a:lnSpc>
              <a:spcBef>
                <a:spcPct val="0"/>
              </a:spcBef>
              <a:buClrTx/>
              <a:buSzTx/>
              <a:buFontTx/>
              <a:buNone/>
            </a:pPr>
            <a:endParaRPr lang="en-US" altLang="tr-TR" sz="1600"/>
          </a:p>
        </p:txBody>
      </p:sp>
    </p:spTree>
    <p:extLst>
      <p:ext uri="{BB962C8B-B14F-4D97-AF65-F5344CB8AC3E}">
        <p14:creationId xmlns:p14="http://schemas.microsoft.com/office/powerpoint/2010/main" val="20049217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0"/>
                                  </p:stCondLst>
                                  <p:childTnLst>
                                    <p:set>
                                      <p:cBhvr>
                                        <p:cTn id="6" dur="1" fill="hold">
                                          <p:stCondLst>
                                            <p:cond delay="0"/>
                                          </p:stCondLst>
                                        </p:cTn>
                                        <p:tgtEl>
                                          <p:spTgt spid="99332">
                                            <p:txEl>
                                              <p:pRg st="0" end="0"/>
                                            </p:txEl>
                                          </p:spTgt>
                                        </p:tgtEl>
                                        <p:attrNameLst>
                                          <p:attrName>style.visibility</p:attrName>
                                        </p:attrNameLst>
                                      </p:cBhvr>
                                      <p:to>
                                        <p:strVal val="visible"/>
                                      </p:to>
                                    </p:set>
                                    <p:anim calcmode="lin" valueType="num">
                                      <p:cBhvr additive="base">
                                        <p:cTn id="7" dur="500" fill="hold"/>
                                        <p:tgtEl>
                                          <p:spTgt spid="99332">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9332">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99332">
                                            <p:txEl>
                                              <p:pRg st="2" end="2"/>
                                            </p:txEl>
                                          </p:spTgt>
                                        </p:tgtEl>
                                        <p:attrNameLst>
                                          <p:attrName>style.visibility</p:attrName>
                                        </p:attrNameLst>
                                      </p:cBhvr>
                                      <p:to>
                                        <p:strVal val="visible"/>
                                      </p:to>
                                    </p:set>
                                    <p:anim calcmode="lin" valueType="num">
                                      <p:cBhvr additive="base">
                                        <p:cTn id="12" dur="500" fill="hold"/>
                                        <p:tgtEl>
                                          <p:spTgt spid="99332">
                                            <p:txEl>
                                              <p:pRg st="2" end="2"/>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99332">
                                            <p:txEl>
                                              <p:pRg st="2" end="2"/>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99332">
                                            <p:txEl>
                                              <p:pRg st="4" end="4"/>
                                            </p:txEl>
                                          </p:spTgt>
                                        </p:tgtEl>
                                        <p:attrNameLst>
                                          <p:attrName>style.visibility</p:attrName>
                                        </p:attrNameLst>
                                      </p:cBhvr>
                                      <p:to>
                                        <p:strVal val="visible"/>
                                      </p:to>
                                    </p:set>
                                    <p:anim calcmode="lin" valueType="num">
                                      <p:cBhvr additive="base">
                                        <p:cTn id="17" dur="500" fill="hold"/>
                                        <p:tgtEl>
                                          <p:spTgt spid="99332">
                                            <p:txEl>
                                              <p:pRg st="4" end="4"/>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99332">
                                            <p:txEl>
                                              <p:pRg st="4" end="4"/>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2" fill="hold" grpId="0" nodeType="afterEffect">
                                  <p:stCondLst>
                                    <p:cond delay="0"/>
                                  </p:stCondLst>
                                  <p:childTnLst>
                                    <p:set>
                                      <p:cBhvr>
                                        <p:cTn id="21" dur="1" fill="hold">
                                          <p:stCondLst>
                                            <p:cond delay="0"/>
                                          </p:stCondLst>
                                        </p:cTn>
                                        <p:tgtEl>
                                          <p:spTgt spid="99332">
                                            <p:txEl>
                                              <p:pRg st="6" end="6"/>
                                            </p:txEl>
                                          </p:spTgt>
                                        </p:tgtEl>
                                        <p:attrNameLst>
                                          <p:attrName>style.visibility</p:attrName>
                                        </p:attrNameLst>
                                      </p:cBhvr>
                                      <p:to>
                                        <p:strVal val="visible"/>
                                      </p:to>
                                    </p:set>
                                    <p:anim calcmode="lin" valueType="num">
                                      <p:cBhvr additive="base">
                                        <p:cTn id="22" dur="500" fill="hold"/>
                                        <p:tgtEl>
                                          <p:spTgt spid="99332">
                                            <p:txEl>
                                              <p:pRg st="6" end="6"/>
                                            </p:tx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99332">
                                            <p:txEl>
                                              <p:pRg st="6" end="6"/>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2000"/>
                            </p:stCondLst>
                            <p:childTnLst>
                              <p:par>
                                <p:cTn id="25" presetID="2" presetClass="entr" presetSubtype="2" fill="hold" grpId="0" nodeType="afterEffect">
                                  <p:stCondLst>
                                    <p:cond delay="0"/>
                                  </p:stCondLst>
                                  <p:childTnLst>
                                    <p:set>
                                      <p:cBhvr>
                                        <p:cTn id="26" dur="1" fill="hold">
                                          <p:stCondLst>
                                            <p:cond delay="0"/>
                                          </p:stCondLst>
                                        </p:cTn>
                                        <p:tgtEl>
                                          <p:spTgt spid="99332">
                                            <p:txEl>
                                              <p:pRg st="8" end="8"/>
                                            </p:txEl>
                                          </p:spTgt>
                                        </p:tgtEl>
                                        <p:attrNameLst>
                                          <p:attrName>style.visibility</p:attrName>
                                        </p:attrNameLst>
                                      </p:cBhvr>
                                      <p:to>
                                        <p:strVal val="visible"/>
                                      </p:to>
                                    </p:set>
                                    <p:anim calcmode="lin" valueType="num">
                                      <p:cBhvr additive="base">
                                        <p:cTn id="27" dur="500" fill="hold"/>
                                        <p:tgtEl>
                                          <p:spTgt spid="99332">
                                            <p:txEl>
                                              <p:pRg st="8" end="8"/>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99332">
                                            <p:txEl>
                                              <p:pRg st="8" end="8"/>
                                            </p:txEl>
                                          </p:spTgt>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2500"/>
                            </p:stCondLst>
                            <p:childTnLst>
                              <p:par>
                                <p:cTn id="30" presetID="2" presetClass="entr" presetSubtype="2" fill="hold" grpId="0" nodeType="afterEffect">
                                  <p:stCondLst>
                                    <p:cond delay="0"/>
                                  </p:stCondLst>
                                  <p:childTnLst>
                                    <p:set>
                                      <p:cBhvr>
                                        <p:cTn id="31" dur="1" fill="hold">
                                          <p:stCondLst>
                                            <p:cond delay="0"/>
                                          </p:stCondLst>
                                        </p:cTn>
                                        <p:tgtEl>
                                          <p:spTgt spid="99332">
                                            <p:txEl>
                                              <p:pRg st="10" end="10"/>
                                            </p:txEl>
                                          </p:spTgt>
                                        </p:tgtEl>
                                        <p:attrNameLst>
                                          <p:attrName>style.visibility</p:attrName>
                                        </p:attrNameLst>
                                      </p:cBhvr>
                                      <p:to>
                                        <p:strVal val="visible"/>
                                      </p:to>
                                    </p:set>
                                    <p:anim calcmode="lin" valueType="num">
                                      <p:cBhvr additive="base">
                                        <p:cTn id="32" dur="500" fill="hold"/>
                                        <p:tgtEl>
                                          <p:spTgt spid="99332">
                                            <p:txEl>
                                              <p:pRg st="10" end="10"/>
                                            </p:txEl>
                                          </p:spTgt>
                                        </p:tgtEl>
                                        <p:attrNameLst>
                                          <p:attrName>ppt_x</p:attrName>
                                        </p:attrNameLst>
                                      </p:cBhvr>
                                      <p:tavLst>
                                        <p:tav tm="0">
                                          <p:val>
                                            <p:strVal val="1+#ppt_w/2"/>
                                          </p:val>
                                        </p:tav>
                                        <p:tav tm="100000">
                                          <p:val>
                                            <p:strVal val="#ppt_x"/>
                                          </p:val>
                                        </p:tav>
                                      </p:tavLst>
                                    </p:anim>
                                    <p:anim calcmode="lin" valueType="num">
                                      <p:cBhvr additive="base">
                                        <p:cTn id="33" dur="500" fill="hold"/>
                                        <p:tgtEl>
                                          <p:spTgt spid="99332">
                                            <p:txEl>
                                              <p:pRg st="10" end="10"/>
                                            </p:txEl>
                                          </p:spTgt>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3000"/>
                            </p:stCondLst>
                            <p:childTnLst>
                              <p:par>
                                <p:cTn id="35" presetID="2" presetClass="entr" presetSubtype="2" fill="hold" grpId="0" nodeType="afterEffect">
                                  <p:stCondLst>
                                    <p:cond delay="0"/>
                                  </p:stCondLst>
                                  <p:childTnLst>
                                    <p:set>
                                      <p:cBhvr>
                                        <p:cTn id="36" dur="1" fill="hold">
                                          <p:stCondLst>
                                            <p:cond delay="0"/>
                                          </p:stCondLst>
                                        </p:cTn>
                                        <p:tgtEl>
                                          <p:spTgt spid="99332">
                                            <p:txEl>
                                              <p:pRg st="12" end="12"/>
                                            </p:txEl>
                                          </p:spTgt>
                                        </p:tgtEl>
                                        <p:attrNameLst>
                                          <p:attrName>style.visibility</p:attrName>
                                        </p:attrNameLst>
                                      </p:cBhvr>
                                      <p:to>
                                        <p:strVal val="visible"/>
                                      </p:to>
                                    </p:set>
                                    <p:anim calcmode="lin" valueType="num">
                                      <p:cBhvr additive="base">
                                        <p:cTn id="37" dur="500" fill="hold"/>
                                        <p:tgtEl>
                                          <p:spTgt spid="99332">
                                            <p:txEl>
                                              <p:pRg st="12" end="12"/>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99332">
                                            <p:txEl>
                                              <p:pRg st="12" end="12"/>
                                            </p:txEl>
                                          </p:spTgt>
                                        </p:tgtEl>
                                        <p:attrNameLst>
                                          <p:attrName>ppt_y</p:attrName>
                                        </p:attrNameLst>
                                      </p:cBhvr>
                                      <p:tavLst>
                                        <p:tav tm="0">
                                          <p:val>
                                            <p:strVal val="#ppt_y"/>
                                          </p:val>
                                        </p:tav>
                                        <p:tav tm="100000">
                                          <p:val>
                                            <p:strVal val="#ppt_y"/>
                                          </p:val>
                                        </p:tav>
                                      </p:tavLst>
                                    </p:anim>
                                  </p:childTnLst>
                                </p:cTn>
                              </p:par>
                            </p:childTnLst>
                          </p:cTn>
                        </p:par>
                        <p:par>
                          <p:cTn id="39" fill="hold" nodeType="afterGroup">
                            <p:stCondLst>
                              <p:cond delay="3500"/>
                            </p:stCondLst>
                            <p:childTnLst>
                              <p:par>
                                <p:cTn id="40" presetID="2" presetClass="entr" presetSubtype="2" fill="hold" grpId="0" nodeType="afterEffect">
                                  <p:stCondLst>
                                    <p:cond delay="0"/>
                                  </p:stCondLst>
                                  <p:childTnLst>
                                    <p:set>
                                      <p:cBhvr>
                                        <p:cTn id="41" dur="1" fill="hold">
                                          <p:stCondLst>
                                            <p:cond delay="0"/>
                                          </p:stCondLst>
                                        </p:cTn>
                                        <p:tgtEl>
                                          <p:spTgt spid="99332">
                                            <p:txEl>
                                              <p:pRg st="14" end="14"/>
                                            </p:txEl>
                                          </p:spTgt>
                                        </p:tgtEl>
                                        <p:attrNameLst>
                                          <p:attrName>style.visibility</p:attrName>
                                        </p:attrNameLst>
                                      </p:cBhvr>
                                      <p:to>
                                        <p:strVal val="visible"/>
                                      </p:to>
                                    </p:set>
                                    <p:anim calcmode="lin" valueType="num">
                                      <p:cBhvr additive="base">
                                        <p:cTn id="42" dur="500" fill="hold"/>
                                        <p:tgtEl>
                                          <p:spTgt spid="99332">
                                            <p:txEl>
                                              <p:pRg st="14" end="14"/>
                                            </p:txEl>
                                          </p:spTgt>
                                        </p:tgtEl>
                                        <p:attrNameLst>
                                          <p:attrName>ppt_x</p:attrName>
                                        </p:attrNameLst>
                                      </p:cBhvr>
                                      <p:tavLst>
                                        <p:tav tm="0">
                                          <p:val>
                                            <p:strVal val="1+#ppt_w/2"/>
                                          </p:val>
                                        </p:tav>
                                        <p:tav tm="100000">
                                          <p:val>
                                            <p:strVal val="#ppt_x"/>
                                          </p:val>
                                        </p:tav>
                                      </p:tavLst>
                                    </p:anim>
                                    <p:anim calcmode="lin" valueType="num">
                                      <p:cBhvr additive="base">
                                        <p:cTn id="43" dur="500" fill="hold"/>
                                        <p:tgtEl>
                                          <p:spTgt spid="99332">
                                            <p:txEl>
                                              <p:pRg st="14" end="1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2" grpId="0" build="p" autoUpdateAnimBg="0" advAuto="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body" idx="1"/>
          </p:nvPr>
        </p:nvSpPr>
        <p:spPr/>
        <p:txBody>
          <a:bodyPr/>
          <a:lstStyle/>
          <a:p>
            <a:pPr marL="609600" indent="-609600" algn="just"/>
            <a:r>
              <a:rPr lang="tr-TR" altLang="tr-TR" smtClean="0"/>
              <a:t>Juusela’ya göre mesleki etik kuralları olarak belirlenen ve üyelerinin genel ve ortak olan davranış biçimlerini tanımlayan ilkelerin üç temel işlevi vardır.</a:t>
            </a:r>
          </a:p>
          <a:p>
            <a:pPr marL="609600" indent="-609600" algn="just">
              <a:buFont typeface="Wingdings" pitchFamily="2" charset="2"/>
              <a:buAutoNum type="arabicPeriod"/>
            </a:pPr>
            <a:r>
              <a:rPr lang="tr-TR" altLang="tr-TR" smtClean="0"/>
              <a:t>yetersiz ve ilkesiz üyeleri ayırmak</a:t>
            </a:r>
          </a:p>
          <a:p>
            <a:pPr marL="609600" indent="-609600" algn="just">
              <a:buFont typeface="Wingdings" pitchFamily="2" charset="2"/>
              <a:buAutoNum type="arabicPeriod"/>
            </a:pPr>
            <a:r>
              <a:rPr lang="tr-TR" altLang="tr-TR" smtClean="0"/>
              <a:t>meslek içi rekabeti düzenlemek</a:t>
            </a:r>
          </a:p>
          <a:p>
            <a:pPr marL="609600" indent="-609600" algn="just">
              <a:buFont typeface="Wingdings" pitchFamily="2" charset="2"/>
              <a:buAutoNum type="arabicPeriod"/>
            </a:pPr>
            <a:r>
              <a:rPr lang="tr-TR" altLang="tr-TR" smtClean="0"/>
              <a:t>hizmet ideallerini korumak</a:t>
            </a:r>
          </a:p>
          <a:p>
            <a:pPr marL="609600" indent="-609600" algn="just"/>
            <a:endParaRPr lang="tr-TR" altLang="tr-TR" smtClean="0"/>
          </a:p>
        </p:txBody>
      </p:sp>
      <p:sp>
        <p:nvSpPr>
          <p:cNvPr id="67588" name="Rectangle 4"/>
          <p:cNvSpPr>
            <a:spLocks noGrp="1" noChangeArrowheads="1"/>
          </p:cNvSpPr>
          <p:nvPr>
            <p:ph type="title"/>
          </p:nvPr>
        </p:nvSpPr>
        <p:spPr/>
        <p:txBody>
          <a:bodyPr/>
          <a:lstStyle/>
          <a:p>
            <a:pPr eaLnBrk="1" hangingPunct="1">
              <a:defRPr/>
            </a:pPr>
            <a:r>
              <a:rPr lang="tr-TR" b="1" smtClean="0"/>
              <a:t>MESLEKİ ETİK</a:t>
            </a:r>
          </a:p>
        </p:txBody>
      </p:sp>
    </p:spTree>
    <p:extLst>
      <p:ext uri="{BB962C8B-B14F-4D97-AF65-F5344CB8AC3E}">
        <p14:creationId xmlns:p14="http://schemas.microsoft.com/office/powerpoint/2010/main" val="21875587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type="body" idx="1"/>
          </p:nvPr>
        </p:nvSpPr>
        <p:spPr>
          <a:xfrm>
            <a:off x="2206625" y="1268414"/>
            <a:ext cx="7772400" cy="4827587"/>
          </a:xfrm>
        </p:spPr>
        <p:txBody>
          <a:bodyPr/>
          <a:lstStyle/>
          <a:p>
            <a:pPr algn="just" eaLnBrk="1" hangingPunct="1">
              <a:lnSpc>
                <a:spcPct val="80000"/>
              </a:lnSpc>
            </a:pPr>
            <a:r>
              <a:rPr lang="tr-TR" altLang="tr-TR" smtClean="0"/>
              <a:t>İş dünyasında hüküm süren doğru ve yanlış davranışları ele alır. </a:t>
            </a:r>
          </a:p>
          <a:p>
            <a:pPr algn="just" eaLnBrk="1" hangingPunct="1">
              <a:lnSpc>
                <a:spcPct val="80000"/>
              </a:lnSpc>
            </a:pPr>
            <a:endParaRPr lang="tr-TR" altLang="tr-TR" smtClean="0"/>
          </a:p>
          <a:p>
            <a:pPr algn="just" eaLnBrk="1" hangingPunct="1">
              <a:lnSpc>
                <a:spcPct val="80000"/>
              </a:lnSpc>
            </a:pPr>
            <a:r>
              <a:rPr lang="tr-TR" altLang="tr-TR" smtClean="0"/>
              <a:t>Bütün ilişkilerde dürüstlük, sözünde durmak, doğaya ve insanlara saygılı olmak, hakça davranmak ve haksızlıklara karşı çıkmayı gerektirir. </a:t>
            </a:r>
          </a:p>
          <a:p>
            <a:pPr algn="just" eaLnBrk="1" hangingPunct="1">
              <a:lnSpc>
                <a:spcPct val="80000"/>
              </a:lnSpc>
            </a:pPr>
            <a:endParaRPr lang="tr-TR" altLang="tr-TR" smtClean="0"/>
          </a:p>
          <a:p>
            <a:pPr algn="just" eaLnBrk="1" hangingPunct="1">
              <a:lnSpc>
                <a:spcPct val="80000"/>
              </a:lnSpc>
            </a:pPr>
            <a:r>
              <a:rPr lang="tr-TR" altLang="tr-TR" smtClean="0"/>
              <a:t>Sağduyulu seçimler yapmada bireylere yol gösteren ilke ve değerleri inceler. </a:t>
            </a:r>
          </a:p>
        </p:txBody>
      </p:sp>
      <p:sp>
        <p:nvSpPr>
          <p:cNvPr id="68612" name="Rectangle 4"/>
          <p:cNvSpPr>
            <a:spLocks noGrp="1" noChangeArrowheads="1"/>
          </p:cNvSpPr>
          <p:nvPr>
            <p:ph type="title"/>
          </p:nvPr>
        </p:nvSpPr>
        <p:spPr>
          <a:xfrm>
            <a:off x="2279651" y="333375"/>
            <a:ext cx="8080375" cy="647700"/>
          </a:xfrm>
        </p:spPr>
        <p:txBody>
          <a:bodyPr/>
          <a:lstStyle/>
          <a:p>
            <a:pPr eaLnBrk="1" hangingPunct="1">
              <a:defRPr/>
            </a:pPr>
            <a:r>
              <a:rPr lang="tr-TR" sz="4000" b="1"/>
              <a:t>MESLEKİ ETİK</a:t>
            </a:r>
          </a:p>
        </p:txBody>
      </p:sp>
    </p:spTree>
    <p:extLst>
      <p:ext uri="{BB962C8B-B14F-4D97-AF65-F5344CB8AC3E}">
        <p14:creationId xmlns:p14="http://schemas.microsoft.com/office/powerpoint/2010/main" val="6598763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2208214" y="404813"/>
            <a:ext cx="8080375" cy="863600"/>
          </a:xfrm>
        </p:spPr>
        <p:txBody>
          <a:bodyPr/>
          <a:lstStyle/>
          <a:p>
            <a:pPr eaLnBrk="1" hangingPunct="1">
              <a:defRPr/>
            </a:pPr>
            <a:r>
              <a:rPr lang="tr-TR" b="1" smtClean="0"/>
              <a:t>ÖRGÜTSEL ETİK</a:t>
            </a:r>
          </a:p>
        </p:txBody>
      </p:sp>
      <p:sp>
        <p:nvSpPr>
          <p:cNvPr id="52227" name="Rectangle 3"/>
          <p:cNvSpPr>
            <a:spLocks noGrp="1" noChangeArrowheads="1"/>
          </p:cNvSpPr>
          <p:nvPr>
            <p:ph type="body" idx="1"/>
          </p:nvPr>
        </p:nvSpPr>
        <p:spPr>
          <a:xfrm>
            <a:off x="2206625" y="1268414"/>
            <a:ext cx="7772400" cy="4827587"/>
          </a:xfrm>
        </p:spPr>
        <p:txBody>
          <a:bodyPr/>
          <a:lstStyle/>
          <a:p>
            <a:pPr algn="just" eaLnBrk="1" hangingPunct="1"/>
            <a:r>
              <a:rPr lang="tr-TR" altLang="tr-TR" smtClean="0"/>
              <a:t>Örgüt, toplumsal bir gereksinimin karşılanabilmesi için, birden fazla kişinin bir araya gelerek birlikte çalıştıkları toplumsal açık sistemdir. </a:t>
            </a:r>
          </a:p>
          <a:p>
            <a:pPr algn="just" eaLnBrk="1" hangingPunct="1"/>
            <a:endParaRPr lang="tr-TR" altLang="tr-TR" smtClean="0"/>
          </a:p>
          <a:p>
            <a:pPr algn="just" eaLnBrk="1" hangingPunct="1"/>
            <a:r>
              <a:rPr lang="tr-TR" altLang="tr-TR" smtClean="0"/>
              <a:t>Topluma hizmet ve karşılığında belli bir takım beklentiler amacı ile kurulmuş olan örgütlerin, içinde yaşadıkları çevreye zararlı olmaması ve topluma zarar veren etkinlikleri de desteklememesi gerekir. </a:t>
            </a:r>
          </a:p>
        </p:txBody>
      </p:sp>
    </p:spTree>
    <p:extLst>
      <p:ext uri="{BB962C8B-B14F-4D97-AF65-F5344CB8AC3E}">
        <p14:creationId xmlns:p14="http://schemas.microsoft.com/office/powerpoint/2010/main" val="37521221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Grp="1" noChangeArrowheads="1"/>
          </p:cNvSpPr>
          <p:nvPr>
            <p:ph type="body" idx="1"/>
          </p:nvPr>
        </p:nvSpPr>
        <p:spPr>
          <a:xfrm>
            <a:off x="2206625" y="1125538"/>
            <a:ext cx="7772400" cy="4970462"/>
          </a:xfrm>
        </p:spPr>
        <p:txBody>
          <a:bodyPr/>
          <a:lstStyle/>
          <a:p>
            <a:pPr algn="just" eaLnBrk="1" hangingPunct="1">
              <a:lnSpc>
                <a:spcPct val="70000"/>
              </a:lnSpc>
            </a:pPr>
            <a:r>
              <a:rPr lang="tr-TR" altLang="tr-TR" sz="2400"/>
              <a:t>Örgütlerde etik ilkeler geliştirmenin amacı yasal bir çerçevede aynı tür davranışları yerleştirmektir. </a:t>
            </a:r>
          </a:p>
          <a:p>
            <a:pPr algn="just" eaLnBrk="1" hangingPunct="1">
              <a:lnSpc>
                <a:spcPct val="70000"/>
              </a:lnSpc>
            </a:pPr>
            <a:endParaRPr lang="tr-TR" altLang="tr-TR" sz="2400"/>
          </a:p>
          <a:p>
            <a:pPr algn="just" eaLnBrk="1" hangingPunct="1">
              <a:lnSpc>
                <a:spcPct val="70000"/>
              </a:lnSpc>
            </a:pPr>
            <a:r>
              <a:rPr lang="tr-TR" altLang="tr-TR" sz="2400"/>
              <a:t>Bazı örgütlerde sürekli kurullar düzeyindeki komisyonlar, örgütlerin etik davranış ilkelerini yaratır ve standartları belirlerler. </a:t>
            </a:r>
          </a:p>
          <a:p>
            <a:pPr algn="just" eaLnBrk="1" hangingPunct="1">
              <a:lnSpc>
                <a:spcPct val="70000"/>
              </a:lnSpc>
            </a:pPr>
            <a:endParaRPr lang="tr-TR" altLang="tr-TR" sz="2400"/>
          </a:p>
          <a:p>
            <a:pPr algn="just" eaLnBrk="1" hangingPunct="1">
              <a:lnSpc>
                <a:spcPct val="70000"/>
              </a:lnSpc>
            </a:pPr>
            <a:r>
              <a:rPr lang="tr-TR" altLang="tr-TR" sz="2400"/>
              <a:t>Bu komisyonların örgüt içinde iki işlevi vardır:</a:t>
            </a:r>
          </a:p>
          <a:p>
            <a:pPr algn="just" eaLnBrk="1" hangingPunct="1">
              <a:lnSpc>
                <a:spcPct val="70000"/>
              </a:lnSpc>
            </a:pPr>
            <a:endParaRPr lang="tr-TR" altLang="tr-TR" sz="2400"/>
          </a:p>
          <a:p>
            <a:pPr algn="just" eaLnBrk="1" hangingPunct="1">
              <a:lnSpc>
                <a:spcPct val="70000"/>
              </a:lnSpc>
              <a:buFont typeface="Wingdings" pitchFamily="2" charset="2"/>
              <a:buNone/>
            </a:pPr>
            <a:r>
              <a:rPr lang="tr-TR" altLang="tr-TR" sz="2400"/>
              <a:t>	1. Bu komisyonlar etik konularının örgütün üst düzeyindeki karar organlarının gündeminde yer almasına yardım ederler. </a:t>
            </a:r>
          </a:p>
          <a:p>
            <a:pPr algn="just" eaLnBrk="1" hangingPunct="1">
              <a:lnSpc>
                <a:spcPct val="70000"/>
              </a:lnSpc>
              <a:buFont typeface="Wingdings" pitchFamily="2" charset="2"/>
              <a:buNone/>
            </a:pPr>
            <a:endParaRPr lang="tr-TR" altLang="tr-TR" sz="2400"/>
          </a:p>
          <a:p>
            <a:pPr algn="just" eaLnBrk="1" hangingPunct="1">
              <a:lnSpc>
                <a:spcPct val="70000"/>
              </a:lnSpc>
              <a:buFont typeface="Wingdings" pitchFamily="2" charset="2"/>
              <a:buNone/>
            </a:pPr>
            <a:r>
              <a:rPr lang="tr-TR" altLang="tr-TR" sz="2400"/>
              <a:t>	2. Etik kuralların uygulanması sırasında işgörenler ve müşteriler arasında sembolik bir iletişim sağlar. </a:t>
            </a:r>
          </a:p>
          <a:p>
            <a:pPr algn="just" eaLnBrk="1" hangingPunct="1">
              <a:lnSpc>
                <a:spcPct val="70000"/>
              </a:lnSpc>
              <a:buFont typeface="Wingdings" pitchFamily="2" charset="2"/>
              <a:buNone/>
            </a:pPr>
            <a:endParaRPr lang="tr-TR" altLang="tr-TR" sz="2400"/>
          </a:p>
        </p:txBody>
      </p:sp>
      <p:sp>
        <p:nvSpPr>
          <p:cNvPr id="70660" name="Rectangle 4"/>
          <p:cNvSpPr>
            <a:spLocks noGrp="1" noChangeArrowheads="1"/>
          </p:cNvSpPr>
          <p:nvPr>
            <p:ph type="title"/>
          </p:nvPr>
        </p:nvSpPr>
        <p:spPr>
          <a:xfrm>
            <a:off x="2206626" y="260351"/>
            <a:ext cx="8080375" cy="1008063"/>
          </a:xfrm>
        </p:spPr>
        <p:txBody>
          <a:bodyPr/>
          <a:lstStyle/>
          <a:p>
            <a:pPr eaLnBrk="1" hangingPunct="1">
              <a:defRPr/>
            </a:pPr>
            <a:r>
              <a:rPr lang="tr-TR" b="1" smtClean="0"/>
              <a:t>ÖRGÜTSEL ETİK</a:t>
            </a:r>
          </a:p>
        </p:txBody>
      </p:sp>
    </p:spTree>
    <p:extLst>
      <p:ext uri="{BB962C8B-B14F-4D97-AF65-F5344CB8AC3E}">
        <p14:creationId xmlns:p14="http://schemas.microsoft.com/office/powerpoint/2010/main" val="7432306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type="body" idx="1"/>
          </p:nvPr>
        </p:nvSpPr>
        <p:spPr>
          <a:xfrm>
            <a:off x="2206625" y="1557338"/>
            <a:ext cx="7772400" cy="4538662"/>
          </a:xfrm>
        </p:spPr>
        <p:txBody>
          <a:bodyPr/>
          <a:lstStyle/>
          <a:p>
            <a:pPr algn="just" eaLnBrk="1" hangingPunct="1">
              <a:buFont typeface="Wingdings" pitchFamily="2" charset="2"/>
              <a:buNone/>
            </a:pPr>
            <a:r>
              <a:rPr lang="tr-TR" altLang="tr-TR" smtClean="0"/>
              <a:t>Örgüt içinde tanımlanan  etik ilkeler,</a:t>
            </a:r>
          </a:p>
          <a:p>
            <a:pPr algn="just" eaLnBrk="1" hangingPunct="1">
              <a:buFont typeface="Wingdings" pitchFamily="2" charset="2"/>
              <a:buNone/>
            </a:pPr>
            <a:endParaRPr lang="tr-TR" altLang="tr-TR" smtClean="0"/>
          </a:p>
          <a:p>
            <a:pPr algn="just" eaLnBrk="1" hangingPunct="1">
              <a:buFont typeface="Wingdings" pitchFamily="2" charset="2"/>
              <a:buNone/>
            </a:pPr>
            <a:r>
              <a:rPr lang="tr-TR" altLang="tr-TR" smtClean="0"/>
              <a:t>	1.örgütün değer sistemini tanımlar,</a:t>
            </a:r>
          </a:p>
          <a:p>
            <a:pPr algn="just" eaLnBrk="1" hangingPunct="1">
              <a:buFont typeface="Wingdings" pitchFamily="2" charset="2"/>
              <a:buNone/>
            </a:pPr>
            <a:endParaRPr lang="tr-TR" altLang="tr-TR" smtClean="0"/>
          </a:p>
          <a:p>
            <a:pPr algn="just" eaLnBrk="1" hangingPunct="1">
              <a:buFont typeface="Wingdings" pitchFamily="2" charset="2"/>
              <a:buNone/>
            </a:pPr>
            <a:r>
              <a:rPr lang="tr-TR" altLang="tr-TR" smtClean="0"/>
              <a:t> 	2.örgütsel amaçları ortaya koyar </a:t>
            </a:r>
          </a:p>
          <a:p>
            <a:pPr algn="just" eaLnBrk="1" hangingPunct="1">
              <a:buFont typeface="Wingdings" pitchFamily="2" charset="2"/>
              <a:buNone/>
            </a:pPr>
            <a:endParaRPr lang="tr-TR" altLang="tr-TR" smtClean="0"/>
          </a:p>
          <a:p>
            <a:pPr algn="just" eaLnBrk="1" hangingPunct="1">
              <a:buFont typeface="Wingdings" pitchFamily="2" charset="2"/>
              <a:buNone/>
            </a:pPr>
            <a:r>
              <a:rPr lang="tr-TR" altLang="tr-TR" smtClean="0"/>
              <a:t>	3.bu ilkelere uygun kararlar verebilmesinin yollarını gösterirler.</a:t>
            </a:r>
          </a:p>
          <a:p>
            <a:pPr algn="just" eaLnBrk="1" hangingPunct="1"/>
            <a:endParaRPr lang="tr-TR" altLang="tr-TR" smtClean="0"/>
          </a:p>
        </p:txBody>
      </p:sp>
      <p:sp>
        <p:nvSpPr>
          <p:cNvPr id="71684" name="Rectangle 4"/>
          <p:cNvSpPr>
            <a:spLocks noGrp="1" noChangeArrowheads="1"/>
          </p:cNvSpPr>
          <p:nvPr>
            <p:ph type="title"/>
          </p:nvPr>
        </p:nvSpPr>
        <p:spPr/>
        <p:txBody>
          <a:bodyPr/>
          <a:lstStyle/>
          <a:p>
            <a:pPr eaLnBrk="1" hangingPunct="1">
              <a:defRPr/>
            </a:pPr>
            <a:r>
              <a:rPr lang="tr-TR" b="1" smtClean="0"/>
              <a:t>ÖRGÜTSEL ETİK</a:t>
            </a:r>
          </a:p>
        </p:txBody>
      </p:sp>
    </p:spTree>
    <p:extLst>
      <p:ext uri="{BB962C8B-B14F-4D97-AF65-F5344CB8AC3E}">
        <p14:creationId xmlns:p14="http://schemas.microsoft.com/office/powerpoint/2010/main" val="14304666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p:cNvSpPr>
            <a:spLocks noGrp="1" noChangeArrowheads="1"/>
          </p:cNvSpPr>
          <p:nvPr>
            <p:ph type="body" idx="1"/>
          </p:nvPr>
        </p:nvSpPr>
        <p:spPr>
          <a:xfrm>
            <a:off x="2206625" y="1196976"/>
            <a:ext cx="7772400" cy="5040313"/>
          </a:xfrm>
        </p:spPr>
        <p:txBody>
          <a:bodyPr/>
          <a:lstStyle/>
          <a:p>
            <a:pPr algn="just" eaLnBrk="1" hangingPunct="1">
              <a:lnSpc>
                <a:spcPct val="80000"/>
              </a:lnSpc>
            </a:pPr>
            <a:r>
              <a:rPr lang="tr-TR" altLang="tr-TR"/>
              <a:t>Genellikle kamuoyunda ticaret ve etik kavramlarının bir arada kullanılmayacağına ilişkin bir kanı hakimdir. Bu kanı üç yanlış anlamaya dayanmaktadır. </a:t>
            </a:r>
          </a:p>
          <a:p>
            <a:pPr algn="just" eaLnBrk="1" hangingPunct="1">
              <a:lnSpc>
                <a:spcPct val="80000"/>
              </a:lnSpc>
            </a:pPr>
            <a:endParaRPr lang="tr-TR" altLang="tr-TR"/>
          </a:p>
          <a:p>
            <a:pPr lvl="2" algn="just" eaLnBrk="1" hangingPunct="1">
              <a:lnSpc>
                <a:spcPct val="90000"/>
              </a:lnSpc>
            </a:pPr>
            <a:r>
              <a:rPr lang="tr-TR" altLang="tr-TR"/>
              <a:t>Para ve ahlak kavramlarının bir arada bulunmayacağına ilişkin varsayım (para kazanma başarının bir sembolü, ödün verilmeden para kazanılmaz) 	</a:t>
            </a:r>
          </a:p>
          <a:p>
            <a:pPr lvl="2" algn="just" eaLnBrk="1" hangingPunct="1">
              <a:lnSpc>
                <a:spcPct val="90000"/>
              </a:lnSpc>
            </a:pPr>
            <a:endParaRPr lang="tr-TR" altLang="tr-TR"/>
          </a:p>
          <a:p>
            <a:pPr lvl="2" algn="just" eaLnBrk="1" hangingPunct="1">
              <a:lnSpc>
                <a:spcPct val="90000"/>
              </a:lnSpc>
            </a:pPr>
            <a:r>
              <a:rPr lang="tr-TR" altLang="tr-TR"/>
              <a:t>Bütün etik sorunların basit bir çözümü olduğu varsayımı (doğru ve yanlış her zaman belirgin ve açıktır)</a:t>
            </a:r>
          </a:p>
          <a:p>
            <a:pPr lvl="2" algn="just" eaLnBrk="1" hangingPunct="1">
              <a:lnSpc>
                <a:spcPct val="90000"/>
              </a:lnSpc>
            </a:pPr>
            <a:endParaRPr lang="tr-TR" altLang="tr-TR"/>
          </a:p>
          <a:p>
            <a:pPr lvl="2" algn="just" eaLnBrk="1" hangingPunct="1">
              <a:lnSpc>
                <a:spcPct val="90000"/>
              </a:lnSpc>
            </a:pPr>
            <a:r>
              <a:rPr lang="tr-TR" altLang="tr-TR"/>
              <a:t>Etiğin bir ilkeler ve yasal düzenlemeler dizisine uymayı gerektiren basit bir konu olduğu varsayımı</a:t>
            </a:r>
          </a:p>
        </p:txBody>
      </p:sp>
      <p:sp>
        <p:nvSpPr>
          <p:cNvPr id="73732" name="Rectangle 4"/>
          <p:cNvSpPr>
            <a:spLocks noGrp="1" noChangeArrowheads="1"/>
          </p:cNvSpPr>
          <p:nvPr>
            <p:ph type="title"/>
          </p:nvPr>
        </p:nvSpPr>
        <p:spPr>
          <a:xfrm>
            <a:off x="2206626" y="260351"/>
            <a:ext cx="8080375" cy="792163"/>
          </a:xfrm>
        </p:spPr>
        <p:txBody>
          <a:bodyPr/>
          <a:lstStyle/>
          <a:p>
            <a:pPr eaLnBrk="1" hangingPunct="1">
              <a:defRPr/>
            </a:pPr>
            <a:r>
              <a:rPr lang="tr-TR" b="1" smtClean="0"/>
              <a:t>ÖRGÜTSEL ETİK</a:t>
            </a:r>
          </a:p>
        </p:txBody>
      </p:sp>
    </p:spTree>
    <p:extLst>
      <p:ext uri="{BB962C8B-B14F-4D97-AF65-F5344CB8AC3E}">
        <p14:creationId xmlns:p14="http://schemas.microsoft.com/office/powerpoint/2010/main" val="4135237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hangingPunct="1">
              <a:defRPr/>
            </a:pPr>
            <a:r>
              <a:rPr lang="tr-TR" b="1" u="sng" smtClean="0"/>
              <a:t>KAYNAKLAR</a:t>
            </a:r>
            <a:r>
              <a:rPr lang="tr-TR" smtClean="0"/>
              <a:t> </a:t>
            </a:r>
          </a:p>
        </p:txBody>
      </p:sp>
      <p:sp>
        <p:nvSpPr>
          <p:cNvPr id="62467" name="Rectangle 3"/>
          <p:cNvSpPr>
            <a:spLocks noGrp="1" noChangeArrowheads="1"/>
          </p:cNvSpPr>
          <p:nvPr>
            <p:ph type="body" idx="1"/>
          </p:nvPr>
        </p:nvSpPr>
        <p:spPr>
          <a:xfrm>
            <a:off x="2206626" y="1981200"/>
            <a:ext cx="7921625" cy="4114800"/>
          </a:xfrm>
        </p:spPr>
        <p:txBody>
          <a:bodyPr>
            <a:normAutofit lnSpcReduction="10000"/>
          </a:bodyPr>
          <a:lstStyle/>
          <a:p>
            <a:pPr marL="609600" indent="-609600" algn="just">
              <a:lnSpc>
                <a:spcPct val="80000"/>
              </a:lnSpc>
            </a:pPr>
            <a:r>
              <a:rPr lang="tr-TR" altLang="tr-TR" sz="2400" dirty="0"/>
              <a:t>Tıbbi Etik ve Meslek Tarihi, Recep </a:t>
            </a:r>
            <a:r>
              <a:rPr lang="tr-TR" altLang="tr-TR" sz="2400" dirty="0" err="1"/>
              <a:t>Aktur</a:t>
            </a:r>
            <a:r>
              <a:rPr lang="tr-TR" altLang="tr-TR" sz="2400" dirty="0"/>
              <a:t>, Erdem Aydın, </a:t>
            </a:r>
            <a:r>
              <a:rPr lang="tr-TR" altLang="tr-TR" sz="2400" dirty="0" err="1"/>
              <a:t>Somgür</a:t>
            </a:r>
            <a:r>
              <a:rPr lang="tr-TR" altLang="tr-TR" sz="2400" dirty="0"/>
              <a:t> Y.E., 2001, Ankara</a:t>
            </a:r>
          </a:p>
          <a:p>
            <a:pPr marL="609600" indent="-609600" algn="just">
              <a:lnSpc>
                <a:spcPct val="80000"/>
              </a:lnSpc>
            </a:pPr>
            <a:r>
              <a:rPr lang="tr-TR" altLang="tr-TR" sz="2400" dirty="0"/>
              <a:t>Erdemir, A.,D., Tıp Tarihi ve Deontoloji Dersleri, Uludağ Üniversitesi Basımevi,1994, Bursa.</a:t>
            </a:r>
          </a:p>
          <a:p>
            <a:pPr marL="609600" indent="-609600" algn="just">
              <a:lnSpc>
                <a:spcPct val="80000"/>
              </a:lnSpc>
            </a:pPr>
            <a:r>
              <a:rPr lang="tr-TR" altLang="tr-TR" sz="2400" dirty="0"/>
              <a:t>Şehsuvaroğlu, B.,N., Tıbbi Deontoloji, Yayına hazırlayan Arslan Terzioğlu, Genişletilmiş </a:t>
            </a:r>
            <a:r>
              <a:rPr lang="tr-TR" altLang="tr-TR" sz="2400" dirty="0" err="1"/>
              <a:t>II.Baskı</a:t>
            </a:r>
            <a:r>
              <a:rPr lang="tr-TR" altLang="tr-TR" sz="2400" dirty="0"/>
              <a:t>, İstanbul Tıp Fakültesi Vakfı, 1983, İstanbul.</a:t>
            </a:r>
          </a:p>
          <a:p>
            <a:pPr marL="609600" indent="-609600" algn="just">
              <a:lnSpc>
                <a:spcPct val="80000"/>
              </a:lnSpc>
            </a:pPr>
            <a:r>
              <a:rPr lang="tr-TR" altLang="tr-TR" sz="2400" dirty="0"/>
              <a:t>Erdem Aydın; Tıp Etiğine Giriş, </a:t>
            </a:r>
            <a:r>
              <a:rPr lang="tr-TR" altLang="tr-TR" sz="2400" dirty="0" err="1"/>
              <a:t>Pegem</a:t>
            </a:r>
            <a:r>
              <a:rPr lang="tr-TR" altLang="tr-TR" sz="2400" dirty="0"/>
              <a:t> Yayıncılık, 2001,Ankara.</a:t>
            </a:r>
          </a:p>
          <a:p>
            <a:pPr marL="609600" indent="-609600" algn="just">
              <a:lnSpc>
                <a:spcPct val="80000"/>
              </a:lnSpc>
            </a:pPr>
            <a:r>
              <a:rPr lang="tr-TR" altLang="tr-TR" sz="2400" dirty="0"/>
              <a:t>Pehlivan, İ., “Yönetsel Mesleki ve Örgütsel Etik”, </a:t>
            </a:r>
            <a:r>
              <a:rPr lang="tr-TR" altLang="tr-TR" sz="2400" dirty="0" err="1"/>
              <a:t>Pegem</a:t>
            </a:r>
            <a:r>
              <a:rPr lang="tr-TR" altLang="tr-TR" sz="2400" dirty="0"/>
              <a:t> Yayıncılık, 1998, Ankara</a:t>
            </a:r>
          </a:p>
          <a:p>
            <a:pPr marL="609600" indent="-609600" algn="just">
              <a:lnSpc>
                <a:spcPct val="80000"/>
              </a:lnSpc>
            </a:pPr>
            <a:r>
              <a:rPr lang="tr-TR" altLang="tr-TR" sz="2400" dirty="0"/>
              <a:t>http://www.rpsgb.org.uk/pdfs/techregcoundecsumm.pdf </a:t>
            </a:r>
          </a:p>
        </p:txBody>
      </p:sp>
    </p:spTree>
    <p:extLst>
      <p:ext uri="{BB962C8B-B14F-4D97-AF65-F5344CB8AC3E}">
        <p14:creationId xmlns:p14="http://schemas.microsoft.com/office/powerpoint/2010/main" val="37698073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pPr eaLnBrk="1" hangingPunct="1">
              <a:defRPr/>
            </a:pPr>
            <a:endParaRPr lang="tr-TR" smtClean="0"/>
          </a:p>
        </p:txBody>
      </p:sp>
      <p:sp>
        <p:nvSpPr>
          <p:cNvPr id="31747" name="Rectangle 3"/>
          <p:cNvSpPr>
            <a:spLocks noGrp="1" noChangeArrowheads="1"/>
          </p:cNvSpPr>
          <p:nvPr>
            <p:ph type="body" idx="1"/>
          </p:nvPr>
        </p:nvSpPr>
        <p:spPr>
          <a:xfrm>
            <a:off x="2206625" y="692150"/>
            <a:ext cx="7772400" cy="5403850"/>
          </a:xfrm>
        </p:spPr>
        <p:txBody>
          <a:bodyPr/>
          <a:lstStyle/>
          <a:p>
            <a:pPr algn="just" eaLnBrk="1" hangingPunct="1"/>
            <a:r>
              <a:rPr lang="tr-TR" altLang="tr-TR" smtClean="0"/>
              <a:t>FELSEFE: Bir bilimin veya bilgi alanının temelini oluşturan ilkeler bütünü. </a:t>
            </a:r>
          </a:p>
          <a:p>
            <a:pPr algn="just" eaLnBrk="1" hangingPunct="1"/>
            <a:endParaRPr lang="tr-TR" altLang="tr-TR" smtClean="0"/>
          </a:p>
          <a:p>
            <a:pPr algn="just" eaLnBrk="1" hangingPunct="1"/>
            <a:r>
              <a:rPr lang="tr-TR" altLang="tr-TR" smtClean="0"/>
              <a:t>FELSEFE YAPMAK: Olayların sebep ve sonuçları üzerine kendince soyut birtakım düşünceler ileri sürmek </a:t>
            </a:r>
          </a:p>
          <a:p>
            <a:pPr eaLnBrk="1" hangingPunct="1"/>
            <a:endParaRPr lang="tr-TR" altLang="tr-TR" smtClean="0"/>
          </a:p>
        </p:txBody>
      </p:sp>
    </p:spTree>
    <p:extLst>
      <p:ext uri="{BB962C8B-B14F-4D97-AF65-F5344CB8AC3E}">
        <p14:creationId xmlns:p14="http://schemas.microsoft.com/office/powerpoint/2010/main" val="42665656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pPr eaLnBrk="1" hangingPunct="1">
              <a:defRPr/>
            </a:pPr>
            <a:endParaRPr lang="tr-TR" smtClean="0"/>
          </a:p>
        </p:txBody>
      </p:sp>
      <p:sp>
        <p:nvSpPr>
          <p:cNvPr id="32771" name="Rectangle 3"/>
          <p:cNvSpPr>
            <a:spLocks noGrp="1" noChangeArrowheads="1"/>
          </p:cNvSpPr>
          <p:nvPr>
            <p:ph type="body" idx="1"/>
          </p:nvPr>
        </p:nvSpPr>
        <p:spPr>
          <a:xfrm>
            <a:off x="2206625" y="620714"/>
            <a:ext cx="7772400" cy="5475287"/>
          </a:xfrm>
        </p:spPr>
        <p:txBody>
          <a:bodyPr>
            <a:normAutofit lnSpcReduction="10000"/>
          </a:bodyPr>
          <a:lstStyle/>
          <a:p>
            <a:pPr eaLnBrk="1" hangingPunct="1">
              <a:lnSpc>
                <a:spcPct val="80000"/>
              </a:lnSpc>
            </a:pPr>
            <a:r>
              <a:rPr lang="tr-TR" altLang="tr-TR" sz="2400" b="1"/>
              <a:t>BİLİM ETİĞİ</a:t>
            </a:r>
          </a:p>
          <a:p>
            <a:pPr algn="just" eaLnBrk="1" hangingPunct="1">
              <a:lnSpc>
                <a:spcPct val="80000"/>
              </a:lnSpc>
            </a:pPr>
            <a:r>
              <a:rPr lang="tr-TR" altLang="tr-TR" sz="2400"/>
              <a:t>Bilim etiği uğraşsal etkinliklerin tümünün yürütülmesi sırasında ortaya çıkan değer sorunlarıyla bunlara getirilen çözüm önerilerinin tartışıldığı alan olarak tanımlanabilir. Bilim etiğine konu olan değer sorunlarını 3 ana başlık altında toplamak mümkündür:</a:t>
            </a:r>
          </a:p>
          <a:p>
            <a:pPr algn="just" eaLnBrk="1" hangingPunct="1">
              <a:lnSpc>
                <a:spcPct val="80000"/>
              </a:lnSpc>
            </a:pPr>
            <a:endParaRPr lang="tr-TR" altLang="tr-TR" sz="2400"/>
          </a:p>
          <a:p>
            <a:pPr algn="just" eaLnBrk="1" hangingPunct="1">
              <a:lnSpc>
                <a:spcPct val="80000"/>
              </a:lnSpc>
            </a:pPr>
            <a:r>
              <a:rPr lang="tr-TR" altLang="tr-TR" sz="2400"/>
              <a:t>Bilimle uğraşanların birbirlerine karşı olan tutum ve davranışları</a:t>
            </a:r>
          </a:p>
          <a:p>
            <a:pPr algn="just" eaLnBrk="1" hangingPunct="1">
              <a:lnSpc>
                <a:spcPct val="80000"/>
              </a:lnSpc>
              <a:buFont typeface="Wingdings" pitchFamily="2" charset="2"/>
              <a:buNone/>
            </a:pPr>
            <a:endParaRPr lang="tr-TR" altLang="tr-TR" sz="2400"/>
          </a:p>
          <a:p>
            <a:pPr algn="just" eaLnBrk="1" hangingPunct="1">
              <a:lnSpc>
                <a:spcPct val="80000"/>
              </a:lnSpc>
            </a:pPr>
            <a:r>
              <a:rPr lang="tr-TR" altLang="tr-TR" sz="2400"/>
              <a:t>Bilimle uğraşanların araştırmaya konu olan bireylere karşı tutum ve davranışları </a:t>
            </a:r>
          </a:p>
          <a:p>
            <a:pPr algn="just" eaLnBrk="1" hangingPunct="1">
              <a:lnSpc>
                <a:spcPct val="80000"/>
              </a:lnSpc>
            </a:pPr>
            <a:endParaRPr lang="tr-TR" altLang="tr-TR" sz="2400"/>
          </a:p>
          <a:p>
            <a:pPr algn="just" eaLnBrk="1" hangingPunct="1">
              <a:lnSpc>
                <a:spcPct val="80000"/>
              </a:lnSpc>
            </a:pPr>
            <a:r>
              <a:rPr lang="tr-TR" altLang="tr-TR" sz="2400"/>
              <a:t>Bilimle uğraşanların bilimsel raporları okuyacak ve sonuçlarından yararlanılacak olanlara karşı tutum ve davranışları</a:t>
            </a:r>
          </a:p>
          <a:p>
            <a:pPr algn="just" eaLnBrk="1" hangingPunct="1">
              <a:lnSpc>
                <a:spcPct val="80000"/>
              </a:lnSpc>
            </a:pPr>
            <a:endParaRPr lang="tr-TR" altLang="tr-TR" sz="2400"/>
          </a:p>
        </p:txBody>
      </p:sp>
    </p:spTree>
    <p:extLst>
      <p:ext uri="{BB962C8B-B14F-4D97-AF65-F5344CB8AC3E}">
        <p14:creationId xmlns:p14="http://schemas.microsoft.com/office/powerpoint/2010/main" val="10353416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pPr eaLnBrk="1" hangingPunct="1">
              <a:defRPr/>
            </a:pPr>
            <a:endParaRPr lang="tr-TR" smtClean="0"/>
          </a:p>
        </p:txBody>
      </p:sp>
      <p:sp>
        <p:nvSpPr>
          <p:cNvPr id="33795" name="Rectangle 3"/>
          <p:cNvSpPr>
            <a:spLocks noGrp="1" noChangeArrowheads="1"/>
          </p:cNvSpPr>
          <p:nvPr>
            <p:ph type="body" idx="1"/>
          </p:nvPr>
        </p:nvSpPr>
        <p:spPr>
          <a:xfrm>
            <a:off x="2206625" y="620714"/>
            <a:ext cx="7772400" cy="5475287"/>
          </a:xfrm>
        </p:spPr>
        <p:txBody>
          <a:bodyPr>
            <a:normAutofit fontScale="92500" lnSpcReduction="20000"/>
          </a:bodyPr>
          <a:lstStyle/>
          <a:p>
            <a:pPr eaLnBrk="1" hangingPunct="1">
              <a:lnSpc>
                <a:spcPct val="70000"/>
              </a:lnSpc>
            </a:pPr>
            <a:r>
              <a:rPr lang="tr-TR" altLang="tr-TR" sz="2000" b="1"/>
              <a:t>BİYOETİK</a:t>
            </a:r>
            <a:endParaRPr lang="tr-TR" altLang="tr-TR" sz="2000"/>
          </a:p>
          <a:p>
            <a:pPr algn="just" eaLnBrk="1" hangingPunct="1">
              <a:lnSpc>
                <a:spcPct val="70000"/>
              </a:lnSpc>
            </a:pPr>
            <a:r>
              <a:rPr lang="tr-TR" altLang="tr-TR" sz="2000"/>
              <a:t>	Genel olarak canlıları ilgilendiren tüm değer sorunlarının tartışıldığı uygulamalı felsefe alanıdır. </a:t>
            </a:r>
          </a:p>
          <a:p>
            <a:pPr algn="just" eaLnBrk="1" hangingPunct="1">
              <a:lnSpc>
                <a:spcPct val="70000"/>
              </a:lnSpc>
            </a:pPr>
            <a:endParaRPr lang="tr-TR" altLang="tr-TR" sz="2000"/>
          </a:p>
          <a:p>
            <a:pPr eaLnBrk="1" hangingPunct="1">
              <a:lnSpc>
                <a:spcPct val="70000"/>
              </a:lnSpc>
            </a:pPr>
            <a:r>
              <a:rPr lang="tr-TR" altLang="tr-TR" sz="2000"/>
              <a:t>Biyoetik alanının konuları şunlardır:</a:t>
            </a:r>
          </a:p>
          <a:p>
            <a:pPr eaLnBrk="1" hangingPunct="1">
              <a:lnSpc>
                <a:spcPct val="70000"/>
              </a:lnSpc>
            </a:pPr>
            <a:endParaRPr lang="tr-TR" altLang="tr-TR" sz="2000"/>
          </a:p>
          <a:p>
            <a:pPr eaLnBrk="1" hangingPunct="1">
              <a:lnSpc>
                <a:spcPct val="70000"/>
              </a:lnSpc>
            </a:pPr>
            <a:r>
              <a:rPr lang="tr-TR" altLang="tr-TR" sz="2000"/>
              <a:t>Gebeliğin yapay olarak sonlandırılması</a:t>
            </a:r>
          </a:p>
          <a:p>
            <a:pPr eaLnBrk="1" hangingPunct="1">
              <a:lnSpc>
                <a:spcPct val="70000"/>
              </a:lnSpc>
            </a:pPr>
            <a:r>
              <a:rPr lang="tr-TR" altLang="tr-TR" sz="2000"/>
              <a:t>Doğuştan sakatlıkları olan bebekler</a:t>
            </a:r>
          </a:p>
          <a:p>
            <a:pPr eaLnBrk="1" hangingPunct="1">
              <a:lnSpc>
                <a:spcPct val="70000"/>
              </a:lnSpc>
            </a:pPr>
            <a:r>
              <a:rPr lang="tr-TR" altLang="tr-TR" sz="2000"/>
              <a:t>Kısırlaştırma</a:t>
            </a:r>
          </a:p>
          <a:p>
            <a:pPr eaLnBrk="1" hangingPunct="1">
              <a:lnSpc>
                <a:spcPct val="70000"/>
              </a:lnSpc>
            </a:pPr>
            <a:r>
              <a:rPr lang="tr-TR" altLang="tr-TR" sz="2000"/>
              <a:t>Gebeliğin önlenmesi</a:t>
            </a:r>
          </a:p>
          <a:p>
            <a:pPr eaLnBrk="1" hangingPunct="1">
              <a:lnSpc>
                <a:spcPct val="70000"/>
              </a:lnSpc>
            </a:pPr>
            <a:r>
              <a:rPr lang="tr-TR" altLang="tr-TR" sz="2000"/>
              <a:t>Yapay döllenme</a:t>
            </a:r>
          </a:p>
          <a:p>
            <a:pPr eaLnBrk="1" hangingPunct="1">
              <a:lnSpc>
                <a:spcPct val="70000"/>
              </a:lnSpc>
            </a:pPr>
            <a:r>
              <a:rPr lang="tr-TR" altLang="tr-TR" sz="2000"/>
              <a:t>Kalıtsal hastalıkta koruyucu hekimlik</a:t>
            </a:r>
          </a:p>
          <a:p>
            <a:pPr eaLnBrk="1" hangingPunct="1">
              <a:lnSpc>
                <a:spcPct val="70000"/>
              </a:lnSpc>
            </a:pPr>
            <a:r>
              <a:rPr lang="tr-TR" altLang="tr-TR" sz="2000"/>
              <a:t>Genel insan deneyleri</a:t>
            </a:r>
          </a:p>
          <a:p>
            <a:pPr eaLnBrk="1" hangingPunct="1">
              <a:lnSpc>
                <a:spcPct val="70000"/>
              </a:lnSpc>
            </a:pPr>
            <a:r>
              <a:rPr lang="tr-TR" altLang="tr-TR" sz="2000"/>
              <a:t>İnsan deneyleri için gönüllülerden aydınlatılmış onam alınması</a:t>
            </a:r>
          </a:p>
          <a:p>
            <a:pPr eaLnBrk="1" hangingPunct="1">
              <a:lnSpc>
                <a:spcPct val="70000"/>
              </a:lnSpc>
            </a:pPr>
            <a:r>
              <a:rPr lang="tr-TR" altLang="tr-TR" sz="2000"/>
              <a:t>İnsanlarda tedavi edici madde denemesi</a:t>
            </a:r>
          </a:p>
          <a:p>
            <a:pPr eaLnBrk="1" hangingPunct="1">
              <a:lnSpc>
                <a:spcPct val="70000"/>
              </a:lnSpc>
            </a:pPr>
            <a:r>
              <a:rPr lang="tr-TR" altLang="tr-TR" sz="2000"/>
              <a:t>Ölümün tanımı ve ölüm hakkı</a:t>
            </a:r>
          </a:p>
          <a:p>
            <a:pPr eaLnBrk="1" hangingPunct="1">
              <a:lnSpc>
                <a:spcPct val="70000"/>
              </a:lnSpc>
            </a:pPr>
            <a:r>
              <a:rPr lang="tr-TR" altLang="tr-TR" sz="2000"/>
              <a:t>Doku ve organ aktarımları</a:t>
            </a:r>
          </a:p>
          <a:p>
            <a:pPr eaLnBrk="1" hangingPunct="1">
              <a:lnSpc>
                <a:spcPct val="70000"/>
              </a:lnSpc>
            </a:pPr>
            <a:r>
              <a:rPr lang="tr-TR" altLang="tr-TR" sz="2000"/>
              <a:t>Kişisel tıbbi bilgilerin bilgisayara aktarılması</a:t>
            </a:r>
          </a:p>
          <a:p>
            <a:pPr eaLnBrk="1" hangingPunct="1">
              <a:lnSpc>
                <a:spcPct val="70000"/>
              </a:lnSpc>
            </a:pPr>
            <a:r>
              <a:rPr lang="tr-TR" altLang="tr-TR" sz="2000"/>
              <a:t>Çevrenin korunması</a:t>
            </a:r>
          </a:p>
          <a:p>
            <a:pPr eaLnBrk="1" hangingPunct="1">
              <a:lnSpc>
                <a:spcPct val="70000"/>
              </a:lnSpc>
            </a:pPr>
            <a:endParaRPr lang="tr-TR" altLang="tr-TR" sz="2000"/>
          </a:p>
        </p:txBody>
      </p:sp>
    </p:spTree>
    <p:extLst>
      <p:ext uri="{BB962C8B-B14F-4D97-AF65-F5344CB8AC3E}">
        <p14:creationId xmlns:p14="http://schemas.microsoft.com/office/powerpoint/2010/main" val="39617631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pPr eaLnBrk="1" hangingPunct="1">
              <a:defRPr/>
            </a:pPr>
            <a:endParaRPr lang="tr-TR" smtClean="0"/>
          </a:p>
        </p:txBody>
      </p:sp>
      <p:sp>
        <p:nvSpPr>
          <p:cNvPr id="34819" name="Rectangle 3"/>
          <p:cNvSpPr>
            <a:spLocks noGrp="1" noChangeArrowheads="1"/>
          </p:cNvSpPr>
          <p:nvPr>
            <p:ph type="body" idx="1"/>
          </p:nvPr>
        </p:nvSpPr>
        <p:spPr>
          <a:xfrm>
            <a:off x="2206625" y="620714"/>
            <a:ext cx="7772400" cy="5475287"/>
          </a:xfrm>
        </p:spPr>
        <p:txBody>
          <a:bodyPr/>
          <a:lstStyle/>
          <a:p>
            <a:pPr eaLnBrk="1" hangingPunct="1">
              <a:lnSpc>
                <a:spcPct val="80000"/>
              </a:lnSpc>
            </a:pPr>
            <a:r>
              <a:rPr lang="tr-TR" altLang="tr-TR" sz="2400" b="1"/>
              <a:t>TIP ETİĞİ</a:t>
            </a:r>
          </a:p>
          <a:p>
            <a:pPr algn="just" eaLnBrk="1" hangingPunct="1">
              <a:lnSpc>
                <a:spcPct val="80000"/>
              </a:lnSpc>
            </a:pPr>
            <a:r>
              <a:rPr lang="tr-TR" altLang="tr-TR" sz="2400" b="1"/>
              <a:t>	</a:t>
            </a:r>
            <a:r>
              <a:rPr lang="tr-TR" altLang="tr-TR" sz="2400"/>
              <a:t>Genel bir tanımla tıp uygulamasında hekimin kendi hakları ve hasta haklarıyla birlikte doğru mesleki yaklaşımın kurulmasına ilişkin temel prensiplerdir. Dolayısıyla tıp etiği değerler felsefesinin tıp içindeki farklılaşmış uygulamalı bir uzantısıdır. Tıp etiğinin kapsamına giren konular şunlardır:</a:t>
            </a:r>
          </a:p>
          <a:p>
            <a:pPr eaLnBrk="1" hangingPunct="1">
              <a:lnSpc>
                <a:spcPct val="80000"/>
              </a:lnSpc>
            </a:pPr>
            <a:r>
              <a:rPr lang="tr-TR" altLang="tr-TR" sz="2400"/>
              <a:t>İnsan deneyleri</a:t>
            </a:r>
          </a:p>
          <a:p>
            <a:pPr eaLnBrk="1" hangingPunct="1">
              <a:lnSpc>
                <a:spcPct val="80000"/>
              </a:lnSpc>
            </a:pPr>
            <a:r>
              <a:rPr lang="tr-TR" altLang="tr-TR" sz="2400"/>
              <a:t>Gebeliğin yapay olarak sona erdirilmesi</a:t>
            </a:r>
          </a:p>
          <a:p>
            <a:pPr eaLnBrk="1" hangingPunct="1">
              <a:lnSpc>
                <a:spcPct val="80000"/>
              </a:lnSpc>
            </a:pPr>
            <a:r>
              <a:rPr lang="tr-TR" altLang="tr-TR" sz="2400"/>
              <a:t>Doğum öncesi tanı</a:t>
            </a:r>
          </a:p>
          <a:p>
            <a:pPr eaLnBrk="1" hangingPunct="1">
              <a:lnSpc>
                <a:spcPct val="80000"/>
              </a:lnSpc>
            </a:pPr>
            <a:r>
              <a:rPr lang="tr-TR" altLang="tr-TR" sz="2400"/>
              <a:t>Genetik danışmanlık</a:t>
            </a:r>
          </a:p>
          <a:p>
            <a:pPr eaLnBrk="1" hangingPunct="1">
              <a:lnSpc>
                <a:spcPct val="80000"/>
              </a:lnSpc>
            </a:pPr>
            <a:r>
              <a:rPr lang="tr-TR" altLang="tr-TR" sz="2400"/>
              <a:t>Yardımcı üreme teknikleri</a:t>
            </a:r>
          </a:p>
          <a:p>
            <a:pPr eaLnBrk="1" hangingPunct="1">
              <a:lnSpc>
                <a:spcPct val="80000"/>
              </a:lnSpc>
            </a:pPr>
            <a:r>
              <a:rPr lang="tr-TR" altLang="tr-TR" sz="2400"/>
              <a:t>Organ aktarımı</a:t>
            </a:r>
          </a:p>
          <a:p>
            <a:pPr eaLnBrk="1" hangingPunct="1">
              <a:lnSpc>
                <a:spcPct val="80000"/>
              </a:lnSpc>
            </a:pPr>
            <a:r>
              <a:rPr lang="tr-TR" altLang="tr-TR" sz="2400"/>
              <a:t>Gen tedavisi</a:t>
            </a:r>
          </a:p>
          <a:p>
            <a:pPr eaLnBrk="1" hangingPunct="1">
              <a:lnSpc>
                <a:spcPct val="80000"/>
              </a:lnSpc>
            </a:pPr>
            <a:r>
              <a:rPr lang="tr-TR" altLang="tr-TR" sz="2400"/>
              <a:t>Ölümün tanımı</a:t>
            </a:r>
          </a:p>
          <a:p>
            <a:pPr eaLnBrk="1" hangingPunct="1">
              <a:lnSpc>
                <a:spcPct val="80000"/>
              </a:lnSpc>
            </a:pPr>
            <a:endParaRPr lang="tr-TR" altLang="tr-TR" sz="2400"/>
          </a:p>
        </p:txBody>
      </p:sp>
    </p:spTree>
    <p:extLst>
      <p:ext uri="{BB962C8B-B14F-4D97-AF65-F5344CB8AC3E}">
        <p14:creationId xmlns:p14="http://schemas.microsoft.com/office/powerpoint/2010/main" val="35214921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2206626" y="609601"/>
            <a:ext cx="8080375" cy="587375"/>
          </a:xfrm>
        </p:spPr>
        <p:txBody>
          <a:bodyPr>
            <a:normAutofit fontScale="90000"/>
          </a:bodyPr>
          <a:lstStyle/>
          <a:p>
            <a:pPr eaLnBrk="1" hangingPunct="1">
              <a:defRPr/>
            </a:pPr>
            <a:r>
              <a:rPr lang="tr-TR" sz="4000" b="1"/>
              <a:t>GÜNLÜK YAŞANTI ve ETİK</a:t>
            </a:r>
          </a:p>
        </p:txBody>
      </p:sp>
      <p:sp>
        <p:nvSpPr>
          <p:cNvPr id="35843" name="Rectangle 3"/>
          <p:cNvSpPr>
            <a:spLocks noGrp="1" noChangeArrowheads="1"/>
          </p:cNvSpPr>
          <p:nvPr>
            <p:ph type="body" idx="1"/>
          </p:nvPr>
        </p:nvSpPr>
        <p:spPr>
          <a:xfrm>
            <a:off x="2206625" y="1412875"/>
            <a:ext cx="7772400" cy="4895850"/>
          </a:xfrm>
        </p:spPr>
        <p:txBody>
          <a:bodyPr/>
          <a:lstStyle/>
          <a:p>
            <a:pPr algn="just" eaLnBrk="1" hangingPunct="1">
              <a:lnSpc>
                <a:spcPct val="80000"/>
              </a:lnSpc>
            </a:pPr>
            <a:r>
              <a:rPr lang="tr-TR" altLang="tr-TR" sz="2400"/>
              <a:t>Günlük hayatta  insanlar arası ilişkiler gerçekte yoğun etik değerlendirme süreçlerinde geçer. </a:t>
            </a:r>
          </a:p>
          <a:p>
            <a:pPr algn="just" eaLnBrk="1" hangingPunct="1">
              <a:lnSpc>
                <a:spcPct val="80000"/>
              </a:lnSpc>
              <a:buFont typeface="Wingdings" pitchFamily="2" charset="2"/>
              <a:buNone/>
            </a:pPr>
            <a:endParaRPr lang="tr-TR" altLang="tr-TR" sz="2400"/>
          </a:p>
          <a:p>
            <a:pPr algn="just" eaLnBrk="1" hangingPunct="1">
              <a:lnSpc>
                <a:spcPct val="80000"/>
              </a:lnSpc>
            </a:pPr>
            <a:r>
              <a:rPr lang="tr-TR" altLang="tr-TR" sz="2400"/>
              <a:t>Herhangi bir etik yargı ve değerlendirmenin kişiler üzerindeki etkisi son derece ağır ve kalıcı olmaktadır. </a:t>
            </a:r>
          </a:p>
          <a:p>
            <a:pPr algn="just" eaLnBrk="1" hangingPunct="1">
              <a:lnSpc>
                <a:spcPct val="80000"/>
              </a:lnSpc>
            </a:pPr>
            <a:endParaRPr lang="tr-TR" altLang="tr-TR" sz="2400"/>
          </a:p>
          <a:p>
            <a:pPr algn="just" eaLnBrk="1" hangingPunct="1">
              <a:lnSpc>
                <a:spcPct val="80000"/>
              </a:lnSpc>
            </a:pPr>
            <a:r>
              <a:rPr lang="tr-TR" altLang="tr-TR" sz="2400"/>
              <a:t>Etik değerlendirmeler evrenseldir. Yere, kişiye  ve zamana göre değişmez. </a:t>
            </a:r>
          </a:p>
          <a:p>
            <a:pPr algn="just" eaLnBrk="1" hangingPunct="1">
              <a:lnSpc>
                <a:spcPct val="80000"/>
              </a:lnSpc>
            </a:pPr>
            <a:endParaRPr lang="tr-TR" altLang="tr-TR" sz="2400"/>
          </a:p>
          <a:p>
            <a:pPr algn="just" eaLnBrk="1" hangingPunct="1">
              <a:lnSpc>
                <a:spcPct val="80000"/>
              </a:lnSpc>
            </a:pPr>
            <a:r>
              <a:rPr lang="tr-TR" altLang="tr-TR" sz="2400"/>
              <a:t>Etik yargı ve değerlendirmelerde bulunurken karşımıza birden fazla sayıda etik değer/ ilke çıkmaktadır. Olayları değerlendirirken bu değerlerden bazılarına öncelik tanınması da unutulmamalıdır. </a:t>
            </a:r>
          </a:p>
          <a:p>
            <a:pPr algn="just" eaLnBrk="1" hangingPunct="1">
              <a:lnSpc>
                <a:spcPct val="80000"/>
              </a:lnSpc>
            </a:pPr>
            <a:endParaRPr lang="tr-TR" altLang="tr-TR" sz="2400"/>
          </a:p>
          <a:p>
            <a:pPr algn="just" eaLnBrk="1" hangingPunct="1">
              <a:lnSpc>
                <a:spcPct val="80000"/>
              </a:lnSpc>
            </a:pPr>
            <a:endParaRPr lang="tr-TR" altLang="tr-TR" sz="2400"/>
          </a:p>
        </p:txBody>
      </p:sp>
    </p:spTree>
    <p:extLst>
      <p:ext uri="{BB962C8B-B14F-4D97-AF65-F5344CB8AC3E}">
        <p14:creationId xmlns:p14="http://schemas.microsoft.com/office/powerpoint/2010/main" val="24952196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2208214" y="260350"/>
            <a:ext cx="8080375" cy="1143000"/>
          </a:xfrm>
        </p:spPr>
        <p:txBody>
          <a:bodyPr/>
          <a:lstStyle/>
          <a:p>
            <a:pPr eaLnBrk="1" hangingPunct="1">
              <a:defRPr/>
            </a:pPr>
            <a:r>
              <a:rPr lang="tr-TR" b="1" smtClean="0"/>
              <a:t>GERÇEĞİN SÖYLENMESİ</a:t>
            </a:r>
          </a:p>
        </p:txBody>
      </p:sp>
      <p:sp>
        <p:nvSpPr>
          <p:cNvPr id="36867" name="Rectangle 3"/>
          <p:cNvSpPr>
            <a:spLocks noGrp="1" noChangeArrowheads="1"/>
          </p:cNvSpPr>
          <p:nvPr>
            <p:ph type="body" idx="1"/>
          </p:nvPr>
        </p:nvSpPr>
        <p:spPr>
          <a:xfrm>
            <a:off x="2206625" y="1412876"/>
            <a:ext cx="7772400" cy="4683125"/>
          </a:xfrm>
        </p:spPr>
        <p:txBody>
          <a:bodyPr>
            <a:normAutofit lnSpcReduction="10000"/>
          </a:bodyPr>
          <a:lstStyle/>
          <a:p>
            <a:pPr algn="just" eaLnBrk="1" hangingPunct="1">
              <a:lnSpc>
                <a:spcPct val="70000"/>
              </a:lnSpc>
            </a:pPr>
            <a:r>
              <a:rPr lang="tr-TR" altLang="tr-TR" sz="2400"/>
              <a:t>Bilgi sorumluluğu, gerçeğin söylenmesindeki yapı taşlarının önemli bir unsurudur. </a:t>
            </a:r>
          </a:p>
          <a:p>
            <a:pPr algn="just" eaLnBrk="1" hangingPunct="1">
              <a:lnSpc>
                <a:spcPct val="70000"/>
              </a:lnSpc>
            </a:pPr>
            <a:endParaRPr lang="tr-TR" altLang="tr-TR" sz="2400"/>
          </a:p>
          <a:p>
            <a:pPr algn="just" eaLnBrk="1" hangingPunct="1">
              <a:lnSpc>
                <a:spcPct val="70000"/>
              </a:lnSpc>
            </a:pPr>
            <a:r>
              <a:rPr lang="tr-TR" altLang="tr-TR" sz="2400"/>
              <a:t>Hastadan gerçeğin saklanmasının başta gelen gerekçesi, kötü durumun hasta üzerinde olumsuz etki yaratacağı varsayımıdır. </a:t>
            </a:r>
          </a:p>
          <a:p>
            <a:pPr algn="just" eaLnBrk="1" hangingPunct="1">
              <a:lnSpc>
                <a:spcPct val="70000"/>
              </a:lnSpc>
            </a:pPr>
            <a:endParaRPr lang="tr-TR" altLang="tr-TR" sz="2400"/>
          </a:p>
          <a:p>
            <a:pPr algn="just" eaLnBrk="1" hangingPunct="1">
              <a:lnSpc>
                <a:spcPct val="70000"/>
              </a:lnSpc>
            </a:pPr>
            <a:r>
              <a:rPr lang="tr-TR" altLang="tr-TR" sz="2400"/>
              <a:t>Tıbbi gerçekle ilgili tüm bilgileri hastaya söylemek ya da söylememek, insan sağlığı söz konusu olduğu için mutlak bir kural olamaz. </a:t>
            </a:r>
          </a:p>
          <a:p>
            <a:pPr algn="just" eaLnBrk="1" hangingPunct="1">
              <a:lnSpc>
                <a:spcPct val="70000"/>
              </a:lnSpc>
            </a:pPr>
            <a:endParaRPr lang="tr-TR" altLang="tr-TR" sz="2400"/>
          </a:p>
          <a:p>
            <a:pPr algn="just" eaLnBrk="1" hangingPunct="1">
              <a:lnSpc>
                <a:spcPct val="70000"/>
              </a:lnSpc>
            </a:pPr>
            <a:r>
              <a:rPr lang="tr-TR" altLang="tr-TR" sz="2400"/>
              <a:t>Hastanın tıbbi koşullarına, bedensel ve ruhsal durumuna yarar sağlayacağından emin olunduğu bazı durumlarda tıbbi bilgiler hastadan saklanabilir, değiştirilebilir.</a:t>
            </a:r>
          </a:p>
          <a:p>
            <a:pPr algn="just" eaLnBrk="1" hangingPunct="1">
              <a:lnSpc>
                <a:spcPct val="70000"/>
              </a:lnSpc>
              <a:buFont typeface="Wingdings" pitchFamily="2" charset="2"/>
              <a:buNone/>
            </a:pPr>
            <a:r>
              <a:rPr lang="tr-TR" altLang="tr-TR" sz="2400"/>
              <a:t> </a:t>
            </a:r>
          </a:p>
        </p:txBody>
      </p:sp>
    </p:spTree>
    <p:extLst>
      <p:ext uri="{BB962C8B-B14F-4D97-AF65-F5344CB8AC3E}">
        <p14:creationId xmlns:p14="http://schemas.microsoft.com/office/powerpoint/2010/main" val="11675416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type="body" idx="1"/>
          </p:nvPr>
        </p:nvSpPr>
        <p:spPr/>
        <p:txBody>
          <a:bodyPr/>
          <a:lstStyle/>
          <a:p>
            <a:pPr algn="just" eaLnBrk="1" hangingPunct="1"/>
            <a:r>
              <a:rPr lang="tr-TR" altLang="tr-TR" smtClean="0"/>
              <a:t>Hastanın gerçeği bilme hakkı, özerkliğe saygı ilkesinin bir uzantısıdır. </a:t>
            </a:r>
          </a:p>
          <a:p>
            <a:pPr algn="just" eaLnBrk="1" hangingPunct="1"/>
            <a:endParaRPr lang="tr-TR" altLang="tr-TR" smtClean="0"/>
          </a:p>
          <a:p>
            <a:pPr algn="just" eaLnBrk="1" hangingPunct="1"/>
            <a:r>
              <a:rPr lang="tr-TR" altLang="tr-TR" smtClean="0"/>
              <a:t>Hekimler arasında da tıbbi gerçeğin hastaya söylenmesi eğilimi gittikçe artmaktadır. </a:t>
            </a:r>
          </a:p>
        </p:txBody>
      </p:sp>
      <p:sp>
        <p:nvSpPr>
          <p:cNvPr id="59396" name="Rectangle 4"/>
          <p:cNvSpPr>
            <a:spLocks noGrp="1" noChangeArrowheads="1"/>
          </p:cNvSpPr>
          <p:nvPr>
            <p:ph type="title"/>
          </p:nvPr>
        </p:nvSpPr>
        <p:spPr/>
        <p:txBody>
          <a:bodyPr/>
          <a:lstStyle/>
          <a:p>
            <a:pPr eaLnBrk="1" hangingPunct="1">
              <a:defRPr/>
            </a:pPr>
            <a:r>
              <a:rPr lang="tr-TR" b="1" smtClean="0"/>
              <a:t>GERÇEĞİN SÖYLENMESİ</a:t>
            </a:r>
          </a:p>
        </p:txBody>
      </p:sp>
    </p:spTree>
    <p:extLst>
      <p:ext uri="{BB962C8B-B14F-4D97-AF65-F5344CB8AC3E}">
        <p14:creationId xmlns:p14="http://schemas.microsoft.com/office/powerpoint/2010/main" val="17210893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1191</Words>
  <Application>Microsoft Office PowerPoint</Application>
  <PresentationFormat>Geniş ekran</PresentationFormat>
  <Paragraphs>170</Paragraphs>
  <Slides>26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26</vt:i4>
      </vt:variant>
    </vt:vector>
  </HeadingPairs>
  <TitlesOfParts>
    <vt:vector size="31" baseType="lpstr">
      <vt:lpstr>Arial</vt:lpstr>
      <vt:lpstr>Calibri</vt:lpstr>
      <vt:lpstr>Calibri Light</vt:lpstr>
      <vt:lpstr>Wingdings</vt:lpstr>
      <vt:lpstr>Office Teması</vt:lpstr>
      <vt:lpstr>PowerPoint Sunusu</vt:lpstr>
      <vt:lpstr>PowerPoint Sunusu</vt:lpstr>
      <vt:lpstr>PowerPoint Sunusu</vt:lpstr>
      <vt:lpstr>PowerPoint Sunusu</vt:lpstr>
      <vt:lpstr>PowerPoint Sunusu</vt:lpstr>
      <vt:lpstr>PowerPoint Sunusu</vt:lpstr>
      <vt:lpstr>GÜNLÜK YAŞANTI ve ETİK</vt:lpstr>
      <vt:lpstr>GERÇEĞİN SÖYLENMESİ</vt:lpstr>
      <vt:lpstr>GERÇEĞİN SÖYLENMESİ</vt:lpstr>
      <vt:lpstr>PowerPoint Sunusu</vt:lpstr>
      <vt:lpstr>PowerPoint Sunusu</vt:lpstr>
      <vt:lpstr>GİZLİLİK – SIR SAKLAMA-GÜVENİLİRLİK</vt:lpstr>
      <vt:lpstr>GİZLİLİK – SIR SAKLAMA-GÜVENİLİRLİK</vt:lpstr>
      <vt:lpstr>GİZLİLİK – SIR SAKLAMA-GÜVENİLİRLİK</vt:lpstr>
      <vt:lpstr>PLASEBO KULLANIMI</vt:lpstr>
      <vt:lpstr>PLASEBO KULLANIMI</vt:lpstr>
      <vt:lpstr>PowerPoint Sunusu</vt:lpstr>
      <vt:lpstr>MESLEKİ ETİK</vt:lpstr>
      <vt:lpstr>MESLEKİ ETİK</vt:lpstr>
      <vt:lpstr>MESLEKİ ETİK</vt:lpstr>
      <vt:lpstr>MESLEKİ ETİK</vt:lpstr>
      <vt:lpstr>ÖRGÜTSEL ETİK</vt:lpstr>
      <vt:lpstr>ÖRGÜTSEL ETİK</vt:lpstr>
      <vt:lpstr>ÖRGÜTSEL ETİK</vt:lpstr>
      <vt:lpstr>ÖRGÜTSEL ETİK</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gulbin</dc:creator>
  <cp:lastModifiedBy>gülbin özçelikay</cp:lastModifiedBy>
  <cp:revision>4</cp:revision>
  <dcterms:created xsi:type="dcterms:W3CDTF">2017-03-15T08:44:31Z</dcterms:created>
  <dcterms:modified xsi:type="dcterms:W3CDTF">2017-03-19T13:40:05Z</dcterms:modified>
</cp:coreProperties>
</file>