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92" r:id="rId2"/>
    <p:sldId id="258" r:id="rId3"/>
    <p:sldId id="295" r:id="rId4"/>
    <p:sldId id="291" r:id="rId5"/>
    <p:sldId id="294" r:id="rId6"/>
    <p:sldId id="264" r:id="rId7"/>
    <p:sldId id="265" r:id="rId8"/>
    <p:sldId id="29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46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5129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153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33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4236813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26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246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52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2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86041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1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25559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59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39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4394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45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428990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9493878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108A924E-8EE3-43BA-8892-82736B439AA8}"/>
              </a:ext>
            </a:extLst>
          </p:cNvPr>
          <p:cNvSpPr>
            <a:spLocks noGrp="1"/>
          </p:cNvSpPr>
          <p:nvPr>
            <p:ph type="ctrTitle"/>
          </p:nvPr>
        </p:nvSpPr>
        <p:spPr>
          <a:xfrm>
            <a:off x="2833075" y="2405703"/>
            <a:ext cx="6815669" cy="1515533"/>
          </a:xfrm>
        </p:spPr>
        <p:txBody>
          <a:bodyPr/>
          <a:lstStyle/>
          <a:p>
            <a:pPr algn="ctr"/>
            <a:r>
              <a:rPr lang="tr-TR" b="1" dirty="0"/>
              <a:t>BİLGİ YÖNETİMİ</a:t>
            </a:r>
          </a:p>
        </p:txBody>
      </p:sp>
    </p:spTree>
    <p:extLst>
      <p:ext uri="{BB962C8B-B14F-4D97-AF65-F5344CB8AC3E}">
        <p14:creationId xmlns:p14="http://schemas.microsoft.com/office/powerpoint/2010/main" val="42427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Nedir?</a:t>
            </a:r>
          </a:p>
        </p:txBody>
      </p:sp>
      <p:sp>
        <p:nvSpPr>
          <p:cNvPr id="3" name="İçerik Yer Tutucusu 2"/>
          <p:cNvSpPr>
            <a:spLocks noGrp="1"/>
          </p:cNvSpPr>
          <p:nvPr>
            <p:ph idx="1"/>
          </p:nvPr>
        </p:nvSpPr>
        <p:spPr>
          <a:xfrm>
            <a:off x="1404729" y="2556932"/>
            <a:ext cx="9342783" cy="3318936"/>
          </a:xfrm>
        </p:spPr>
        <p:txBody>
          <a:bodyPr>
            <a:normAutofit/>
          </a:bodyPr>
          <a:lstStyle/>
          <a:p>
            <a:pPr algn="just"/>
            <a:r>
              <a:rPr lang="tr-TR" sz="3200" dirty="0">
                <a:solidFill>
                  <a:schemeClr val="tx1">
                    <a:lumMod val="95000"/>
                    <a:lumOff val="5000"/>
                  </a:schemeClr>
                </a:solidFill>
              </a:rPr>
              <a:t>Veri ve bilgi, insan düşünce ve eyleminin bulunduğu her alanda gereklidir.</a:t>
            </a:r>
          </a:p>
          <a:p>
            <a:pPr algn="just"/>
            <a:r>
              <a:rPr lang="tr-TR" sz="3200" dirty="0">
                <a:solidFill>
                  <a:schemeClr val="tx1">
                    <a:lumMod val="95000"/>
                    <a:lumOff val="5000"/>
                  </a:schemeClr>
                </a:solidFill>
              </a:rPr>
              <a:t>İşletme yönetiminin her basamağında insan düşünce ve eyleminin yeri büyüktür.</a:t>
            </a:r>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347446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Nedir?</a:t>
            </a:r>
          </a:p>
        </p:txBody>
      </p:sp>
      <p:sp>
        <p:nvSpPr>
          <p:cNvPr id="3" name="İçerik Yer Tutucusu 2"/>
          <p:cNvSpPr>
            <a:spLocks noGrp="1"/>
          </p:cNvSpPr>
          <p:nvPr>
            <p:ph idx="1"/>
          </p:nvPr>
        </p:nvSpPr>
        <p:spPr/>
        <p:txBody>
          <a:bodyPr>
            <a:normAutofit/>
          </a:bodyPr>
          <a:lstStyle/>
          <a:p>
            <a:pPr algn="just"/>
            <a:r>
              <a:rPr lang="tr-TR" sz="2800" dirty="0">
                <a:solidFill>
                  <a:schemeClr val="tx1">
                    <a:lumMod val="95000"/>
                    <a:lumOff val="5000"/>
                  </a:schemeClr>
                </a:solidFill>
              </a:rPr>
              <a:t>Yönetim basamaklarında görev ve sorumluluk yüklenen karar verici kişi ve organlar, karar sürecinde ya hazır olan veri ve bilgileri kullanırlar ya da gereksinim duydukları veri ve bilgileri belirli formatlarda bilgi işlem merkezinden isterler.</a:t>
            </a:r>
          </a:p>
          <a:p>
            <a:pPr algn="just"/>
            <a:r>
              <a:rPr lang="tr-TR" sz="2800" dirty="0">
                <a:solidFill>
                  <a:schemeClr val="tx1">
                    <a:lumMod val="95000"/>
                    <a:lumOff val="5000"/>
                  </a:schemeClr>
                </a:solidFill>
              </a:rPr>
              <a:t> Bilgi, kişisel ve örgütsel kararların temelini oluşturmanın yanı sıra, önemli bir ulusal kaynak, büyük bir politik ve ekonomik güçtür.</a:t>
            </a:r>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Tree>
    <p:extLst>
      <p:ext uri="{BB962C8B-B14F-4D97-AF65-F5344CB8AC3E}">
        <p14:creationId xmlns:p14="http://schemas.microsoft.com/office/powerpoint/2010/main" val="219196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endParaRPr lang="tr-TR" b="1" dirty="0"/>
          </a:p>
        </p:txBody>
      </p:sp>
      <p:sp>
        <p:nvSpPr>
          <p:cNvPr id="3" name="İçerik Yer Tutucusu 2"/>
          <p:cNvSpPr>
            <a:spLocks noGrp="1"/>
          </p:cNvSpPr>
          <p:nvPr>
            <p:ph idx="1"/>
          </p:nvPr>
        </p:nvSpPr>
        <p:spPr/>
        <p:txBody>
          <a:bodyPr>
            <a:normAutofit/>
          </a:bodyPr>
          <a:lstStyle/>
          <a:p>
            <a:pPr algn="just"/>
            <a:r>
              <a:rPr lang="tr-TR" sz="2800" dirty="0"/>
              <a:t> </a:t>
            </a:r>
            <a:r>
              <a:rPr lang="tr-TR" sz="2800" dirty="0">
                <a:solidFill>
                  <a:schemeClr val="tx1">
                    <a:lumMod val="95000"/>
                    <a:lumOff val="5000"/>
                  </a:schemeClr>
                </a:solidFill>
              </a:rPr>
              <a:t>Bilgi yönetimi, şiddetli rekabetin yaşandığı ve koşulların sürekli olarak değiştiği bir ortamda, işletmelerin ve genel olarak tüm örgütlerin değişen ortam ve şartlara uyum sağlamak, yaşamlarını sürdürmek ve mevcut yeteneklerini muhafaza etmek için ortak aklı kullandığı süreçtir</a:t>
            </a:r>
          </a:p>
          <a:p>
            <a:endParaRPr lang="tr-TR" dirty="0">
              <a:solidFill>
                <a:schemeClr val="tx1">
                  <a:lumMod val="95000"/>
                  <a:lumOff val="5000"/>
                </a:schemeClr>
              </a:solidFill>
            </a:endParaRP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Tree>
    <p:extLst>
      <p:ext uri="{BB962C8B-B14F-4D97-AF65-F5344CB8AC3E}">
        <p14:creationId xmlns:p14="http://schemas.microsoft.com/office/powerpoint/2010/main" val="56523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endParaRPr lang="tr-TR" dirty="0"/>
          </a:p>
        </p:txBody>
      </p:sp>
      <p:sp>
        <p:nvSpPr>
          <p:cNvPr id="3" name="İçerik Yer Tutucusu 2"/>
          <p:cNvSpPr>
            <a:spLocks noGrp="1"/>
          </p:cNvSpPr>
          <p:nvPr>
            <p:ph idx="1"/>
          </p:nvPr>
        </p:nvSpPr>
        <p:spPr/>
        <p:txBody>
          <a:bodyPr>
            <a:normAutofit/>
          </a:bodyPr>
          <a:lstStyle/>
          <a:p>
            <a:r>
              <a:rPr lang="tr-TR" dirty="0">
                <a:solidFill>
                  <a:schemeClr val="tx1">
                    <a:lumMod val="95000"/>
                    <a:lumOff val="5000"/>
                  </a:schemeClr>
                </a:solidFill>
              </a:rPr>
              <a:t>Bilgi yönetimi, bilgi ve iletişim teknolojilerinin veri ve bilgi işleme kapasitesi ile beşeri sermayenin yenilikçi ve yaratıcı kapasitesini birleştiren ve beşeri sermayenin yaratıcı gücünden azami ölçüde yararlanmayı amaçlayan örgütsel bir süreçtir.</a:t>
            </a:r>
          </a:p>
          <a:p>
            <a:r>
              <a:rPr lang="tr-TR" dirty="0">
                <a:solidFill>
                  <a:schemeClr val="tx1">
                    <a:lumMod val="95000"/>
                    <a:lumOff val="5000"/>
                  </a:schemeClr>
                </a:solidFill>
              </a:rPr>
              <a:t>Bir işletmenin her faaliyetinde hedeflere ulaşabilmek için çeşitli çalışmalar yapılır. Bu çalışmalarda yetkili kişi ve birimler, çeşitli nedenlerle karar verme durumundadır. Bu sebeple, faaliyetlerin her aşamasında bilgiye ihtiyaç duyulur.</a:t>
            </a:r>
          </a:p>
          <a:p>
            <a:endParaRPr lang="tr-TR" dirty="0">
              <a:solidFill>
                <a:schemeClr val="tx1">
                  <a:lumMod val="95000"/>
                  <a:lumOff val="5000"/>
                </a:schemeClr>
              </a:solidFill>
            </a:endParaRP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Tree>
    <p:extLst>
      <p:ext uri="{BB962C8B-B14F-4D97-AF65-F5344CB8AC3E}">
        <p14:creationId xmlns:p14="http://schemas.microsoft.com/office/powerpoint/2010/main" val="70540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a:solidFill>
                  <a:schemeClr val="tx1">
                    <a:lumMod val="95000"/>
                    <a:lumOff val="5000"/>
                  </a:schemeClr>
                </a:solidFill>
              </a:rPr>
              <a:t>Bilginin, türü kapsamı ve yapısı, kullanılacak birim ile doğrudan ilişkilidir.</a:t>
            </a:r>
          </a:p>
          <a:p>
            <a:r>
              <a:rPr lang="tr-TR" dirty="0">
                <a:solidFill>
                  <a:schemeClr val="tx1">
                    <a:lumMod val="95000"/>
                    <a:lumOff val="5000"/>
                  </a:schemeClr>
                </a:solidFill>
              </a:rPr>
              <a:t>İşletmeyi oluşturan birimlerde ortak değer, bilginin elde edileceği bilgi sistemidir. </a:t>
            </a:r>
          </a:p>
          <a:p>
            <a:r>
              <a:rPr lang="tr-TR" dirty="0">
                <a:solidFill>
                  <a:schemeClr val="tx1">
                    <a:lumMod val="95000"/>
                    <a:lumOff val="5000"/>
                  </a:schemeClr>
                </a:solidFill>
              </a:rPr>
              <a:t>Üst düzey yöneticilerden, üretim departmanındaki yöneticilere, personel yönetiminden, pazarlama yönetimine kadar, hatta finansman ve araştırma geliştirme yöneticileri de dahil olmak üzere, işletmenin her aşamasında bir karar verme durumu, buna bağlı olarak bilgi ihtiyacı söz konusudur.</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Tree>
    <p:extLst>
      <p:ext uri="{BB962C8B-B14F-4D97-AF65-F5344CB8AC3E}">
        <p14:creationId xmlns:p14="http://schemas.microsoft.com/office/powerpoint/2010/main" val="342957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Çeşitleri</a:t>
            </a:r>
          </a:p>
        </p:txBody>
      </p:sp>
      <p:sp>
        <p:nvSpPr>
          <p:cNvPr id="3" name="İçerik Yer Tutucusu 2"/>
          <p:cNvSpPr>
            <a:spLocks noGrp="1"/>
          </p:cNvSpPr>
          <p:nvPr>
            <p:ph sz="half" idx="2"/>
          </p:nvPr>
        </p:nvSpPr>
        <p:spPr>
          <a:xfrm>
            <a:off x="1493388" y="2727045"/>
            <a:ext cx="9403209" cy="3148823"/>
          </a:xfrm>
        </p:spPr>
        <p:txBody>
          <a:bodyPr>
            <a:normAutofit lnSpcReduction="10000"/>
          </a:bodyPr>
          <a:lstStyle/>
          <a:p>
            <a:pPr algn="just"/>
            <a:r>
              <a:rPr lang="tr-TR" dirty="0">
                <a:solidFill>
                  <a:schemeClr val="tx1">
                    <a:lumMod val="95000"/>
                    <a:lumOff val="5000"/>
                  </a:schemeClr>
                </a:solidFill>
              </a:rPr>
              <a:t>Bilgi kaynakları kurum çalışanları ile kurum içinde üretilen belge temelli bilgi birikiminden oluşan örgütsel iç bilgi kaynaklar ile kurum dışındaki her tür bilgi merkezleri, veri tabanları, web sayfaları, bağımsız araştırmacılar, danışmanlık hizmeti veren kuruluşlar, kongre konferans ve toplantılardan oluşan dış bilgi kaynaklarından oluşmaktadır.</a:t>
            </a:r>
          </a:p>
          <a:p>
            <a:endParaRPr lang="tr-TR" dirty="0"/>
          </a:p>
          <a:p>
            <a:pPr marL="0" indent="0">
              <a:buNone/>
            </a:pPr>
            <a:br>
              <a:rPr lang="tr-TR" dirty="0"/>
            </a:br>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7</a:t>
            </a:fld>
            <a:endParaRPr lang="tr-TR"/>
          </a:p>
        </p:txBody>
      </p:sp>
    </p:spTree>
    <p:extLst>
      <p:ext uri="{BB962C8B-B14F-4D97-AF65-F5344CB8AC3E}">
        <p14:creationId xmlns:p14="http://schemas.microsoft.com/office/powerpoint/2010/main" val="254477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3A8561F8-E91A-433C-8EA3-E09B77718847}"/>
              </a:ext>
            </a:extLst>
          </p:cNvPr>
          <p:cNvSpPr>
            <a:spLocks noGrp="1"/>
          </p:cNvSpPr>
          <p:nvPr>
            <p:ph type="title"/>
          </p:nvPr>
        </p:nvSpPr>
        <p:spPr/>
        <p:txBody>
          <a:bodyPr>
            <a:normAutofit/>
          </a:bodyPr>
          <a:lstStyle/>
          <a:p>
            <a:r>
              <a:rPr lang="tr-TR" sz="3600" dirty="0">
                <a:solidFill>
                  <a:schemeClr val="tx1">
                    <a:lumMod val="95000"/>
                    <a:lumOff val="5000"/>
                  </a:schemeClr>
                </a:solidFill>
              </a:rPr>
              <a:t>Bilgi çeşitleri aşağıdaki şekilde sıralanmıştır;</a:t>
            </a:r>
            <a:endParaRPr lang="tr-TR" sz="3600" dirty="0"/>
          </a:p>
        </p:txBody>
      </p:sp>
      <p:sp>
        <p:nvSpPr>
          <p:cNvPr id="3" name="İçerik Yer Tutucusu 2">
            <a:extLst>
              <a:ext uri="{FF2B5EF4-FFF2-40B4-BE49-F238E27FC236}">
                <a16:creationId xmlns:a16="http://schemas.microsoft.com/office/drawing/2014/main" id="{6FA94811-0DC4-4EE4-95B5-629FBBC4E271}"/>
              </a:ext>
            </a:extLst>
          </p:cNvPr>
          <p:cNvSpPr>
            <a:spLocks noGrp="1"/>
          </p:cNvSpPr>
          <p:nvPr>
            <p:ph sz="half" idx="1"/>
          </p:nvPr>
        </p:nvSpPr>
        <p:spPr/>
        <p:txBody>
          <a:bodyPr>
            <a:normAutofit/>
          </a:bodyPr>
          <a:lstStyle/>
          <a:p>
            <a:pPr lvl="1"/>
            <a:r>
              <a:rPr lang="tr-TR" sz="2800" dirty="0">
                <a:solidFill>
                  <a:schemeClr val="tx1">
                    <a:lumMod val="95000"/>
                    <a:lumOff val="5000"/>
                  </a:schemeClr>
                </a:solidFill>
              </a:rPr>
              <a:t>Açık Bilgi</a:t>
            </a:r>
          </a:p>
          <a:p>
            <a:pPr lvl="1"/>
            <a:r>
              <a:rPr lang="tr-TR" sz="2800" dirty="0">
                <a:solidFill>
                  <a:schemeClr val="tx1">
                    <a:lumMod val="95000"/>
                    <a:lumOff val="5000"/>
                  </a:schemeClr>
                </a:solidFill>
              </a:rPr>
              <a:t>Örtük Bilgi</a:t>
            </a:r>
          </a:p>
          <a:p>
            <a:pPr lvl="1"/>
            <a:r>
              <a:rPr lang="tr-TR" sz="2800" dirty="0">
                <a:solidFill>
                  <a:schemeClr val="tx1">
                    <a:lumMod val="95000"/>
                    <a:lumOff val="5000"/>
                  </a:schemeClr>
                </a:solidFill>
              </a:rPr>
              <a:t>Stratejik Bilgi</a:t>
            </a:r>
          </a:p>
          <a:p>
            <a:pPr lvl="1"/>
            <a:r>
              <a:rPr lang="tr-TR" sz="2800" dirty="0">
                <a:solidFill>
                  <a:schemeClr val="tx1">
                    <a:lumMod val="95000"/>
                    <a:lumOff val="5000"/>
                  </a:schemeClr>
                </a:solidFill>
              </a:rPr>
              <a:t>Yöntemsel Bilgi</a:t>
            </a:r>
          </a:p>
          <a:p>
            <a:endParaRPr lang="tr-TR" dirty="0"/>
          </a:p>
          <a:p>
            <a:endParaRPr lang="tr-TR" dirty="0"/>
          </a:p>
        </p:txBody>
      </p:sp>
      <p:sp>
        <p:nvSpPr>
          <p:cNvPr id="5" name="İçerik Yer Tutucusu 4">
            <a:extLst>
              <a:ext uri="{FF2B5EF4-FFF2-40B4-BE49-F238E27FC236}">
                <a16:creationId xmlns:a16="http://schemas.microsoft.com/office/drawing/2014/main" id="{BC4B63FA-99C7-409C-8977-96D49249ED4A}"/>
              </a:ext>
            </a:extLst>
          </p:cNvPr>
          <p:cNvSpPr>
            <a:spLocks noGrp="1"/>
          </p:cNvSpPr>
          <p:nvPr>
            <p:ph sz="half" idx="2"/>
          </p:nvPr>
        </p:nvSpPr>
        <p:spPr/>
        <p:txBody>
          <a:bodyPr>
            <a:normAutofit/>
          </a:bodyPr>
          <a:lstStyle/>
          <a:p>
            <a:pPr lvl="1"/>
            <a:r>
              <a:rPr lang="tr-TR" sz="2800" dirty="0">
                <a:solidFill>
                  <a:schemeClr val="tx1">
                    <a:lumMod val="95000"/>
                    <a:lumOff val="5000"/>
                  </a:schemeClr>
                </a:solidFill>
              </a:rPr>
              <a:t>Örgütsel Bilgi</a:t>
            </a:r>
          </a:p>
          <a:p>
            <a:pPr lvl="1"/>
            <a:r>
              <a:rPr lang="tr-TR" sz="2800" dirty="0">
                <a:solidFill>
                  <a:schemeClr val="tx1">
                    <a:lumMod val="95000"/>
                    <a:lumOff val="5000"/>
                  </a:schemeClr>
                </a:solidFill>
              </a:rPr>
              <a:t>Öksüz Bilgi</a:t>
            </a:r>
          </a:p>
          <a:p>
            <a:pPr lvl="1"/>
            <a:r>
              <a:rPr lang="tr-TR" sz="2800" dirty="0">
                <a:solidFill>
                  <a:schemeClr val="tx1">
                    <a:lumMod val="95000"/>
                    <a:lumOff val="5000"/>
                  </a:schemeClr>
                </a:solidFill>
              </a:rPr>
              <a:t>Bireysel Bilgi</a:t>
            </a:r>
          </a:p>
          <a:p>
            <a:pPr lvl="1"/>
            <a:r>
              <a:rPr lang="tr-TR" sz="2800" dirty="0">
                <a:solidFill>
                  <a:schemeClr val="tx1">
                    <a:lumMod val="95000"/>
                    <a:lumOff val="5000"/>
                  </a:schemeClr>
                </a:solidFill>
              </a:rPr>
              <a:t>Kolektif Bilgi</a:t>
            </a:r>
          </a:p>
          <a:p>
            <a:endParaRPr lang="tr-TR" dirty="0"/>
          </a:p>
        </p:txBody>
      </p:sp>
    </p:spTree>
    <p:extLst>
      <p:ext uri="{BB962C8B-B14F-4D97-AF65-F5344CB8AC3E}">
        <p14:creationId xmlns:p14="http://schemas.microsoft.com/office/powerpoint/2010/main" val="5177805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322</Words>
  <Application>Microsoft Office PowerPoint</Application>
  <PresentationFormat>Geniş ekran</PresentationFormat>
  <Paragraphs>34</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Garamond</vt:lpstr>
      <vt:lpstr>Organik</vt:lpstr>
      <vt:lpstr>BİLGİ YÖNETİMİ</vt:lpstr>
      <vt:lpstr> Bilgi Yönetimi Nedir?</vt:lpstr>
      <vt:lpstr> Bilgi Yönetimi Nedir?</vt:lpstr>
      <vt:lpstr> </vt:lpstr>
      <vt:lpstr> </vt:lpstr>
      <vt:lpstr>PowerPoint Sunusu</vt:lpstr>
      <vt:lpstr> Bilgi Yönetimi Çeşitleri</vt:lpstr>
      <vt:lpstr>Bilgi çeşitleri aşağıdaki şekilde sıralanmıştır;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6</cp:revision>
  <dcterms:created xsi:type="dcterms:W3CDTF">2020-02-22T14:31:07Z</dcterms:created>
  <dcterms:modified xsi:type="dcterms:W3CDTF">2020-04-30T14:00:51Z</dcterms:modified>
</cp:coreProperties>
</file>