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88" r:id="rId3"/>
    <p:sldId id="264" r:id="rId4"/>
    <p:sldId id="265" r:id="rId5"/>
    <p:sldId id="266" r:id="rId6"/>
    <p:sldId id="267" r:id="rId7"/>
    <p:sldId id="289" r:id="rId8"/>
    <p:sldId id="284" r:id="rId9"/>
    <p:sldId id="285" r:id="rId10"/>
    <p:sldId id="29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3" autoAdjust="0"/>
    <p:restoredTop sz="94660"/>
  </p:normalViewPr>
  <p:slideViewPr>
    <p:cSldViewPr snapToGrid="0">
      <p:cViewPr>
        <p:scale>
          <a:sx n="81" d="100"/>
          <a:sy n="81" d="100"/>
        </p:scale>
        <p:origin x="-192" y="13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smtClean="0">
                <a:solidFill>
                  <a:schemeClr val="accent6">
                    <a:lumMod val="50000"/>
                  </a:schemeClr>
                </a:solidFill>
                <a:latin typeface="Arial" panose="020B0604020202020204" pitchFamily="34" charset="0"/>
                <a:cs typeface="Arial" panose="020B0604020202020204" pitchFamily="34" charset="0"/>
              </a:rPr>
              <a:t/>
            </a:r>
            <a:br>
              <a:rPr lang="tr-TR" dirty="0" smtClean="0">
                <a:solidFill>
                  <a:schemeClr val="accent6">
                    <a:lumMod val="50000"/>
                  </a:schemeClr>
                </a:solidFill>
                <a:latin typeface="Arial" panose="020B0604020202020204" pitchFamily="34" charset="0"/>
                <a:cs typeface="Arial" panose="020B0604020202020204" pitchFamily="34" charset="0"/>
              </a:rPr>
            </a:br>
            <a:r>
              <a:rPr lang="tr-TR" dirty="0">
                <a:solidFill>
                  <a:schemeClr val="accent6">
                    <a:lumMod val="50000"/>
                  </a:schemeClr>
                </a:solidFill>
                <a:latin typeface="Arial" panose="020B0604020202020204" pitchFamily="34" charset="0"/>
                <a:cs typeface="Arial" panose="020B0604020202020204" pitchFamily="34" charset="0"/>
              </a:rPr>
              <a:t/>
            </a:r>
            <a:br>
              <a:rPr lang="tr-TR" dirty="0">
                <a:solidFill>
                  <a:schemeClr val="accent6">
                    <a:lumMod val="50000"/>
                  </a:schemeClr>
                </a:solidFill>
                <a:latin typeface="Arial" panose="020B0604020202020204" pitchFamily="34" charset="0"/>
                <a:cs typeface="Arial" panose="020B0604020202020204" pitchFamily="34" charset="0"/>
              </a:rPr>
            </a:br>
            <a:r>
              <a:rPr lang="tr-TR" dirty="0" smtClean="0">
                <a:solidFill>
                  <a:schemeClr val="accent6">
                    <a:lumMod val="50000"/>
                  </a:schemeClr>
                </a:solidFill>
                <a:latin typeface="Arial" panose="020B0604020202020204" pitchFamily="34" charset="0"/>
                <a:cs typeface="Arial" panose="020B0604020202020204" pitchFamily="34" charset="0"/>
              </a:rPr>
              <a:t/>
            </a:r>
            <a:br>
              <a:rPr lang="tr-TR" dirty="0" smtClean="0">
                <a:solidFill>
                  <a:schemeClr val="accent6">
                    <a:lumMod val="50000"/>
                  </a:schemeClr>
                </a:solidFill>
                <a:latin typeface="Arial" panose="020B0604020202020204" pitchFamily="34" charset="0"/>
                <a:cs typeface="Arial" panose="020B0604020202020204" pitchFamily="34" charset="0"/>
              </a:rPr>
            </a:br>
            <a:r>
              <a:rPr lang="tr-TR" dirty="0">
                <a:solidFill>
                  <a:schemeClr val="accent6">
                    <a:lumMod val="50000"/>
                  </a:schemeClr>
                </a:solidFill>
                <a:latin typeface="Arial" panose="020B0604020202020204" pitchFamily="34" charset="0"/>
                <a:cs typeface="Arial" panose="020B0604020202020204" pitchFamily="34" charset="0"/>
              </a:rPr>
              <a:t/>
            </a:r>
            <a:br>
              <a:rPr lang="tr-TR" dirty="0">
                <a:solidFill>
                  <a:schemeClr val="accent6">
                    <a:lumMod val="50000"/>
                  </a:schemeClr>
                </a:solidFill>
                <a:latin typeface="Arial" panose="020B0604020202020204" pitchFamily="34" charset="0"/>
                <a:cs typeface="Arial" panose="020B0604020202020204" pitchFamily="34" charset="0"/>
              </a:rPr>
            </a:br>
            <a:r>
              <a:rPr lang="tr-TR" dirty="0" smtClean="0">
                <a:solidFill>
                  <a:schemeClr val="accent6">
                    <a:lumMod val="50000"/>
                  </a:schemeClr>
                </a:solidFill>
                <a:latin typeface="Arial" panose="020B0604020202020204" pitchFamily="34" charset="0"/>
                <a:cs typeface="Arial" panose="020B0604020202020204" pitchFamily="34" charset="0"/>
              </a:rPr>
              <a:t>KONU</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   </a:t>
            </a:r>
            <a:r>
              <a:rPr lang="tr-TR" dirty="0">
                <a:solidFill>
                  <a:schemeClr val="accent1">
                    <a:lumMod val="50000"/>
                  </a:schemeClr>
                </a:solidFill>
                <a:latin typeface="Arial" panose="020B0604020202020204" pitchFamily="34" charset="0"/>
                <a:cs typeface="Arial" panose="020B0604020202020204" pitchFamily="34" charset="0"/>
              </a:rPr>
              <a:t>REKREASYON VE SÜRDÜRÜLEBİLİRLİK</a:t>
            </a: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3440" y="1621536"/>
            <a:ext cx="10984992" cy="5023104"/>
          </a:xfrm>
        </p:spPr>
        <p:txBody>
          <a:bodyPr>
            <a:normAutofit/>
          </a:bodyPr>
          <a:lstStyle/>
          <a:p>
            <a:pPr algn="just"/>
            <a:r>
              <a:rPr lang="tr-TR" sz="2800" dirty="0">
                <a:latin typeface="Arial" panose="020B0604020202020204" pitchFamily="34" charset="0"/>
                <a:cs typeface="Arial" panose="020B0604020202020204" pitchFamily="34" charset="0"/>
              </a:rPr>
              <a:t> İkinci olarak, eko-sistemlerin taşıma kapasitesine saygı ve canlı kaynakların sürekliliğinin sağlanması ölçüsünde "büyüme" ve "çevre" arasında bir uyumdan tam anlamıyla söz edilebilmektedir. Üçüncü olarak, bugünkü ve gelecek kuşaklar arasında, doğal kaynakların kullanımında dürüstlük kaygısının önemi üzerinde durulmaktadır. Son olarak; "sürdürülebilir kalkınma" felsefesinin; düşüncelerde yeni bir eğilimi, davranış, tutum ve değer yargılarında değişiklikleri içerdiği gözlemlenmiştir(Kahraman, 1994). </a:t>
            </a:r>
          </a:p>
          <a:p>
            <a:endParaRPr lang="tr-TR" dirty="0"/>
          </a:p>
        </p:txBody>
      </p:sp>
    </p:spTree>
    <p:extLst>
      <p:ext uri="{BB962C8B-B14F-4D97-AF65-F5344CB8AC3E}">
        <p14:creationId xmlns:p14="http://schemas.microsoft.com/office/powerpoint/2010/main" val="4275562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7547" y="685622"/>
            <a:ext cx="10018713" cy="1922032"/>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1.1. Sürdürülebilir Gelişine ve Sürdürülebilir Turizm İlişkisi </a:t>
            </a:r>
          </a:p>
        </p:txBody>
      </p:sp>
      <p:sp>
        <p:nvSpPr>
          <p:cNvPr id="3" name="İçerik Yer Tutucusu 2"/>
          <p:cNvSpPr>
            <a:spLocks noGrp="1"/>
          </p:cNvSpPr>
          <p:nvPr>
            <p:ph idx="1"/>
          </p:nvPr>
        </p:nvSpPr>
        <p:spPr>
          <a:xfrm>
            <a:off x="865632" y="2936838"/>
            <a:ext cx="10760628" cy="4128426"/>
          </a:xfrm>
        </p:spPr>
        <p:txBody>
          <a:bodyPr>
            <a:normAutofit/>
          </a:bodyPr>
          <a:lstStyle/>
          <a:p>
            <a:pPr algn="just"/>
            <a:r>
              <a:rPr lang="tr-TR" sz="2800" dirty="0">
                <a:latin typeface="Arial" panose="020B0604020202020204" pitchFamily="34" charset="0"/>
                <a:cs typeface="Arial" panose="020B0604020202020204" pitchFamily="34" charset="0"/>
              </a:rPr>
              <a:t>Sürdürülebilir gelişmenin temel amacı, insanların refah düzeyinin artırılması ve mutluluklarının sağlanmasıdır. Bu nedenle kalkınma ve çevre korumanın birlikte yürütülmesi büyük önem kazanmaktadır(</a:t>
            </a:r>
            <a:r>
              <a:rPr lang="tr-TR" sz="2800" dirty="0" err="1">
                <a:latin typeface="Arial" panose="020B0604020202020204" pitchFamily="34" charset="0"/>
                <a:cs typeface="Arial" panose="020B0604020202020204" pitchFamily="34" charset="0"/>
              </a:rPr>
              <a:t>Şenbük</a:t>
            </a:r>
            <a:r>
              <a:rPr lang="tr-TR" sz="2800" dirty="0">
                <a:latin typeface="Arial" panose="020B0604020202020204" pitchFamily="34" charset="0"/>
                <a:cs typeface="Arial" panose="020B0604020202020204" pitchFamily="34" charset="0"/>
              </a:rPr>
              <a:t>, 1995; 55). </a:t>
            </a:r>
          </a:p>
        </p:txBody>
      </p:sp>
    </p:spTree>
    <p:extLst>
      <p:ext uri="{BB962C8B-B14F-4D97-AF65-F5344CB8AC3E}">
        <p14:creationId xmlns:p14="http://schemas.microsoft.com/office/powerpoint/2010/main" val="164764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1610" y="2147763"/>
            <a:ext cx="10761478" cy="5003204"/>
          </a:xfrm>
        </p:spPr>
        <p:txBody>
          <a:bodyPr>
            <a:normAutofit/>
          </a:bodyPr>
          <a:lstStyle/>
          <a:p>
            <a:pPr algn="just"/>
            <a:r>
              <a:rPr lang="tr-TR" sz="2800" dirty="0">
                <a:latin typeface="Arial" panose="020B0604020202020204" pitchFamily="34" charset="0"/>
                <a:cs typeface="Arial" panose="020B0604020202020204" pitchFamily="34" charset="0"/>
              </a:rPr>
              <a:t>Turizmin gelişmesine ilişkin her hangi bir tartışmaya girişmenin ilk adımı; turizm faaliyetleri ile doğal kaynaklar arasındaki ilişkiyi anlamaktır. Turizmin yararlandığı kaynağın korunması "sürdürülebilir turizm" tartışmasının anahtar kelimesidir(</a:t>
            </a:r>
            <a:r>
              <a:rPr lang="tr-TR" sz="2800" dirty="0" err="1">
                <a:latin typeface="Arial" panose="020B0604020202020204" pitchFamily="34" charset="0"/>
                <a:cs typeface="Arial" panose="020B0604020202020204" pitchFamily="34" charset="0"/>
              </a:rPr>
              <a:t>Pill</a:t>
            </a:r>
            <a:r>
              <a:rPr lang="tr-TR" sz="2800" dirty="0">
                <a:latin typeface="Arial" panose="020B0604020202020204" pitchFamily="34" charset="0"/>
                <a:cs typeface="Arial" panose="020B0604020202020204" pitchFamily="34" charset="0"/>
              </a:rPr>
              <a:t>, 1996). </a:t>
            </a:r>
          </a:p>
        </p:txBody>
      </p:sp>
    </p:spTree>
    <p:extLst>
      <p:ext uri="{BB962C8B-B14F-4D97-AF65-F5344CB8AC3E}">
        <p14:creationId xmlns:p14="http://schemas.microsoft.com/office/powerpoint/2010/main" val="1467042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1046832" y="2007913"/>
            <a:ext cx="10696932" cy="4303957"/>
          </a:xfrm>
        </p:spPr>
        <p:txBody>
          <a:bodyPr>
            <a:normAutofit/>
          </a:bodyPr>
          <a:lstStyle/>
          <a:p>
            <a:pPr algn="just"/>
            <a:r>
              <a:rPr lang="tr-TR" sz="2800" dirty="0">
                <a:latin typeface="Arial" panose="020B0604020202020204" pitchFamily="34" charset="0"/>
                <a:cs typeface="Arial" panose="020B0604020202020204" pitchFamily="34" charset="0"/>
              </a:rPr>
              <a:t>Turizm açısından sürdürülebilirlik kavramı, turizmin kaynağı olan doğal, tarihi, kültürel, sosyal ve estetik değerlerin korunup geliştirilerek çekiciliklerin devamının sağlanmasını ifade etmektedir(Oral ve </a:t>
            </a:r>
            <a:r>
              <a:rPr lang="tr-TR" sz="2800" dirty="0" err="1">
                <a:latin typeface="Arial" panose="020B0604020202020204" pitchFamily="34" charset="0"/>
                <a:cs typeface="Arial" panose="020B0604020202020204" pitchFamily="34" charset="0"/>
              </a:rPr>
              <a:t>Şenbük</a:t>
            </a:r>
            <a:r>
              <a:rPr lang="tr-TR" sz="2800" dirty="0">
                <a:latin typeface="Arial" panose="020B0604020202020204" pitchFamily="34" charset="0"/>
                <a:cs typeface="Arial" panose="020B0604020202020204" pitchFamily="34" charset="0"/>
              </a:rPr>
              <a:t>, 1996). Sürdürülebilir turizm; yeni faaliyetlerin ve gelişmelerin çevresel etkilerinin etkili kullanımı olarak da ifade edilebilmektedir(</a:t>
            </a:r>
            <a:r>
              <a:rPr lang="tr-TR" sz="2800" dirty="0" err="1">
                <a:latin typeface="Arial" panose="020B0604020202020204" pitchFamily="34" charset="0"/>
                <a:cs typeface="Arial" panose="020B0604020202020204" pitchFamily="34" charset="0"/>
              </a:rPr>
              <a:t>Vaughan</a:t>
            </a:r>
            <a:r>
              <a:rPr lang="tr-TR" sz="2800" dirty="0">
                <a:latin typeface="Arial" panose="020B0604020202020204" pitchFamily="34" charset="0"/>
                <a:cs typeface="Arial" panose="020B0604020202020204" pitchFamily="34" charset="0"/>
              </a:rPr>
              <a:t>, 2000). </a:t>
            </a:r>
          </a:p>
        </p:txBody>
      </p:sp>
    </p:spTree>
    <p:extLst>
      <p:ext uri="{BB962C8B-B14F-4D97-AF65-F5344CB8AC3E}">
        <p14:creationId xmlns:p14="http://schemas.microsoft.com/office/powerpoint/2010/main" val="3227599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91010" y="692792"/>
            <a:ext cx="10700990" cy="2054711"/>
          </a:xfrm>
        </p:spPr>
        <p:txBody>
          <a:bodyPr>
            <a:normAutofit/>
          </a:bodyPr>
          <a:lstStyle/>
          <a:p>
            <a:pPr algn="ctr"/>
            <a:r>
              <a:rPr lang="tr-TR" sz="2800" dirty="0">
                <a:solidFill>
                  <a:srgbClr val="C00000"/>
                </a:solidFill>
                <a:latin typeface="Arial" panose="020B0604020202020204" pitchFamily="34" charset="0"/>
                <a:cs typeface="Arial" panose="020B0604020202020204" pitchFamily="34" charset="0"/>
              </a:rPr>
              <a:t>Sürdürülebilir turizmin prensipleri ise şu şekilde sıralanabilir (Paçacı, 1995): </a:t>
            </a:r>
          </a:p>
        </p:txBody>
      </p:sp>
      <p:sp>
        <p:nvSpPr>
          <p:cNvPr id="3" name="İçerik Yer Tutucusu 2"/>
          <p:cNvSpPr>
            <a:spLocks noGrp="1"/>
          </p:cNvSpPr>
          <p:nvPr>
            <p:ph idx="1"/>
          </p:nvPr>
        </p:nvSpPr>
        <p:spPr>
          <a:xfrm>
            <a:off x="942370" y="2102044"/>
            <a:ext cx="10847294" cy="645459"/>
          </a:xfrm>
        </p:spPr>
        <p:txBody>
          <a:bodyPr>
            <a:noAutofit/>
          </a:bodyPr>
          <a:lstStyle/>
          <a:p>
            <a:pPr algn="just"/>
            <a:r>
              <a:rPr lang="tr-TR" sz="2800" dirty="0">
                <a:latin typeface="Arial" panose="020B0604020202020204" pitchFamily="34" charset="0"/>
                <a:cs typeface="Arial" panose="020B0604020202020204" pitchFamily="34" charset="0"/>
              </a:rPr>
              <a:t>• Çevre, önemini turizm serveti şeklinde ortaya koyan gerçek bir değe000re sahiptir. Uzun dönemdeki sürdürülebilirlik, kısa vadeli düşüncelerle zarara uğratılmamalı, korunarak gelecek nesillere ulaştırılmalıdır</a:t>
            </a:r>
            <a:r>
              <a:rPr lang="tr-TR" sz="2800" dirty="0"/>
              <a:t>. </a:t>
            </a:r>
          </a:p>
          <a:p>
            <a:pPr algn="just"/>
            <a:endParaRPr lang="tr-TR" sz="2800" dirty="0"/>
          </a:p>
          <a:p>
            <a:pPr algn="just"/>
            <a:r>
              <a:rPr lang="tr-TR" sz="2800" dirty="0">
                <a:latin typeface="Arial" panose="020B0604020202020204" pitchFamily="34" charset="0"/>
                <a:cs typeface="Arial" panose="020B0604020202020204" pitchFamily="34" charset="0"/>
              </a:rPr>
              <a:t>• Turizm, ziyaretçilerin yanı sıra, bulunduğu alan ve topluma da fayda sağlayan potansiyele sahip pozitif bir aktivite olarak kabul edilmelidir</a:t>
            </a:r>
            <a:r>
              <a:rPr lang="tr-TR" sz="2800" dirty="0"/>
              <a:t>. </a:t>
            </a:r>
          </a:p>
        </p:txBody>
      </p:sp>
    </p:spTree>
    <p:extLst>
      <p:ext uri="{BB962C8B-B14F-4D97-AF65-F5344CB8AC3E}">
        <p14:creationId xmlns:p14="http://schemas.microsoft.com/office/powerpoint/2010/main" val="414746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6592" y="2042160"/>
            <a:ext cx="10777728" cy="4815840"/>
          </a:xfrm>
        </p:spPr>
        <p:txBody>
          <a:bodyPr>
            <a:normAutofit/>
          </a:bodyPr>
          <a:lstStyle/>
          <a:p>
            <a:pPr marL="342900" lvl="1" indent="-342900" algn="just"/>
            <a:r>
              <a:rPr lang="tr-TR" sz="2800" dirty="0">
                <a:latin typeface="Arial" panose="020B0604020202020204" pitchFamily="34" charset="0"/>
                <a:cs typeface="Arial" panose="020B0604020202020204" pitchFamily="34" charset="0"/>
              </a:rPr>
              <a:t>• Turizm ve çevre arasındaki ilişki, çevreyi uzun dönemde sürdürülebilir hale getirecek şekilde düzenlenmelidir. Turizmin doğal kaynaklara zarar vermesine, gelecekte hoş olmayan ortamlar yaratmasına ve çevre üzerinde kabul edilemez etkiler oluşturmasına izin verilmemelidir.</a:t>
            </a:r>
          </a:p>
          <a:p>
            <a:pPr algn="just"/>
            <a:endParaRPr lang="tr-TR" sz="2800" dirty="0"/>
          </a:p>
        </p:txBody>
      </p:sp>
    </p:spTree>
    <p:extLst>
      <p:ext uri="{BB962C8B-B14F-4D97-AF65-F5344CB8AC3E}">
        <p14:creationId xmlns:p14="http://schemas.microsoft.com/office/powerpoint/2010/main" val="306329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5909310"/>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 </a:t>
            </a:r>
            <a:endParaRPr lang="tr-TR" dirty="0" smtClean="0">
              <a:solidFill>
                <a:srgbClr val="FF0000"/>
              </a:solidFill>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BEATLEY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DEMİR,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Hürriyet 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a:t>
            </a:r>
            <a:r>
              <a:rPr lang="tr-TR" sz="2000" dirty="0" err="1">
                <a:latin typeface="Arial" panose="020B0604020202020204" pitchFamily="34" charset="0"/>
                <a:cs typeface="Arial" panose="020B0604020202020204" pitchFamily="34" charset="0"/>
              </a:rPr>
              <a:t>Turizm</a:t>
            </a:r>
            <a:r>
              <a:rPr lang="tr-TR" sz="2000" dirty="0" err="1" smtClean="0">
                <a:latin typeface="Arial" panose="020B0604020202020204" pitchFamily="34" charset="0"/>
                <a:cs typeface="Arial" panose="020B0604020202020204" pitchFamily="34" charset="0"/>
              </a:rPr>
              <a:t>",Anatolia</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Dergisi, Aralık 1994, ss.73-77. </a:t>
            </a:r>
            <a:endParaRPr lang="tr-TR" sz="2000" dirty="0" smtClean="0">
              <a:latin typeface="Arial" panose="020B0604020202020204" pitchFamily="34" charset="0"/>
              <a:cs typeface="Arial" panose="020B0604020202020204" pitchFamily="34" charset="0"/>
            </a:endParaRPr>
          </a:p>
          <a:p>
            <a:r>
              <a:rPr lang="tr-TR" sz="2000" dirty="0" smtClean="0">
                <a:latin typeface="Arial" panose="020B0604020202020204" pitchFamily="34" charset="0"/>
                <a:cs typeface="Arial" panose="020B0604020202020204" pitchFamily="34" charset="0"/>
              </a:rPr>
              <a:t>KARAASLAN</a:t>
            </a:r>
            <a:r>
              <a:rPr lang="tr-TR" sz="2000" dirty="0">
                <a:latin typeface="Arial" panose="020B0604020202020204" pitchFamily="34" charset="0"/>
                <a:cs typeface="Arial" panose="020B0604020202020204" pitchFamily="34" charset="0"/>
              </a:rPr>
              <a:t>,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smtClean="0">
                <a:latin typeface="Arial" panose="020B0604020202020204" pitchFamily="34" charset="0"/>
                <a:cs typeface="Arial" panose="020B0604020202020204" pitchFamily="34" charset="0"/>
              </a:rPr>
              <a:t>PlanlamasıPolitikalar-Türkiye"Dünya</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Şehircilik Günü Kolokyumu, Alanya, Mimar Sinan Üniversitesi Matbaası, İstanbul 1996, ss.361-371. </a:t>
            </a:r>
            <a:endParaRPr lang="tr-TR" sz="2000" dirty="0" smtClean="0">
              <a:latin typeface="Arial" panose="020B0604020202020204" pitchFamily="34" charset="0"/>
              <a:cs typeface="Arial" panose="020B0604020202020204" pitchFamily="34" charset="0"/>
            </a:endParaRPr>
          </a:p>
          <a:p>
            <a:r>
              <a:rPr lang="tr-TR" sz="2000" dirty="0" smtClean="0">
                <a:latin typeface="Arial" panose="020B0604020202020204" pitchFamily="34" charset="0"/>
                <a:cs typeface="Arial" panose="020B0604020202020204" pitchFamily="34" charset="0"/>
              </a:rPr>
              <a:t>KAREN. </a:t>
            </a:r>
            <a:r>
              <a:rPr lang="tr-TR" sz="2000" dirty="0">
                <a:latin typeface="Arial" panose="020B0604020202020204" pitchFamily="34" charset="0"/>
                <a:cs typeface="Arial" panose="020B0604020202020204" pitchFamily="34" charset="0"/>
              </a:rPr>
              <a:t>(2000), "</a:t>
            </a:r>
            <a:r>
              <a:rPr lang="tr-TR" sz="2000" dirty="0" err="1">
                <a:latin typeface="Arial" panose="020B0604020202020204" pitchFamily="34" charset="0"/>
                <a:cs typeface="Arial" panose="020B0604020202020204" pitchFamily="34" charset="0"/>
              </a:rPr>
              <a:t>The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National</a:t>
            </a:r>
            <a:r>
              <a:rPr lang="tr-TR" sz="2000" dirty="0">
                <a:latin typeface="Arial" panose="020B0604020202020204" pitchFamily="34" charset="0"/>
                <a:cs typeface="Arial" panose="020B0604020202020204" pitchFamily="34" charset="0"/>
              </a:rPr>
              <a:t> Park </a:t>
            </a:r>
            <a:r>
              <a:rPr lang="tr-TR" sz="2000" dirty="0" err="1">
                <a:latin typeface="Arial" panose="020B0604020202020204" pitchFamily="34" charset="0"/>
                <a:cs typeface="Arial" panose="020B0604020202020204" pitchFamily="34" charset="0"/>
              </a:rPr>
              <a:t>Service's</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Proposed</a:t>
            </a:r>
            <a:r>
              <a:rPr lang="tr-TR" sz="2000" dirty="0">
                <a:latin typeface="Arial" panose="020B0604020202020204" pitchFamily="34" charset="0"/>
                <a:cs typeface="Arial" panose="020B0604020202020204" pitchFamily="34" charset="0"/>
              </a:rPr>
              <a:t> Ban: A New </a:t>
            </a:r>
            <a:r>
              <a:rPr lang="tr-TR" sz="2000" dirty="0" err="1">
                <a:latin typeface="Arial" panose="020B0604020202020204" pitchFamily="34" charset="0"/>
                <a:cs typeface="Arial" panose="020B0604020202020204" pitchFamily="34" charset="0"/>
              </a:rPr>
              <a:t>Approach</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to</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Personal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Watercraft</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Use</a:t>
            </a:r>
            <a:r>
              <a:rPr lang="tr-TR" sz="2000" dirty="0">
                <a:latin typeface="Arial" panose="020B0604020202020204" pitchFamily="34" charset="0"/>
                <a:cs typeface="Arial" panose="020B0604020202020204" pitchFamily="34" charset="0"/>
              </a:rPr>
              <a:t> in </a:t>
            </a:r>
            <a:r>
              <a:rPr lang="tr-TR" sz="2000" dirty="0" err="1">
                <a:latin typeface="Arial" panose="020B0604020202020204" pitchFamily="34" charset="0"/>
                <a:cs typeface="Arial" panose="020B0604020202020204" pitchFamily="34" charset="0"/>
              </a:rPr>
              <a:t>the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National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Parks</a:t>
            </a:r>
            <a:r>
              <a:rPr lang="tr-TR" sz="2000" dirty="0">
                <a:latin typeface="Arial" panose="020B0604020202020204" pitchFamily="34" charset="0"/>
                <a:cs typeface="Arial" panose="020B0604020202020204" pitchFamily="34" charset="0"/>
              </a:rPr>
              <a:t>", Boston </a:t>
            </a:r>
            <a:r>
              <a:rPr lang="tr-TR" sz="2000" dirty="0" err="1">
                <a:latin typeface="Arial" panose="020B0604020202020204" pitchFamily="34" charset="0"/>
                <a:cs typeface="Arial" panose="020B0604020202020204" pitchFamily="34" charset="0"/>
              </a:rPr>
              <a:t>College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Environmental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Affairs</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Law</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Review</a:t>
            </a:r>
            <a:r>
              <a:rPr lang="tr-TR" sz="2000" dirty="0">
                <a:latin typeface="Arial" panose="020B0604020202020204" pitchFamily="34" charset="0"/>
                <a:cs typeface="Arial" panose="020B0604020202020204" pitchFamily="34" charset="0"/>
              </a:rPr>
              <a:t>, 27(2), 243-278</a:t>
            </a:r>
            <a:r>
              <a:rPr lang="tr-TR" sz="2000" dirty="0" smtClean="0">
                <a:latin typeface="Arial" panose="020B0604020202020204" pitchFamily="34" charset="0"/>
                <a:cs typeface="Arial" panose="020B0604020202020204" pitchFamily="34" charset="0"/>
              </a:rPr>
              <a:t>.</a:t>
            </a:r>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ORAL,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r>
              <a:rPr lang="tr-TR" sz="2000" dirty="0" smtClean="0">
                <a:latin typeface="Arial" panose="020B0604020202020204" pitchFamily="34" charset="0"/>
                <a:cs typeface="Arial" panose="020B0604020202020204" pitchFamily="34" charset="0"/>
              </a:rPr>
              <a:t>Dünya </a:t>
            </a:r>
            <a:r>
              <a:rPr lang="tr-TR" sz="2000" dirty="0">
                <a:latin typeface="Arial" panose="020B0604020202020204" pitchFamily="34" charset="0"/>
                <a:cs typeface="Arial" panose="020B0604020202020204" pitchFamily="34" charset="0"/>
              </a:rPr>
              <a:t>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167</TotalTime>
  <Words>904</Words>
  <Application>Microsoft Office PowerPoint</Application>
  <PresentationFormat>Özel</PresentationFormat>
  <Paragraphs>38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Duman</vt:lpstr>
      <vt:lpstr>    KONU :   REKREASYON VE SÜRDÜRÜLEBİLİRLİK  MİLLİ PARKLAR , TURİZM,REKREASYON, SÜRDÜREBİLİRLİK,ÇEVRESEL ETKİ</vt:lpstr>
      <vt:lpstr>PowerPoint Sunusu</vt:lpstr>
      <vt:lpstr>1.1. Sürdürülebilir Gelişine ve Sürdürülebilir Turizm İlişkisi </vt:lpstr>
      <vt:lpstr>PowerPoint Sunusu</vt:lpstr>
      <vt:lpstr>PowerPoint Sunusu</vt:lpstr>
      <vt:lpstr>Sürdürülebilir turizmin prensipleri ise şu şekilde sıralanabilir (Paçacı, 1995):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23</cp:revision>
  <dcterms:created xsi:type="dcterms:W3CDTF">2020-02-20T09:00:47Z</dcterms:created>
  <dcterms:modified xsi:type="dcterms:W3CDTF">2020-05-10T13:22:39Z</dcterms:modified>
</cp:coreProperties>
</file>