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7" r:id="rId2"/>
    <p:sldId id="288" r:id="rId3"/>
    <p:sldId id="264" r:id="rId4"/>
    <p:sldId id="265" r:id="rId5"/>
    <p:sldId id="266" r:id="rId6"/>
    <p:sldId id="267" r:id="rId7"/>
    <p:sldId id="289" r:id="rId8"/>
    <p:sldId id="284" r:id="rId9"/>
    <p:sldId id="285" r:id="rId10"/>
    <p:sldId id="29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3" autoAdjust="0"/>
    <p:restoredTop sz="94660"/>
  </p:normalViewPr>
  <p:slideViewPr>
    <p:cSldViewPr snapToGrid="0">
      <p:cViewPr>
        <p:scale>
          <a:sx n="81" d="100"/>
          <a:sy n="81" d="100"/>
        </p:scale>
        <p:origin x="-192" y="13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424211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94828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17492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7719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90371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75797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22477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06903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64570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4CED134-76B3-4685-80DE-251344DEDF84}"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379869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08858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4CED134-76B3-4685-80DE-251344DEDF84}"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756700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4CED134-76B3-4685-80DE-251344DEDF84}"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524279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ED134-76B3-4685-80DE-251344DEDF84}"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01792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1185482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34CED134-76B3-4685-80DE-251344DEDF84}"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D561B6C-A2B3-4A9B-BCA1-E5A1C1AA20D5}" type="slidenum">
              <a:rPr lang="tr-TR" smtClean="0"/>
              <a:t>‹#›</a:t>
            </a:fld>
            <a:endParaRPr lang="tr-TR"/>
          </a:p>
        </p:txBody>
      </p:sp>
    </p:spTree>
    <p:extLst>
      <p:ext uri="{BB962C8B-B14F-4D97-AF65-F5344CB8AC3E}">
        <p14:creationId xmlns:p14="http://schemas.microsoft.com/office/powerpoint/2010/main" val="215744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CED134-76B3-4685-80DE-251344DEDF84}" type="datetimeFigureOut">
              <a:rPr lang="tr-TR" smtClean="0"/>
              <a:t>10.5.2020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D561B6C-A2B3-4A9B-BCA1-E5A1C1AA20D5}" type="slidenum">
              <a:rPr lang="tr-TR" smtClean="0"/>
              <a:t>‹#›</a:t>
            </a:fld>
            <a:endParaRPr lang="tr-TR"/>
          </a:p>
        </p:txBody>
      </p:sp>
    </p:spTree>
    <p:extLst>
      <p:ext uri="{BB962C8B-B14F-4D97-AF65-F5344CB8AC3E}">
        <p14:creationId xmlns:p14="http://schemas.microsoft.com/office/powerpoint/2010/main" val="912827006"/>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garildi.birnumara.com.tr/cgi-bin/sayfa.cgi?w+30+/gezix/9901/01/t/g05.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hurriyet.com.tr/hur/turk/99/04/18/yasamllya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86522" y="0"/>
            <a:ext cx="10972801" cy="6858000"/>
          </a:xfrm>
        </p:spPr>
        <p:txBody>
          <a:bodyPr>
            <a:normAutofit/>
          </a:bodyPr>
          <a:lstStyle/>
          <a:p>
            <a:pPr algn="ctr"/>
            <a:r>
              <a:rPr lang="tr-TR" dirty="0" smtClean="0">
                <a:solidFill>
                  <a:schemeClr val="accent6">
                    <a:lumMod val="50000"/>
                  </a:schemeClr>
                </a:solidFill>
                <a:latin typeface="Arial" panose="020B0604020202020204" pitchFamily="34" charset="0"/>
                <a:cs typeface="Arial" panose="020B0604020202020204" pitchFamily="34" charset="0"/>
              </a:rPr>
              <a:t/>
            </a:r>
            <a:br>
              <a:rPr lang="tr-TR" dirty="0" smtClean="0">
                <a:solidFill>
                  <a:schemeClr val="accent6">
                    <a:lumMod val="50000"/>
                  </a:schemeClr>
                </a:solidFill>
                <a:latin typeface="Arial" panose="020B0604020202020204" pitchFamily="34" charset="0"/>
                <a:cs typeface="Arial" panose="020B0604020202020204" pitchFamily="34" charset="0"/>
              </a:rPr>
            </a:br>
            <a:r>
              <a:rPr lang="tr-TR" dirty="0">
                <a:solidFill>
                  <a:schemeClr val="accent6">
                    <a:lumMod val="50000"/>
                  </a:schemeClr>
                </a:solidFill>
                <a:latin typeface="Arial" panose="020B0604020202020204" pitchFamily="34" charset="0"/>
                <a:cs typeface="Arial" panose="020B0604020202020204" pitchFamily="34" charset="0"/>
              </a:rPr>
              <a:t/>
            </a:r>
            <a:br>
              <a:rPr lang="tr-TR" dirty="0">
                <a:solidFill>
                  <a:schemeClr val="accent6">
                    <a:lumMod val="50000"/>
                  </a:schemeClr>
                </a:solidFill>
                <a:latin typeface="Arial" panose="020B0604020202020204" pitchFamily="34" charset="0"/>
                <a:cs typeface="Arial" panose="020B0604020202020204" pitchFamily="34" charset="0"/>
              </a:rPr>
            </a:br>
            <a:r>
              <a:rPr lang="tr-TR" dirty="0" smtClean="0">
                <a:solidFill>
                  <a:schemeClr val="accent6">
                    <a:lumMod val="50000"/>
                  </a:schemeClr>
                </a:solidFill>
                <a:latin typeface="Arial" panose="020B0604020202020204" pitchFamily="34" charset="0"/>
                <a:cs typeface="Arial" panose="020B0604020202020204" pitchFamily="34" charset="0"/>
              </a:rPr>
              <a:t/>
            </a:r>
            <a:br>
              <a:rPr lang="tr-TR" dirty="0" smtClean="0">
                <a:solidFill>
                  <a:schemeClr val="accent6">
                    <a:lumMod val="50000"/>
                  </a:schemeClr>
                </a:solidFill>
                <a:latin typeface="Arial" panose="020B0604020202020204" pitchFamily="34" charset="0"/>
                <a:cs typeface="Arial" panose="020B0604020202020204" pitchFamily="34" charset="0"/>
              </a:rPr>
            </a:br>
            <a:r>
              <a:rPr lang="tr-TR" dirty="0">
                <a:solidFill>
                  <a:schemeClr val="accent6">
                    <a:lumMod val="50000"/>
                  </a:schemeClr>
                </a:solidFill>
                <a:latin typeface="Arial" panose="020B0604020202020204" pitchFamily="34" charset="0"/>
                <a:cs typeface="Arial" panose="020B0604020202020204" pitchFamily="34" charset="0"/>
              </a:rPr>
              <a:t/>
            </a:r>
            <a:br>
              <a:rPr lang="tr-TR" dirty="0">
                <a:solidFill>
                  <a:schemeClr val="accent6">
                    <a:lumMod val="50000"/>
                  </a:schemeClr>
                </a:solidFill>
                <a:latin typeface="Arial" panose="020B0604020202020204" pitchFamily="34" charset="0"/>
                <a:cs typeface="Arial" panose="020B0604020202020204" pitchFamily="34" charset="0"/>
              </a:rPr>
            </a:br>
            <a:r>
              <a:rPr lang="tr-TR" dirty="0" smtClean="0">
                <a:solidFill>
                  <a:schemeClr val="accent6">
                    <a:lumMod val="50000"/>
                  </a:schemeClr>
                </a:solidFill>
                <a:latin typeface="Arial" panose="020B0604020202020204" pitchFamily="34" charset="0"/>
                <a:cs typeface="Arial" panose="020B0604020202020204" pitchFamily="34" charset="0"/>
              </a:rPr>
              <a:t>KONU</a:t>
            </a: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t>
            </a:r>
            <a:r>
              <a:rPr lang="tr-TR" dirty="0">
                <a:solidFill>
                  <a:schemeClr val="accent1">
                    <a:lumMod val="50000"/>
                  </a:schemeClr>
                </a:solidFill>
                <a:latin typeface="Arial" panose="020B0604020202020204" pitchFamily="34" charset="0"/>
                <a:cs typeface="Arial" panose="020B0604020202020204" pitchFamily="34" charset="0"/>
              </a:rPr>
              <a:t>REKREASYON VE SÜRDÜRÜLEBİLİRLİK</a:t>
            </a: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a:solidFill>
                  <a:schemeClr val="accent5">
                    <a:lumMod val="50000"/>
                  </a:schemeClr>
                </a:solidFill>
                <a:latin typeface="Arial" panose="020B0604020202020204" pitchFamily="34" charset="0"/>
                <a:cs typeface="Arial" panose="020B0604020202020204" pitchFamily="34" charset="0"/>
              </a:rPr>
              <a:t/>
            </a:r>
            <a:br>
              <a:rPr lang="tr-TR" dirty="0">
                <a:solidFill>
                  <a:schemeClr val="accent5">
                    <a:lumMod val="50000"/>
                  </a:schemeClr>
                </a:solidFill>
                <a:latin typeface="Arial" panose="020B0604020202020204" pitchFamily="34" charset="0"/>
                <a:cs typeface="Arial" panose="020B0604020202020204" pitchFamily="34" charset="0"/>
              </a:rPr>
            </a:br>
            <a:r>
              <a:rPr lang="tr-TR" dirty="0" smtClean="0">
                <a:solidFill>
                  <a:schemeClr val="accent1">
                    <a:lumMod val="50000"/>
                  </a:schemeClr>
                </a:solidFill>
                <a:latin typeface="Arial" panose="020B0604020202020204" pitchFamily="34" charset="0"/>
                <a:cs typeface="Arial" panose="020B0604020202020204" pitchFamily="34" charset="0"/>
              </a:rPr>
              <a:t>MİLLİ </a:t>
            </a:r>
            <a:r>
              <a:rPr lang="tr-TR" dirty="0">
                <a:solidFill>
                  <a:schemeClr val="accent1">
                    <a:lumMod val="50000"/>
                  </a:schemeClr>
                </a:solidFill>
                <a:latin typeface="Arial" panose="020B0604020202020204" pitchFamily="34" charset="0"/>
                <a:cs typeface="Arial" panose="020B0604020202020204" pitchFamily="34" charset="0"/>
              </a:rPr>
              <a:t>PARKLAR , TURİZM,REKREASYON, SÜRDÜREBİLİRLİK,ÇEVRESEL ETKİ</a:t>
            </a:r>
          </a:p>
        </p:txBody>
      </p:sp>
      <p:sp>
        <p:nvSpPr>
          <p:cNvPr id="3" name="İçerik Yer Tutucusu 2"/>
          <p:cNvSpPr>
            <a:spLocks noGrp="1"/>
          </p:cNvSpPr>
          <p:nvPr>
            <p:ph idx="1"/>
          </p:nvPr>
        </p:nvSpPr>
        <p:spPr>
          <a:xfrm>
            <a:off x="0" y="4399877"/>
            <a:ext cx="11919473" cy="2458123"/>
          </a:xfrm>
        </p:spPr>
        <p:txBody>
          <a:bodyPr/>
          <a:lstStyle/>
          <a:p>
            <a:pPr marL="0" indent="0" algn="ctr">
              <a:buNone/>
            </a:pPr>
            <a:r>
              <a:rPr lang="tr-TR" dirty="0">
                <a:solidFill>
                  <a:srgbClr val="7030A0"/>
                </a:solidFill>
              </a:rPr>
              <a:t>    </a:t>
            </a:r>
            <a:endParaRPr lang="tr-TR" sz="4400" dirty="0">
              <a:solidFill>
                <a:srgbClr val="7030A0"/>
              </a:solidFill>
            </a:endParaRPr>
          </a:p>
        </p:txBody>
      </p:sp>
    </p:spTree>
    <p:extLst>
      <p:ext uri="{BB962C8B-B14F-4D97-AF65-F5344CB8AC3E}">
        <p14:creationId xmlns:p14="http://schemas.microsoft.com/office/powerpoint/2010/main" val="3996143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7004" y="262128"/>
            <a:ext cx="9858820" cy="6595872"/>
          </a:xfrm>
        </p:spPr>
        <p:txBody>
          <a:bodyPr>
            <a:normAutofit/>
          </a:bodyPr>
          <a:lstStyle/>
          <a:p>
            <a:pPr algn="just"/>
            <a:r>
              <a:rPr lang="tr-TR" dirty="0">
                <a:latin typeface="Arial" panose="020B0604020202020204" pitchFamily="34" charset="0"/>
                <a:cs typeface="Arial" panose="020B0604020202020204" pitchFamily="34" charset="0"/>
              </a:rPr>
              <a:t>Dünya Şehircilik Günü Kolokyumu, Alanya, Mimar Sinan Üniversitesi Matbaası, İstanbul 1996, ss.143-151. </a:t>
            </a:r>
          </a:p>
          <a:p>
            <a:pPr algn="just"/>
            <a:r>
              <a:rPr lang="tr-TR" dirty="0">
                <a:latin typeface="Arial" panose="020B0604020202020204" pitchFamily="34" charset="0"/>
                <a:cs typeface="Arial" panose="020B0604020202020204" pitchFamily="34" charset="0"/>
              </a:rPr>
              <a:t>PAÇACI(Güneş), Gül. (1995), "Turistik Alanlarda Doğal Kaynakların Korunmasında Yeni Bir Kavram: Sürdürülebilir Turizm", Çevre ve İnsan, Çevre Bakanlığı Yayın Organı, 6(23), 34-39. </a:t>
            </a:r>
          </a:p>
          <a:p>
            <a:pPr algn="just"/>
            <a:r>
              <a:rPr lang="tr-TR" dirty="0">
                <a:latin typeface="Arial" panose="020B0604020202020204" pitchFamily="34" charset="0"/>
                <a:cs typeface="Arial" panose="020B0604020202020204" pitchFamily="34" charset="0"/>
              </a:rPr>
              <a:t>PANIZZON, </a:t>
            </a:r>
            <a:r>
              <a:rPr lang="tr-TR" dirty="0" err="1">
                <a:latin typeface="Arial" panose="020B0604020202020204" pitchFamily="34" charset="0"/>
                <a:cs typeface="Arial" panose="020B0604020202020204" pitchFamily="34" charset="0"/>
              </a:rPr>
              <a:t>Debra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Andrew, </a:t>
            </a:r>
            <a:r>
              <a:rPr lang="tr-TR" dirty="0" err="1">
                <a:latin typeface="Arial" panose="020B0604020202020204" pitchFamily="34" charset="0"/>
                <a:cs typeface="Arial" panose="020B0604020202020204" pitchFamily="34" charset="0"/>
              </a:rPr>
              <a:t>Boulton</a:t>
            </a:r>
            <a:r>
              <a:rPr lang="tr-TR" dirty="0">
                <a:latin typeface="Arial" panose="020B0604020202020204" pitchFamily="34" charset="0"/>
                <a:cs typeface="Arial" panose="020B0604020202020204" pitchFamily="34" charset="0"/>
              </a:rPr>
              <a:t>. (2000),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in </a:t>
            </a:r>
            <a:r>
              <a:rPr lang="tr-TR" dirty="0" err="1">
                <a:latin typeface="Arial" panose="020B0604020202020204" pitchFamily="34" charset="0"/>
                <a:cs typeface="Arial" panose="020B0604020202020204" pitchFamily="34" charset="0"/>
              </a:rPr>
              <a:t>Australia</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What</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Where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a:t>
            </a:r>
            <a:r>
              <a:rPr lang="tr-TR" dirty="0">
                <a:latin typeface="Arial" panose="020B0604020202020204" pitchFamily="34" charset="0"/>
                <a:cs typeface="Arial" panose="020B0604020202020204" pitchFamily="34" charset="0"/>
              </a:rPr>
              <a:t> How </a:t>
            </a:r>
            <a:r>
              <a:rPr lang="tr-TR" dirty="0" err="1">
                <a:latin typeface="Arial" panose="020B0604020202020204" pitchFamily="34" charset="0"/>
                <a:cs typeface="Arial" panose="020B0604020202020204" pitchFamily="34" charset="0"/>
              </a:rPr>
              <a:t>Long</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Australian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Science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Teachers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46(4), 17-26.</a:t>
            </a:r>
          </a:p>
          <a:p>
            <a:pPr algn="just"/>
            <a:r>
              <a:rPr lang="tr-TR" dirty="0">
                <a:latin typeface="Arial" panose="020B0604020202020204" pitchFamily="34" charset="0"/>
                <a:cs typeface="Arial" panose="020B0604020202020204" pitchFamily="34" charset="0"/>
              </a:rPr>
              <a:t> PILL, Charles. (1995), "Sürdürülebilir Gelişme Planlamasına Genel Bir Yaklaşım", Dünya Şehircilik Günü Kolokyumu, Alanya, Mimar Sinan Üniversitesi Matbaası, İstanbul 1996, ss.57-60.</a:t>
            </a:r>
          </a:p>
          <a:p>
            <a:pPr algn="just"/>
            <a:r>
              <a:rPr lang="tr-TR" dirty="0">
                <a:latin typeface="Arial" panose="020B0604020202020204" pitchFamily="34" charset="0"/>
                <a:cs typeface="Arial" panose="020B0604020202020204" pitchFamily="34" charset="0"/>
              </a:rPr>
              <a:t> RITCHIE, J.R., </a:t>
            </a:r>
            <a:r>
              <a:rPr lang="tr-TR" dirty="0" err="1">
                <a:latin typeface="Arial" panose="020B0604020202020204" pitchFamily="34" charset="0"/>
                <a:cs typeface="Arial" panose="020B0604020202020204" pitchFamily="34" charset="0"/>
              </a:rPr>
              <a:t>Brent</a:t>
            </a:r>
            <a:r>
              <a:rPr lang="tr-TR" dirty="0">
                <a:latin typeface="Arial" panose="020B0604020202020204" pitchFamily="34" charset="0"/>
                <a:cs typeface="Arial" panose="020B0604020202020204" pitchFamily="34" charset="0"/>
              </a:rPr>
              <a:t>. (1999), "</a:t>
            </a:r>
            <a:r>
              <a:rPr lang="tr-TR" dirty="0" err="1">
                <a:latin typeface="Arial" panose="020B0604020202020204" pitchFamily="34" charset="0"/>
                <a:cs typeface="Arial" panose="020B0604020202020204" pitchFamily="34" charset="0"/>
              </a:rPr>
              <a:t>Policy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Formulation</a:t>
            </a:r>
            <a:r>
              <a:rPr lang="tr-TR" dirty="0">
                <a:latin typeface="Arial" panose="020B0604020202020204" pitchFamily="34" charset="0"/>
                <a:cs typeface="Arial" panose="020B0604020202020204" pitchFamily="34" charset="0"/>
              </a:rPr>
              <a:t>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Environmental</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Interface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Insights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Recommendations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from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BanffBow</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Valley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Study</a:t>
            </a:r>
            <a:r>
              <a:rPr lang="tr-TR" dirty="0">
                <a:latin typeface="Arial" panose="020B0604020202020204" pitchFamily="34" charset="0"/>
                <a:cs typeface="Arial" panose="020B0604020202020204" pitchFamily="34" charset="0"/>
              </a:rPr>
              <a:t>",</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Travel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38(2), 100-110.</a:t>
            </a:r>
          </a:p>
          <a:p>
            <a:pPr algn="just"/>
            <a:r>
              <a:rPr lang="tr-TR" dirty="0">
                <a:latin typeface="Arial" panose="020B0604020202020204" pitchFamily="34" charset="0"/>
                <a:cs typeface="Arial" panose="020B0604020202020204" pitchFamily="34" charset="0"/>
              </a:rPr>
              <a:t> ŞENBÜK, Uğur. (1995), "Ekolojik Verilerin Turizm Kaynağı Olarak Değerlendirilmesi ve İzmir Kuş Cenneti Örneği", Yayınlanmamış Yüksek Lisans Tezi, Dokuz Eylül Üniversitesi, Sosyal Bilimler Enstitüsü, İzmir.</a:t>
            </a:r>
          </a:p>
          <a:p>
            <a:pPr algn="just"/>
            <a:r>
              <a:rPr lang="tr-TR" dirty="0">
                <a:latin typeface="Arial" panose="020B0604020202020204" pitchFamily="34" charset="0"/>
                <a:cs typeface="Arial" panose="020B0604020202020204" pitchFamily="34" charset="0"/>
              </a:rPr>
              <a:t> TOPRAK KARAMAN, Zerrin. (1998), Çevre Yönetimi ve Politikası, Anadolu Matbaacılık, İzmir. VAUGHAN, David. (2000),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Biodiversity</a:t>
            </a:r>
            <a:r>
              <a:rPr lang="tr-TR" dirty="0">
                <a:latin typeface="Arial" panose="020B0604020202020204" pitchFamily="34" charset="0"/>
                <a:cs typeface="Arial" panose="020B0604020202020204" pitchFamily="34" charset="0"/>
              </a:rPr>
              <a:t>: A </a:t>
            </a:r>
            <a:r>
              <a:rPr lang="tr-TR" dirty="0" err="1">
                <a:latin typeface="Arial" panose="020B0604020202020204" pitchFamily="34" charset="0"/>
                <a:cs typeface="Arial" panose="020B0604020202020204" pitchFamily="34" charset="0"/>
              </a:rPr>
              <a:t>Convergence</a:t>
            </a:r>
            <a:r>
              <a:rPr lang="tr-TR" dirty="0">
                <a:latin typeface="Arial" panose="020B0604020202020204" pitchFamily="34" charset="0"/>
                <a:cs typeface="Arial" panose="020B0604020202020204" pitchFamily="34" charset="0"/>
              </a:rPr>
              <a:t> of </a:t>
            </a:r>
            <a:r>
              <a:rPr lang="tr-TR" dirty="0" err="1">
                <a:latin typeface="Arial" panose="020B0604020202020204" pitchFamily="34" charset="0"/>
                <a:cs typeface="Arial" panose="020B0604020202020204" pitchFamily="34" charset="0"/>
              </a:rPr>
              <a:t>Interests</a:t>
            </a:r>
            <a:r>
              <a:rPr lang="tr-TR" dirty="0">
                <a:latin typeface="Arial" panose="020B0604020202020204" pitchFamily="34" charset="0"/>
                <a:cs typeface="Arial" panose="020B0604020202020204" pitchFamily="34" charset="0"/>
              </a:rPr>
              <a:t>?", International </a:t>
            </a:r>
            <a:r>
              <a:rPr lang="tr-TR" dirty="0" err="1">
                <a:latin typeface="Arial" panose="020B0604020202020204" pitchFamily="34" charset="0"/>
                <a:cs typeface="Arial" panose="020B0604020202020204" pitchFamily="34" charset="0"/>
              </a:rPr>
              <a:t>Affairs</a:t>
            </a:r>
            <a:r>
              <a:rPr lang="tr-TR" dirty="0">
                <a:latin typeface="Arial" panose="020B0604020202020204" pitchFamily="34" charset="0"/>
                <a:cs typeface="Arial" panose="020B0604020202020204" pitchFamily="34" charset="0"/>
              </a:rPr>
              <a:t>, 76(2), 283-297. </a:t>
            </a:r>
          </a:p>
          <a:p>
            <a:pPr algn="just"/>
            <a:r>
              <a:rPr lang="tr-TR" dirty="0">
                <a:latin typeface="Arial" panose="020B0604020202020204" pitchFamily="34" charset="0"/>
                <a:cs typeface="Arial" panose="020B0604020202020204" pitchFamily="34" charset="0"/>
              </a:rPr>
              <a:t>ZIKMUND, William G. (1994), Business </a:t>
            </a:r>
            <a:r>
              <a:rPr lang="tr-TR" dirty="0" err="1">
                <a:latin typeface="Arial" panose="020B0604020202020204" pitchFamily="34" charset="0"/>
                <a:cs typeface="Arial" panose="020B0604020202020204" pitchFamily="34" charset="0"/>
              </a:rPr>
              <a:t>Research</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Methods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Fourth</a:t>
            </a:r>
            <a:r>
              <a:rPr lang="tr-TR" dirty="0">
                <a:latin typeface="Arial" panose="020B0604020202020204" pitchFamily="34" charset="0"/>
                <a:cs typeface="Arial" panose="020B0604020202020204" pitchFamily="34" charset="0"/>
              </a:rPr>
              <a:t> Edition,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Dryden</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Press</a:t>
            </a:r>
            <a:r>
              <a:rPr lang="tr-TR" dirty="0">
                <a:latin typeface="Arial" panose="020B0604020202020204" pitchFamily="34" charset="0"/>
                <a:cs typeface="Arial" panose="020B0604020202020204" pitchFamily="34" charset="0"/>
              </a:rPr>
              <a:t>, Texas</a:t>
            </a:r>
            <a:r>
              <a:rPr lang="tr-TR" sz="2000" dirty="0">
                <a:latin typeface="Arial" panose="020B0604020202020204" pitchFamily="34" charset="0"/>
                <a:cs typeface="Arial" panose="020B0604020202020204" pitchFamily="34" charset="0"/>
              </a:rPr>
              <a:t>. </a:t>
            </a:r>
          </a:p>
          <a:p>
            <a:endParaRPr lang="tr-TR" dirty="0"/>
          </a:p>
        </p:txBody>
      </p:sp>
    </p:spTree>
    <p:extLst>
      <p:ext uri="{BB962C8B-B14F-4D97-AF65-F5344CB8AC3E}">
        <p14:creationId xmlns:p14="http://schemas.microsoft.com/office/powerpoint/2010/main" val="19676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53440" y="1621536"/>
            <a:ext cx="10984992" cy="5023104"/>
          </a:xfrm>
        </p:spPr>
        <p:txBody>
          <a:bodyPr>
            <a:normAutofit/>
          </a:bodyPr>
          <a:lstStyle/>
          <a:p>
            <a:pPr algn="just"/>
            <a:r>
              <a:rPr lang="tr-TR" sz="2800" dirty="0">
                <a:latin typeface="Arial" panose="020B0604020202020204" pitchFamily="34" charset="0"/>
                <a:cs typeface="Arial" panose="020B0604020202020204" pitchFamily="34" charset="0"/>
              </a:rPr>
              <a:t> İkinci olarak, eko-sistemlerin taşıma kapasitesine saygı ve canlı kaynakların sürekliliğinin sağlanması ölçüsünde "büyüme" ve "çevre" arasında bir uyumdan tam anlamıyla söz edilebilmektedir. Üçüncü olarak, bugünkü ve gelecek kuşaklar arasında, doğal kaynakların kullanımında dürüstlük kaygısının önemi üzerinde durulmaktadır. Son olarak; "sürdürülebilir kalkınma" felsefesinin; düşüncelerde yeni bir eğilimi, davranış, tutum ve değer yargılarında değişiklikleri içerdiği gözlemlenmiştir(Kahraman, 1994). </a:t>
            </a:r>
          </a:p>
          <a:p>
            <a:endParaRPr lang="tr-TR" dirty="0"/>
          </a:p>
        </p:txBody>
      </p:sp>
    </p:spTree>
    <p:extLst>
      <p:ext uri="{BB962C8B-B14F-4D97-AF65-F5344CB8AC3E}">
        <p14:creationId xmlns:p14="http://schemas.microsoft.com/office/powerpoint/2010/main" val="4275562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7547" y="685622"/>
            <a:ext cx="10018713" cy="1922032"/>
          </a:xfrm>
        </p:spPr>
        <p:txBody>
          <a:bodyPr>
            <a:normAutofit/>
          </a:bodyPr>
          <a:lstStyle/>
          <a:p>
            <a:pPr algn="ctr"/>
            <a:r>
              <a:rPr lang="tr-TR" sz="3600" dirty="0">
                <a:solidFill>
                  <a:srgbClr val="C00000"/>
                </a:solidFill>
                <a:latin typeface="Arial" panose="020B0604020202020204" pitchFamily="34" charset="0"/>
                <a:cs typeface="Arial" panose="020B0604020202020204" pitchFamily="34" charset="0"/>
              </a:rPr>
              <a:t>1.1. Sürdürülebilir Gelişine ve Sürdürülebilir Turizm İlişkisi </a:t>
            </a:r>
          </a:p>
        </p:txBody>
      </p:sp>
      <p:sp>
        <p:nvSpPr>
          <p:cNvPr id="3" name="İçerik Yer Tutucusu 2"/>
          <p:cNvSpPr>
            <a:spLocks noGrp="1"/>
          </p:cNvSpPr>
          <p:nvPr>
            <p:ph idx="1"/>
          </p:nvPr>
        </p:nvSpPr>
        <p:spPr>
          <a:xfrm>
            <a:off x="865632" y="2936838"/>
            <a:ext cx="10760628" cy="4128426"/>
          </a:xfrm>
        </p:spPr>
        <p:txBody>
          <a:bodyPr>
            <a:normAutofit/>
          </a:bodyPr>
          <a:lstStyle/>
          <a:p>
            <a:pPr algn="just"/>
            <a:r>
              <a:rPr lang="tr-TR" sz="2800" dirty="0">
                <a:latin typeface="Arial" panose="020B0604020202020204" pitchFamily="34" charset="0"/>
                <a:cs typeface="Arial" panose="020B0604020202020204" pitchFamily="34" charset="0"/>
              </a:rPr>
              <a:t>Sürdürülebilir gelişmenin temel amacı, insanların refah düzeyinin artırılması ve mutluluklarının sağlanmasıdır. Bu nedenle kalkınma ve çevre korumanın birlikte yürütülmesi büyük önem kazanmaktadır(</a:t>
            </a:r>
            <a:r>
              <a:rPr lang="tr-TR" sz="2800" dirty="0" err="1">
                <a:latin typeface="Arial" panose="020B0604020202020204" pitchFamily="34" charset="0"/>
                <a:cs typeface="Arial" panose="020B0604020202020204" pitchFamily="34" charset="0"/>
              </a:rPr>
              <a:t>Şenbük</a:t>
            </a:r>
            <a:r>
              <a:rPr lang="tr-TR" sz="2800" dirty="0">
                <a:latin typeface="Arial" panose="020B0604020202020204" pitchFamily="34" charset="0"/>
                <a:cs typeface="Arial" panose="020B0604020202020204" pitchFamily="34" charset="0"/>
              </a:rPr>
              <a:t>, 1995; 55). </a:t>
            </a:r>
          </a:p>
        </p:txBody>
      </p:sp>
    </p:spTree>
    <p:extLst>
      <p:ext uri="{BB962C8B-B14F-4D97-AF65-F5344CB8AC3E}">
        <p14:creationId xmlns:p14="http://schemas.microsoft.com/office/powerpoint/2010/main" val="164764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91610" y="2147763"/>
            <a:ext cx="10761478" cy="5003204"/>
          </a:xfrm>
        </p:spPr>
        <p:txBody>
          <a:bodyPr>
            <a:normAutofit/>
          </a:bodyPr>
          <a:lstStyle/>
          <a:p>
            <a:pPr algn="just"/>
            <a:r>
              <a:rPr lang="tr-TR" sz="2800" dirty="0">
                <a:latin typeface="Arial" panose="020B0604020202020204" pitchFamily="34" charset="0"/>
                <a:cs typeface="Arial" panose="020B0604020202020204" pitchFamily="34" charset="0"/>
              </a:rPr>
              <a:t>Turizmin gelişmesine ilişkin her hangi bir tartışmaya girişmenin ilk adımı; turizm faaliyetleri ile doğal kaynaklar arasındaki ilişkiyi anlamaktır. Turizmin yararlandığı kaynağın korunması "sürdürülebilir turizm" tartışmasının anahtar kelimesidir(</a:t>
            </a:r>
            <a:r>
              <a:rPr lang="tr-TR" sz="2800" dirty="0" err="1">
                <a:latin typeface="Arial" panose="020B0604020202020204" pitchFamily="34" charset="0"/>
                <a:cs typeface="Arial" panose="020B0604020202020204" pitchFamily="34" charset="0"/>
              </a:rPr>
              <a:t>Pill</a:t>
            </a:r>
            <a:r>
              <a:rPr lang="tr-TR" sz="2800" dirty="0">
                <a:latin typeface="Arial" panose="020B0604020202020204" pitchFamily="34" charset="0"/>
                <a:cs typeface="Arial" panose="020B0604020202020204" pitchFamily="34" charset="0"/>
              </a:rPr>
              <a:t>, 1996). </a:t>
            </a:r>
          </a:p>
        </p:txBody>
      </p:sp>
    </p:spTree>
    <p:extLst>
      <p:ext uri="{BB962C8B-B14F-4D97-AF65-F5344CB8AC3E}">
        <p14:creationId xmlns:p14="http://schemas.microsoft.com/office/powerpoint/2010/main" val="1467042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idx="1"/>
          </p:nvPr>
        </p:nvSpPr>
        <p:spPr>
          <a:xfrm>
            <a:off x="1046832" y="2007913"/>
            <a:ext cx="10696932" cy="4303957"/>
          </a:xfrm>
        </p:spPr>
        <p:txBody>
          <a:bodyPr>
            <a:normAutofit/>
          </a:bodyPr>
          <a:lstStyle/>
          <a:p>
            <a:pPr algn="just"/>
            <a:r>
              <a:rPr lang="tr-TR" sz="2800" dirty="0">
                <a:latin typeface="Arial" panose="020B0604020202020204" pitchFamily="34" charset="0"/>
                <a:cs typeface="Arial" panose="020B0604020202020204" pitchFamily="34" charset="0"/>
              </a:rPr>
              <a:t>Turizm açısından sürdürülebilirlik kavramı, turizmin kaynağı olan doğal, tarihi, kültürel, sosyal ve estetik değerlerin korunup geliştirilerek çekiciliklerin devamının sağlanmasını ifade etmektedir(Oral ve </a:t>
            </a:r>
            <a:r>
              <a:rPr lang="tr-TR" sz="2800" dirty="0" err="1">
                <a:latin typeface="Arial" panose="020B0604020202020204" pitchFamily="34" charset="0"/>
                <a:cs typeface="Arial" panose="020B0604020202020204" pitchFamily="34" charset="0"/>
              </a:rPr>
              <a:t>Şenbük</a:t>
            </a:r>
            <a:r>
              <a:rPr lang="tr-TR" sz="2800" dirty="0">
                <a:latin typeface="Arial" panose="020B0604020202020204" pitchFamily="34" charset="0"/>
                <a:cs typeface="Arial" panose="020B0604020202020204" pitchFamily="34" charset="0"/>
              </a:rPr>
              <a:t>, 1996). Sürdürülebilir turizm; yeni faaliyetlerin ve gelişmelerin çevresel etkilerinin etkili kullanımı olarak da ifade edilebilmektedir(</a:t>
            </a:r>
            <a:r>
              <a:rPr lang="tr-TR" sz="2800" dirty="0" err="1">
                <a:latin typeface="Arial" panose="020B0604020202020204" pitchFamily="34" charset="0"/>
                <a:cs typeface="Arial" panose="020B0604020202020204" pitchFamily="34" charset="0"/>
              </a:rPr>
              <a:t>Vaughan</a:t>
            </a:r>
            <a:r>
              <a:rPr lang="tr-TR" sz="2800" dirty="0">
                <a:latin typeface="Arial" panose="020B0604020202020204" pitchFamily="34" charset="0"/>
                <a:cs typeface="Arial" panose="020B0604020202020204" pitchFamily="34" charset="0"/>
              </a:rPr>
              <a:t>, 2000). </a:t>
            </a:r>
          </a:p>
        </p:txBody>
      </p:sp>
    </p:spTree>
    <p:extLst>
      <p:ext uri="{BB962C8B-B14F-4D97-AF65-F5344CB8AC3E}">
        <p14:creationId xmlns:p14="http://schemas.microsoft.com/office/powerpoint/2010/main" val="3227599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91010" y="692792"/>
            <a:ext cx="10700990" cy="2054711"/>
          </a:xfrm>
        </p:spPr>
        <p:txBody>
          <a:bodyPr>
            <a:normAutofit/>
          </a:bodyPr>
          <a:lstStyle/>
          <a:p>
            <a:pPr algn="ctr"/>
            <a:r>
              <a:rPr lang="tr-TR" sz="2800" dirty="0">
                <a:solidFill>
                  <a:srgbClr val="C00000"/>
                </a:solidFill>
                <a:latin typeface="Arial" panose="020B0604020202020204" pitchFamily="34" charset="0"/>
                <a:cs typeface="Arial" panose="020B0604020202020204" pitchFamily="34" charset="0"/>
              </a:rPr>
              <a:t>Sürdürülebilir turizmin prensipleri ise şu şekilde sıralanabilir (Paçacı, 1995): </a:t>
            </a:r>
          </a:p>
        </p:txBody>
      </p:sp>
      <p:sp>
        <p:nvSpPr>
          <p:cNvPr id="3" name="İçerik Yer Tutucusu 2"/>
          <p:cNvSpPr>
            <a:spLocks noGrp="1"/>
          </p:cNvSpPr>
          <p:nvPr>
            <p:ph idx="1"/>
          </p:nvPr>
        </p:nvSpPr>
        <p:spPr>
          <a:xfrm>
            <a:off x="942370" y="2102044"/>
            <a:ext cx="10847294" cy="645459"/>
          </a:xfrm>
        </p:spPr>
        <p:txBody>
          <a:bodyPr>
            <a:noAutofit/>
          </a:bodyPr>
          <a:lstStyle/>
          <a:p>
            <a:pPr algn="just"/>
            <a:r>
              <a:rPr lang="tr-TR" sz="2800" dirty="0">
                <a:latin typeface="Arial" panose="020B0604020202020204" pitchFamily="34" charset="0"/>
                <a:cs typeface="Arial" panose="020B0604020202020204" pitchFamily="34" charset="0"/>
              </a:rPr>
              <a:t>• Çevre, önemini turizm serveti şeklinde ortaya koyan gerçek bir değe000re sahiptir. Uzun dönemdeki sürdürülebilirlik, kısa vadeli düşüncelerle zarara uğratılmamalı, korunarak gelecek nesillere ulaştırılmalıdır</a:t>
            </a:r>
            <a:r>
              <a:rPr lang="tr-TR" sz="2800" dirty="0"/>
              <a:t>. </a:t>
            </a:r>
          </a:p>
          <a:p>
            <a:pPr algn="just"/>
            <a:endParaRPr lang="tr-TR" sz="2800" dirty="0"/>
          </a:p>
          <a:p>
            <a:pPr algn="just"/>
            <a:r>
              <a:rPr lang="tr-TR" sz="2800" dirty="0">
                <a:latin typeface="Arial" panose="020B0604020202020204" pitchFamily="34" charset="0"/>
                <a:cs typeface="Arial" panose="020B0604020202020204" pitchFamily="34" charset="0"/>
              </a:rPr>
              <a:t>• Turizm, ziyaretçilerin yanı sıra, bulunduğu alan ve topluma da fayda sağlayan potansiyele sahip pozitif bir aktivite olarak kabul edilmelidir</a:t>
            </a:r>
            <a:r>
              <a:rPr lang="tr-TR" sz="2800" dirty="0"/>
              <a:t>. </a:t>
            </a:r>
          </a:p>
        </p:txBody>
      </p:sp>
    </p:spTree>
    <p:extLst>
      <p:ext uri="{BB962C8B-B14F-4D97-AF65-F5344CB8AC3E}">
        <p14:creationId xmlns:p14="http://schemas.microsoft.com/office/powerpoint/2010/main" val="414746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26592" y="2042160"/>
            <a:ext cx="10777728" cy="4815840"/>
          </a:xfrm>
        </p:spPr>
        <p:txBody>
          <a:bodyPr>
            <a:normAutofit/>
          </a:bodyPr>
          <a:lstStyle/>
          <a:p>
            <a:pPr marL="342900" lvl="1" indent="-342900" algn="just"/>
            <a:r>
              <a:rPr lang="tr-TR" sz="2800" dirty="0">
                <a:latin typeface="Arial" panose="020B0604020202020204" pitchFamily="34" charset="0"/>
                <a:cs typeface="Arial" panose="020B0604020202020204" pitchFamily="34" charset="0"/>
              </a:rPr>
              <a:t>• Turizm ve çevre arasındaki ilişki, çevreyi uzun dönemde sürdürülebilir hale getirecek şekilde düzenlenmelidir. Turizmin doğal kaynaklara zarar vermesine, gelecekte hoş olmayan ortamlar yaratmasına ve çevre üzerinde kabul edilemez etkiler oluşturmasına izin verilmemelidir.</a:t>
            </a:r>
          </a:p>
          <a:p>
            <a:pPr algn="just"/>
            <a:endParaRPr lang="tr-TR" sz="2800" dirty="0"/>
          </a:p>
        </p:txBody>
      </p:sp>
    </p:spTree>
    <p:extLst>
      <p:ext uri="{BB962C8B-B14F-4D97-AF65-F5344CB8AC3E}">
        <p14:creationId xmlns:p14="http://schemas.microsoft.com/office/powerpoint/2010/main" val="306329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1761" y="117693"/>
            <a:ext cx="9462516" cy="5909310"/>
          </a:xfrm>
          <a:prstGeom prst="rect">
            <a:avLst/>
          </a:prstGeom>
        </p:spPr>
        <p:txBody>
          <a:bodyPr wrap="square">
            <a:spAutoFit/>
          </a:bodyPr>
          <a:lstStyle/>
          <a:p>
            <a:pPr algn="just"/>
            <a:r>
              <a:rPr lang="tr-TR" dirty="0">
                <a:solidFill>
                  <a:srgbClr val="FF0000"/>
                </a:solidFill>
                <a:latin typeface="Arial" panose="020B0604020202020204" pitchFamily="34" charset="0"/>
                <a:cs typeface="Arial" panose="020B0604020202020204" pitchFamily="34" charset="0"/>
              </a:rPr>
              <a:t>KAYNAKÇA : </a:t>
            </a:r>
            <a:endParaRPr lang="tr-TR" dirty="0" smtClean="0">
              <a:solidFill>
                <a:srgbClr val="FF0000"/>
              </a:solidFill>
              <a:latin typeface="Arial" panose="020B0604020202020204" pitchFamily="34" charset="0"/>
              <a:cs typeface="Arial" panose="020B0604020202020204" pitchFamily="34" charset="0"/>
            </a:endParaRPr>
          </a:p>
          <a:p>
            <a:pPr algn="just"/>
            <a:r>
              <a:rPr lang="tr-TR" dirty="0" smtClean="0">
                <a:latin typeface="Arial" panose="020B0604020202020204" pitchFamily="34" charset="0"/>
                <a:cs typeface="Arial" panose="020B0604020202020204" pitchFamily="34" charset="0"/>
              </a:rPr>
              <a:t>BEATLEY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Timothy</a:t>
            </a:r>
            <a:r>
              <a:rPr lang="tr-TR" dirty="0">
                <a:latin typeface="Arial" panose="020B0604020202020204" pitchFamily="34" charset="0"/>
                <a:cs typeface="Arial" panose="020B0604020202020204" pitchFamily="34" charset="0"/>
              </a:rPr>
              <a:t>. (1995), "Planning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Sustainability</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The</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Elements</a:t>
            </a:r>
            <a:r>
              <a:rPr lang="tr-TR" dirty="0">
                <a:latin typeface="Arial" panose="020B0604020202020204" pitchFamily="34" charset="0"/>
                <a:cs typeface="Arial" panose="020B0604020202020204" pitchFamily="34" charset="0"/>
              </a:rPr>
              <a:t> of a New(</a:t>
            </a:r>
            <a:r>
              <a:rPr lang="tr-TR" dirty="0" err="1">
                <a:latin typeface="Arial" panose="020B0604020202020204" pitchFamily="34" charset="0"/>
                <a:cs typeface="Arial" panose="020B0604020202020204" pitchFamily="34" charset="0"/>
              </a:rPr>
              <a:t>Improved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Paradigm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Journal</a:t>
            </a:r>
            <a:r>
              <a:rPr lang="tr-TR" dirty="0">
                <a:latin typeface="Arial" panose="020B0604020202020204" pitchFamily="34" charset="0"/>
                <a:cs typeface="Arial" panose="020B0604020202020204" pitchFamily="34" charset="0"/>
              </a:rPr>
              <a:t> of Planning </a:t>
            </a:r>
            <a:r>
              <a:rPr lang="tr-TR" dirty="0" err="1">
                <a:latin typeface="Arial" panose="020B0604020202020204" pitchFamily="34" charset="0"/>
                <a:cs typeface="Arial" panose="020B0604020202020204" pitchFamily="34" charset="0"/>
              </a:rPr>
              <a:t>Literature</a:t>
            </a:r>
            <a:r>
              <a:rPr lang="tr-TR" dirty="0">
                <a:latin typeface="Arial" panose="020B0604020202020204" pitchFamily="34" charset="0"/>
                <a:cs typeface="Arial" panose="020B0604020202020204" pitchFamily="34" charset="0"/>
              </a:rPr>
              <a:t>, 9(4), 383-395.,</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ÇUBUK, Mehmet. (1995), "Sürdürülebilir Turizm ve Turizm Planlamasına Ekolojik Yaklaşım Kolokyum ve Panel Tartışmaları Sonuçları", Dünya Şehircilik Günü Kolokyumu, Alanya, Mimar Sinan Üniversitesi Matbaası, İstanbul 1996, ss.463-468.</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D'AMORE, Louis J. (1992), "Sürdürülebilir Turizmin Desteklenmesi", </a:t>
            </a:r>
            <a:r>
              <a:rPr lang="tr-TR" dirty="0" err="1">
                <a:latin typeface="Arial" panose="020B0604020202020204" pitchFamily="34" charset="0"/>
                <a:cs typeface="Arial" panose="020B0604020202020204" pitchFamily="34" charset="0"/>
              </a:rPr>
              <a:t>Tourism</a:t>
            </a:r>
            <a:r>
              <a:rPr lang="tr-TR" dirty="0">
                <a:latin typeface="Arial" panose="020B0604020202020204" pitchFamily="34" charset="0"/>
                <a:cs typeface="Arial" panose="020B0604020202020204" pitchFamily="34" charset="0"/>
              </a:rPr>
              <a:t> Management, 258-262'den Çeviri: Turizmde Seçme Makaleler, Mayıs 1995, TUGEV Yayın No:34, ss.20-29. D'ANTUONO,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 DEMİR, Cengiz. (2001), "Turizm ve Rekreasyon Faaliyetlerinin Milli Parklarda Sürdürülebilirliği: Türkiye'deki Milli Parklara Yönelik Bir Uygulama", Yayınlanmamış Doktora Tezi, Dokuz Eylül Üniversitesi, Sosyal Bilimler Enstitüsü, İzmir. </a:t>
            </a:r>
          </a:p>
          <a:p>
            <a:pPr algn="just"/>
            <a:endParaRPr lang="tr-TR" dirty="0">
              <a:latin typeface="Arial" panose="020B0604020202020204" pitchFamily="34" charset="0"/>
              <a:cs typeface="Arial" panose="020B0604020202020204" pitchFamily="34" charset="0"/>
            </a:endParaRPr>
          </a:p>
          <a:p>
            <a:pPr algn="just"/>
            <a:r>
              <a:rPr lang="tr-TR" dirty="0">
                <a:latin typeface="Arial" panose="020B0604020202020204" pitchFamily="34" charset="0"/>
                <a:cs typeface="Arial" panose="020B0604020202020204" pitchFamily="34" charset="0"/>
              </a:rPr>
              <a:t>DEMİRCAN, Sunay. (1999), "Orman Bakanlığı ve Çevre Politikası", </a:t>
            </a:r>
            <a:r>
              <a:rPr lang="tr-TR" dirty="0">
                <a:latin typeface="Arial" panose="020B0604020202020204" pitchFamily="34" charset="0"/>
                <a:cs typeface="Arial" panose="020B0604020202020204" pitchFamily="34" charset="0"/>
                <a:hlinkClick r:id="rId2"/>
              </a:rPr>
              <a:t>http://garildi.birnumara.com.tr/</a:t>
            </a:r>
            <a:r>
              <a:rPr lang="tr-TR" dirty="0" err="1">
                <a:latin typeface="Arial" panose="020B0604020202020204" pitchFamily="34" charset="0"/>
                <a:cs typeface="Arial" panose="020B0604020202020204" pitchFamily="34" charset="0"/>
                <a:hlinkClick r:id="rId2"/>
              </a:rPr>
              <a:t>cgi</a:t>
            </a:r>
            <a:r>
              <a:rPr lang="tr-TR" dirty="0">
                <a:latin typeface="Arial" panose="020B0604020202020204" pitchFamily="34" charset="0"/>
                <a:cs typeface="Arial" panose="020B0604020202020204" pitchFamily="34" charset="0"/>
                <a:hlinkClick r:id="rId2"/>
              </a:rPr>
              <a:t>-bin/sayfa.cgi?w+30+/</a:t>
            </a:r>
            <a:r>
              <a:rPr lang="tr-TR" dirty="0" err="1">
                <a:latin typeface="Arial" panose="020B0604020202020204" pitchFamily="34" charset="0"/>
                <a:cs typeface="Arial" panose="020B0604020202020204" pitchFamily="34" charset="0"/>
                <a:hlinkClick r:id="rId2"/>
              </a:rPr>
              <a:t>gezix</a:t>
            </a:r>
            <a:r>
              <a:rPr lang="tr-TR" dirty="0">
                <a:latin typeface="Arial" panose="020B0604020202020204" pitchFamily="34" charset="0"/>
                <a:cs typeface="Arial" panose="020B0604020202020204" pitchFamily="34" charset="0"/>
                <a:hlinkClick r:id="rId2"/>
              </a:rPr>
              <a:t>/9901/01/t/g05.htm</a:t>
            </a:r>
            <a:r>
              <a:rPr lang="tr-TR" dirty="0">
                <a:latin typeface="Arial" panose="020B0604020202020204" pitchFamily="34" charset="0"/>
                <a:cs typeface="Arial" panose="020B0604020202020204" pitchFamily="34" charset="0"/>
              </a:rPr>
              <a:t>.</a:t>
            </a:r>
          </a:p>
          <a:p>
            <a:pPr algn="just"/>
            <a:r>
              <a:rPr lang="tr-TR" dirty="0">
                <a:latin typeface="Arial" panose="020B0604020202020204" pitchFamily="34" charset="0"/>
                <a:cs typeface="Arial" panose="020B0604020202020204" pitchFamily="34" charset="0"/>
              </a:rPr>
              <a:t> </a:t>
            </a:r>
          </a:p>
          <a:p>
            <a:pPr algn="just"/>
            <a:r>
              <a:rPr lang="tr-TR" dirty="0">
                <a:latin typeface="Arial" panose="020B0604020202020204" pitchFamily="34" charset="0"/>
                <a:cs typeface="Arial" panose="020B0604020202020204" pitchFamily="34" charset="0"/>
              </a:rPr>
              <a:t>HİMMETOĞLU, Bülent. (1995), "Sürdürülebilir Turizmi Geliştirme Yolları", Dünya Şehircilik Günü Kolokyumu, Alanya, Mimar Sinan Üniversitesi Matbaası, İstanbul 1996, ss.61-69</a:t>
            </a:r>
            <a:r>
              <a:rPr lang="tr-TR" dirty="0"/>
              <a:t>. </a:t>
            </a:r>
          </a:p>
        </p:txBody>
      </p:sp>
    </p:spTree>
    <p:extLst>
      <p:ext uri="{BB962C8B-B14F-4D97-AF65-F5344CB8AC3E}">
        <p14:creationId xmlns:p14="http://schemas.microsoft.com/office/powerpoint/2010/main" val="4289734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904" y="1353312"/>
            <a:ext cx="11436096" cy="7723632"/>
          </a:xfrm>
        </p:spPr>
        <p:txBody>
          <a:bodyPr>
            <a:noAutofit/>
          </a:bodyPr>
          <a:lstStyle/>
          <a:p>
            <a:r>
              <a:rPr lang="tr-TR" sz="2000" dirty="0">
                <a:latin typeface="Arial" panose="020B0604020202020204" pitchFamily="34" charset="0"/>
                <a:cs typeface="Arial" panose="020B0604020202020204" pitchFamily="34" charset="0"/>
              </a:rPr>
              <a:t>Hürriyet Gazetesi. (1999), "Abant'ın </a:t>
            </a:r>
            <a:r>
              <a:rPr lang="tr-TR" sz="2000" dirty="0" err="1">
                <a:latin typeface="Arial" panose="020B0604020202020204" pitchFamily="34" charset="0"/>
                <a:cs typeface="Arial" panose="020B0604020202020204" pitchFamily="34" charset="0"/>
              </a:rPr>
              <a:t>Hiperaktif</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Yaramazları",</a:t>
            </a:r>
            <a:r>
              <a:rPr lang="tr-TR" sz="2000" dirty="0" err="1">
                <a:latin typeface="Arial" panose="020B0604020202020204" pitchFamily="34" charset="0"/>
                <a:cs typeface="Arial" panose="020B0604020202020204" pitchFamily="34" charset="0"/>
                <a:hlinkClick r:id="rId2"/>
              </a:rPr>
              <a:t>http</a:t>
            </a:r>
            <a:r>
              <a:rPr lang="tr-TR" sz="2000" dirty="0">
                <a:latin typeface="Arial" panose="020B0604020202020204" pitchFamily="34" charset="0"/>
                <a:cs typeface="Arial" panose="020B0604020202020204" pitchFamily="34" charset="0"/>
                <a:hlinkClick r:id="rId2"/>
              </a:rPr>
              <a:t>://www.hurriyet.com.tr/hur/</a:t>
            </a:r>
            <a:r>
              <a:rPr lang="tr-TR" sz="2000" dirty="0" err="1">
                <a:latin typeface="Arial" panose="020B0604020202020204" pitchFamily="34" charset="0"/>
                <a:cs typeface="Arial" panose="020B0604020202020204" pitchFamily="34" charset="0"/>
                <a:hlinkClick r:id="rId2"/>
              </a:rPr>
              <a:t>turk</a:t>
            </a:r>
            <a:r>
              <a:rPr lang="tr-TR" sz="2000" dirty="0">
                <a:latin typeface="Arial" panose="020B0604020202020204" pitchFamily="34" charset="0"/>
                <a:cs typeface="Arial" panose="020B0604020202020204" pitchFamily="34" charset="0"/>
                <a:hlinkClick r:id="rId2"/>
              </a:rPr>
              <a:t>/99/04/18/yasamllyas.htm</a:t>
            </a:r>
            <a:r>
              <a:rPr lang="tr-TR" sz="2000" dirty="0">
                <a:latin typeface="Arial" panose="020B0604020202020204" pitchFamily="34" charset="0"/>
                <a:cs typeface="Arial" panose="020B0604020202020204" pitchFamily="34" charset="0"/>
              </a:rPr>
              <a:t>.</a:t>
            </a:r>
          </a:p>
          <a:p>
            <a:r>
              <a:rPr lang="tr-TR" sz="2000" dirty="0">
                <a:latin typeface="Arial" panose="020B0604020202020204" pitchFamily="34" charset="0"/>
                <a:cs typeface="Arial" panose="020B0604020202020204" pitchFamily="34" charset="0"/>
              </a:rPr>
              <a:t> KAHRAMAN, </a:t>
            </a:r>
            <a:r>
              <a:rPr lang="tr-TR" sz="2000" dirty="0" err="1">
                <a:latin typeface="Arial" panose="020B0604020202020204" pitchFamily="34" charset="0"/>
                <a:cs typeface="Arial" panose="020B0604020202020204" pitchFamily="34" charset="0"/>
              </a:rPr>
              <a:t>Nüshet</a:t>
            </a:r>
            <a:r>
              <a:rPr lang="tr-TR" sz="2000" dirty="0">
                <a:latin typeface="Arial" panose="020B0604020202020204" pitchFamily="34" charset="0"/>
                <a:cs typeface="Arial" panose="020B0604020202020204" pitchFamily="34" charset="0"/>
              </a:rPr>
              <a:t>. (1994), "Sürdürülebilir Kalkınma ve </a:t>
            </a:r>
            <a:r>
              <a:rPr lang="tr-TR" sz="2000" dirty="0" err="1">
                <a:latin typeface="Arial" panose="020B0604020202020204" pitchFamily="34" charset="0"/>
                <a:cs typeface="Arial" panose="020B0604020202020204" pitchFamily="34" charset="0"/>
              </a:rPr>
              <a:t>Turizm</a:t>
            </a:r>
            <a:r>
              <a:rPr lang="tr-TR" sz="2000" dirty="0" err="1" smtClean="0">
                <a:latin typeface="Arial" panose="020B0604020202020204" pitchFamily="34" charset="0"/>
                <a:cs typeface="Arial" panose="020B0604020202020204" pitchFamily="34" charset="0"/>
              </a:rPr>
              <a:t>",Anatolia</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Dergisi, Aralık 1994, ss.73-77. </a:t>
            </a:r>
            <a:endParaRPr lang="tr-TR" sz="2000" dirty="0" smtClean="0">
              <a:latin typeface="Arial" panose="020B0604020202020204" pitchFamily="34" charset="0"/>
              <a:cs typeface="Arial" panose="020B0604020202020204" pitchFamily="34" charset="0"/>
            </a:endParaRPr>
          </a:p>
          <a:p>
            <a:r>
              <a:rPr lang="tr-TR" sz="2000" dirty="0" smtClean="0">
                <a:latin typeface="Arial" panose="020B0604020202020204" pitchFamily="34" charset="0"/>
                <a:cs typeface="Arial" panose="020B0604020202020204" pitchFamily="34" charset="0"/>
              </a:rPr>
              <a:t>KARAASLAN</a:t>
            </a:r>
            <a:r>
              <a:rPr lang="tr-TR" sz="2000" dirty="0">
                <a:latin typeface="Arial" panose="020B0604020202020204" pitchFamily="34" charset="0"/>
                <a:cs typeface="Arial" panose="020B0604020202020204" pitchFamily="34" charset="0"/>
              </a:rPr>
              <a:t>, Şule İ ve Tanyel, </a:t>
            </a:r>
            <a:r>
              <a:rPr lang="tr-TR" sz="2000" dirty="0" err="1">
                <a:latin typeface="Arial" panose="020B0604020202020204" pitchFamily="34" charset="0"/>
                <a:cs typeface="Arial" panose="020B0604020202020204" pitchFamily="34" charset="0"/>
              </a:rPr>
              <a:t>Özelçi</a:t>
            </a:r>
            <a:r>
              <a:rPr lang="tr-TR" sz="2000" dirty="0">
                <a:latin typeface="Arial" panose="020B0604020202020204" pitchFamily="34" charset="0"/>
                <a:cs typeface="Arial" panose="020B0604020202020204" pitchFamily="34" charset="0"/>
              </a:rPr>
              <a:t>. (1995), "Turizm </a:t>
            </a:r>
            <a:r>
              <a:rPr lang="tr-TR" sz="2000" dirty="0" err="1" smtClean="0">
                <a:latin typeface="Arial" panose="020B0604020202020204" pitchFamily="34" charset="0"/>
                <a:cs typeface="Arial" panose="020B0604020202020204" pitchFamily="34" charset="0"/>
              </a:rPr>
              <a:t>PlanlamasıPolitikalar-Türkiye"Dünya</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Şehircilik Günü Kolokyumu, Alanya, Mimar Sinan Üniversitesi Matbaası, İstanbul 1996, ss.361-371. </a:t>
            </a:r>
            <a:endParaRPr lang="tr-TR" sz="2000" dirty="0" smtClean="0">
              <a:latin typeface="Arial" panose="020B0604020202020204" pitchFamily="34" charset="0"/>
              <a:cs typeface="Arial" panose="020B0604020202020204" pitchFamily="34" charset="0"/>
            </a:endParaRPr>
          </a:p>
          <a:p>
            <a:r>
              <a:rPr lang="tr-TR" sz="2000" dirty="0" smtClean="0">
                <a:latin typeface="Arial" panose="020B0604020202020204" pitchFamily="34" charset="0"/>
                <a:cs typeface="Arial" panose="020B0604020202020204" pitchFamily="34" charset="0"/>
              </a:rPr>
              <a:t>KAREN. </a:t>
            </a:r>
            <a:r>
              <a:rPr lang="tr-TR" sz="2000" dirty="0">
                <a:latin typeface="Arial" panose="020B0604020202020204" pitchFamily="34" charset="0"/>
                <a:cs typeface="Arial" panose="020B0604020202020204" pitchFamily="34" charset="0"/>
              </a:rPr>
              <a:t>(2000), "</a:t>
            </a:r>
            <a:r>
              <a:rPr lang="tr-TR" sz="2000" dirty="0" err="1">
                <a:latin typeface="Arial" panose="020B0604020202020204" pitchFamily="34" charset="0"/>
                <a:cs typeface="Arial" panose="020B0604020202020204" pitchFamily="34" charset="0"/>
              </a:rPr>
              <a:t>The</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National</a:t>
            </a:r>
            <a:r>
              <a:rPr lang="tr-TR" sz="2000" dirty="0">
                <a:latin typeface="Arial" panose="020B0604020202020204" pitchFamily="34" charset="0"/>
                <a:cs typeface="Arial" panose="020B0604020202020204" pitchFamily="34" charset="0"/>
              </a:rPr>
              <a:t> Park </a:t>
            </a:r>
            <a:r>
              <a:rPr lang="tr-TR" sz="2000" dirty="0" err="1">
                <a:latin typeface="Arial" panose="020B0604020202020204" pitchFamily="34" charset="0"/>
                <a:cs typeface="Arial" panose="020B0604020202020204" pitchFamily="34" charset="0"/>
              </a:rPr>
              <a:t>Service's</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Proposed</a:t>
            </a:r>
            <a:r>
              <a:rPr lang="tr-TR" sz="2000" dirty="0">
                <a:latin typeface="Arial" panose="020B0604020202020204" pitchFamily="34" charset="0"/>
                <a:cs typeface="Arial" panose="020B0604020202020204" pitchFamily="34" charset="0"/>
              </a:rPr>
              <a:t> Ban: A New </a:t>
            </a:r>
            <a:r>
              <a:rPr lang="tr-TR" sz="2000" dirty="0" err="1">
                <a:latin typeface="Arial" panose="020B0604020202020204" pitchFamily="34" charset="0"/>
                <a:cs typeface="Arial" panose="020B0604020202020204" pitchFamily="34" charset="0"/>
              </a:rPr>
              <a:t>Approach</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to</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Personal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Watercraft</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Use</a:t>
            </a:r>
            <a:r>
              <a:rPr lang="tr-TR" sz="2000" dirty="0">
                <a:latin typeface="Arial" panose="020B0604020202020204" pitchFamily="34" charset="0"/>
                <a:cs typeface="Arial" panose="020B0604020202020204" pitchFamily="34" charset="0"/>
              </a:rPr>
              <a:t> in </a:t>
            </a:r>
            <a:r>
              <a:rPr lang="tr-TR" sz="2000" dirty="0" err="1">
                <a:latin typeface="Arial" panose="020B0604020202020204" pitchFamily="34" charset="0"/>
                <a:cs typeface="Arial" panose="020B0604020202020204" pitchFamily="34" charset="0"/>
              </a:rPr>
              <a:t>the</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National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Parks</a:t>
            </a:r>
            <a:r>
              <a:rPr lang="tr-TR" sz="2000" dirty="0">
                <a:latin typeface="Arial" panose="020B0604020202020204" pitchFamily="34" charset="0"/>
                <a:cs typeface="Arial" panose="020B0604020202020204" pitchFamily="34" charset="0"/>
              </a:rPr>
              <a:t>", Boston </a:t>
            </a:r>
            <a:r>
              <a:rPr lang="tr-TR" sz="2000" dirty="0" err="1">
                <a:latin typeface="Arial" panose="020B0604020202020204" pitchFamily="34" charset="0"/>
                <a:cs typeface="Arial" panose="020B0604020202020204" pitchFamily="34" charset="0"/>
              </a:rPr>
              <a:t>College</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Environmental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Affairs</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Law</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Review</a:t>
            </a:r>
            <a:r>
              <a:rPr lang="tr-TR" sz="2000" dirty="0">
                <a:latin typeface="Arial" panose="020B0604020202020204" pitchFamily="34" charset="0"/>
                <a:cs typeface="Arial" panose="020B0604020202020204" pitchFamily="34" charset="0"/>
              </a:rPr>
              <a:t>, 27(2), 243-278</a:t>
            </a:r>
            <a:r>
              <a:rPr lang="tr-TR" sz="2000" dirty="0" smtClean="0">
                <a:latin typeface="Arial" panose="020B0604020202020204" pitchFamily="34" charset="0"/>
                <a:cs typeface="Arial" panose="020B0604020202020204" pitchFamily="34" charset="0"/>
              </a:rPr>
              <a:t>.</a:t>
            </a:r>
            <a:endParaRPr lang="tr-TR" sz="2000" dirty="0">
              <a:latin typeface="Arial" panose="020B0604020202020204" pitchFamily="34" charset="0"/>
              <a:cs typeface="Arial" panose="020B0604020202020204" pitchFamily="34" charset="0"/>
            </a:endParaRPr>
          </a:p>
          <a:p>
            <a:r>
              <a:rPr lang="tr-TR" sz="2000" dirty="0">
                <a:latin typeface="Arial" panose="020B0604020202020204" pitchFamily="34" charset="0"/>
                <a:cs typeface="Arial" panose="020B0604020202020204" pitchFamily="34" charset="0"/>
              </a:rPr>
              <a:t>ORAL, Sahne ve Uğur, </a:t>
            </a:r>
            <a:r>
              <a:rPr lang="tr-TR" sz="2000" dirty="0" err="1">
                <a:latin typeface="Arial" panose="020B0604020202020204" pitchFamily="34" charset="0"/>
                <a:cs typeface="Arial" panose="020B0604020202020204" pitchFamily="34" charset="0"/>
              </a:rPr>
              <a:t>Şenbük</a:t>
            </a:r>
            <a:r>
              <a:rPr lang="tr-TR" sz="2000" dirty="0">
                <a:latin typeface="Arial" panose="020B0604020202020204" pitchFamily="34" charset="0"/>
                <a:cs typeface="Arial" panose="020B0604020202020204" pitchFamily="34" charset="0"/>
              </a:rPr>
              <a:t>. (1995), "Turistik Yörelerin Sürdürülebilir Turizm Açısından Yapısal Değerlendirilmesi", </a:t>
            </a:r>
            <a:r>
              <a:rPr lang="tr-TR" sz="2000" dirty="0" smtClean="0">
                <a:latin typeface="Arial" panose="020B0604020202020204" pitchFamily="34" charset="0"/>
                <a:cs typeface="Arial" panose="020B0604020202020204" pitchFamily="34" charset="0"/>
              </a:rPr>
              <a:t>Dünya </a:t>
            </a:r>
            <a:r>
              <a:rPr lang="tr-TR" sz="2000" dirty="0">
                <a:latin typeface="Arial" panose="020B0604020202020204" pitchFamily="34" charset="0"/>
                <a:cs typeface="Arial" panose="020B0604020202020204" pitchFamily="34" charset="0"/>
              </a:rPr>
              <a:t>Şehircilik Günü Kolokyumu, Alanya, Mimar Sinan Üniversitesi Matbaası, İstanbul 1996, ss.197- 205.</a:t>
            </a:r>
          </a:p>
          <a:p>
            <a:r>
              <a:rPr lang="tr-TR" sz="2000" dirty="0">
                <a:latin typeface="Arial" panose="020B0604020202020204" pitchFamily="34" charset="0"/>
                <a:cs typeface="Arial" panose="020B0604020202020204" pitchFamily="34" charset="0"/>
              </a:rPr>
              <a:t> ÖZEK, </a:t>
            </a:r>
            <a:r>
              <a:rPr lang="tr-TR" sz="2000" dirty="0" err="1">
                <a:latin typeface="Arial" panose="020B0604020202020204" pitchFamily="34" charset="0"/>
                <a:cs typeface="Arial" panose="020B0604020202020204" pitchFamily="34" charset="0"/>
              </a:rPr>
              <a:t>Veyis</a:t>
            </a:r>
            <a:r>
              <a:rPr lang="tr-TR" sz="2000" dirty="0">
                <a:latin typeface="Arial" panose="020B0604020202020204" pitchFamily="34" charset="0"/>
                <a:cs typeface="Arial" panose="020B0604020202020204" pitchFamily="34" charset="0"/>
              </a:rPr>
              <a:t>; Ayşe </a:t>
            </a:r>
            <a:r>
              <a:rPr lang="tr-TR" sz="2000" dirty="0" err="1">
                <a:latin typeface="Arial" panose="020B0604020202020204" pitchFamily="34" charset="0"/>
                <a:cs typeface="Arial" panose="020B0604020202020204" pitchFamily="34" charset="0"/>
              </a:rPr>
              <a:t>Sirel</a:t>
            </a:r>
            <a:r>
              <a:rPr lang="tr-TR" sz="2000" dirty="0">
                <a:latin typeface="Arial" panose="020B0604020202020204" pitchFamily="34" charset="0"/>
                <a:cs typeface="Arial" panose="020B0604020202020204" pitchFamily="34" charset="0"/>
              </a:rPr>
              <a:t> ve </a:t>
            </a:r>
            <a:r>
              <a:rPr lang="tr-TR" sz="2000" dirty="0" err="1">
                <a:latin typeface="Arial" panose="020B0604020202020204" pitchFamily="34" charset="0"/>
                <a:cs typeface="Arial" panose="020B0604020202020204" pitchFamily="34" charset="0"/>
              </a:rPr>
              <a:t>Sennur</a:t>
            </a:r>
            <a:r>
              <a:rPr lang="tr-TR" sz="2000" dirty="0">
                <a:latin typeface="Arial" panose="020B0604020202020204" pitchFamily="34" charset="0"/>
                <a:cs typeface="Arial" panose="020B0604020202020204" pitchFamily="34" charset="0"/>
              </a:rPr>
              <a:t> Akansel. (1995), "Turizm- Araç mı, Amaç mı?", </a:t>
            </a:r>
          </a:p>
        </p:txBody>
      </p:sp>
    </p:spTree>
    <p:extLst>
      <p:ext uri="{BB962C8B-B14F-4D97-AF65-F5344CB8AC3E}">
        <p14:creationId xmlns:p14="http://schemas.microsoft.com/office/powerpoint/2010/main" val="2074054013"/>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167</TotalTime>
  <Words>904</Words>
  <Application>Microsoft Office PowerPoint</Application>
  <PresentationFormat>Özel</PresentationFormat>
  <Paragraphs>38</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Duman</vt:lpstr>
      <vt:lpstr>    KONU :   REKREASYON VE SÜRDÜRÜLEBİLİRLİK  MİLLİ PARKLAR , TURİZM,REKREASYON, SÜRDÜREBİLİRLİK,ÇEVRESEL ETKİ</vt:lpstr>
      <vt:lpstr>PowerPoint Sunusu</vt:lpstr>
      <vt:lpstr>1.1. Sürdürülebilir Gelişine ve Sürdürülebilir Turizm İlişkisi </vt:lpstr>
      <vt:lpstr>PowerPoint Sunusu</vt:lpstr>
      <vt:lpstr>PowerPoint Sunusu</vt:lpstr>
      <vt:lpstr>Sürdürülebilir turizmin prensipleri ise şu şekilde sıralanabilir (Paçacı, 1995): </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 SENANUR SOYADI: SEFEROĞLU NO : 19230897 KONU : REKREASYON VE SÜRDÜRÜLEBİLİRLİK ANAKTAR KELİMELER : M</dc:title>
  <dc:creator>büşra  aydın</dc:creator>
  <cp:lastModifiedBy>kumsaal</cp:lastModifiedBy>
  <cp:revision>23</cp:revision>
  <dcterms:created xsi:type="dcterms:W3CDTF">2020-02-20T09:00:47Z</dcterms:created>
  <dcterms:modified xsi:type="dcterms:W3CDTF">2020-05-10T13:22:39Z</dcterms:modified>
</cp:coreProperties>
</file>