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71" r:id="rId12"/>
    <p:sldId id="272" r:id="rId13"/>
    <p:sldId id="273" r:id="rId14"/>
    <p:sldId id="275" r:id="rId15"/>
    <p:sldId id="27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390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2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73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6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33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380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49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2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744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4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73CEE-DE53-9C47-BFC2-F41AA9B7993B}" type="datetimeFigureOut">
              <a:rPr lang="en-US" smtClean="0"/>
              <a:t>4/16/2018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8FF5C-023E-8644-B0F9-181CF3FD0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19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Çiğneme</a:t>
            </a:r>
            <a:r>
              <a:rPr lang="en-US" dirty="0" smtClean="0"/>
              <a:t>, </a:t>
            </a:r>
            <a:r>
              <a:rPr lang="en-US" dirty="0" err="1" smtClean="0"/>
              <a:t>yutma</a:t>
            </a:r>
            <a:r>
              <a:rPr lang="en-US" dirty="0" smtClean="0"/>
              <a:t>, </a:t>
            </a:r>
            <a:r>
              <a:rPr lang="en-US" dirty="0" err="1" smtClean="0"/>
              <a:t>salya</a:t>
            </a:r>
            <a:r>
              <a:rPr lang="en-US" dirty="0" smtClean="0"/>
              <a:t> </a:t>
            </a:r>
            <a:r>
              <a:rPr lang="en-US" dirty="0" err="1" smtClean="0"/>
              <a:t>salgılama</a:t>
            </a:r>
            <a:r>
              <a:rPr lang="en-US" dirty="0" smtClean="0"/>
              <a:t> </a:t>
            </a:r>
            <a:r>
              <a:rPr lang="en-US" dirty="0" err="1" smtClean="0"/>
              <a:t>mekanizmaları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58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Yutmanın</a:t>
            </a:r>
            <a:r>
              <a:rPr lang="en-US" dirty="0" smtClean="0"/>
              <a:t> </a:t>
            </a:r>
            <a:r>
              <a:rPr lang="en-US" dirty="0" err="1" smtClean="0"/>
              <a:t>sinirsel</a:t>
            </a:r>
            <a:r>
              <a:rPr lang="en-US" dirty="0" smtClean="0"/>
              <a:t> </a:t>
            </a:r>
            <a:r>
              <a:rPr lang="en-US" dirty="0" err="1" smtClean="0"/>
              <a:t>kontrolü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Reseptörler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Ağız</a:t>
            </a:r>
            <a:r>
              <a:rPr lang="en-US" dirty="0" smtClean="0"/>
              <a:t> </a:t>
            </a:r>
            <a:r>
              <a:rPr lang="en-US" dirty="0" err="1" smtClean="0"/>
              <a:t>içi</a:t>
            </a:r>
            <a:r>
              <a:rPr lang="en-US" dirty="0" smtClean="0"/>
              <a:t> </a:t>
            </a:r>
            <a:r>
              <a:rPr lang="en-US" dirty="0" err="1" smtClean="0"/>
              <a:t>mukoza</a:t>
            </a:r>
            <a:r>
              <a:rPr lang="en-US" dirty="0" smtClean="0"/>
              <a:t>, </a:t>
            </a:r>
            <a:r>
              <a:rPr lang="en-US" dirty="0" err="1" smtClean="0"/>
              <a:t>yumuşak</a:t>
            </a:r>
            <a:r>
              <a:rPr lang="en-US" dirty="0" smtClean="0"/>
              <a:t> </a:t>
            </a:r>
            <a:r>
              <a:rPr lang="en-US" dirty="0" err="1" smtClean="0"/>
              <a:t>damak</a:t>
            </a:r>
            <a:r>
              <a:rPr lang="en-US" dirty="0" smtClean="0"/>
              <a:t>, </a:t>
            </a:r>
            <a:r>
              <a:rPr lang="en-US" dirty="0" err="1" smtClean="0"/>
              <a:t>tonsilla</a:t>
            </a:r>
            <a:r>
              <a:rPr lang="en-US" dirty="0" smtClean="0"/>
              <a:t> </a:t>
            </a:r>
            <a:r>
              <a:rPr lang="en-US" dirty="0" err="1" smtClean="0"/>
              <a:t>pilileri</a:t>
            </a:r>
            <a:r>
              <a:rPr lang="en-US" dirty="0" smtClean="0"/>
              <a:t>, </a:t>
            </a:r>
            <a:r>
              <a:rPr lang="en-US" dirty="0" err="1" smtClean="0"/>
              <a:t>faringeal</a:t>
            </a:r>
            <a:r>
              <a:rPr lang="en-US" dirty="0" smtClean="0"/>
              <a:t> </a:t>
            </a:r>
            <a:r>
              <a:rPr lang="en-US" dirty="0" err="1" smtClean="0"/>
              <a:t>açıklık</a:t>
            </a:r>
            <a:r>
              <a:rPr lang="en-US" dirty="0" smtClean="0"/>
              <a:t> </a:t>
            </a:r>
            <a:r>
              <a:rPr lang="en-US" dirty="0" err="1" smtClean="0"/>
              <a:t>etrafında</a:t>
            </a:r>
            <a:r>
              <a:rPr lang="en-US" dirty="0" smtClean="0"/>
              <a:t> </a:t>
            </a:r>
            <a:r>
              <a:rPr lang="en-US" dirty="0" err="1" smtClean="0"/>
              <a:t>bulunur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Afferentler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V, VII </a:t>
            </a:r>
            <a:r>
              <a:rPr lang="en-US" dirty="0" err="1" smtClean="0"/>
              <a:t>ve</a:t>
            </a:r>
            <a:r>
              <a:rPr lang="en-US" dirty="0" smtClean="0"/>
              <a:t> X </a:t>
            </a:r>
            <a:r>
              <a:rPr lang="en-US" dirty="0" err="1" smtClean="0"/>
              <a:t>sinirlerinin</a:t>
            </a:r>
            <a:r>
              <a:rPr lang="en-US" dirty="0" smtClean="0"/>
              <a:t> </a:t>
            </a:r>
            <a:r>
              <a:rPr lang="en-US" dirty="0" err="1" smtClean="0"/>
              <a:t>duysal</a:t>
            </a:r>
            <a:r>
              <a:rPr lang="en-US" dirty="0" smtClean="0"/>
              <a:t> </a:t>
            </a:r>
            <a:r>
              <a:rPr lang="en-US" dirty="0" err="1" smtClean="0"/>
              <a:t>lifleri</a:t>
            </a:r>
            <a:endParaRPr lang="en-US" dirty="0" smtClean="0"/>
          </a:p>
          <a:p>
            <a:r>
              <a:rPr lang="en-US" dirty="0" err="1" smtClean="0"/>
              <a:t>Merkez</a:t>
            </a:r>
            <a:endParaRPr lang="en-US" dirty="0" smtClean="0"/>
          </a:p>
          <a:p>
            <a:pPr lvl="1"/>
            <a:r>
              <a:rPr lang="en-US" dirty="0" smtClean="0"/>
              <a:t>Medulla </a:t>
            </a:r>
            <a:r>
              <a:rPr lang="en-US" dirty="0" err="1" smtClean="0"/>
              <a:t>oblongatada</a:t>
            </a:r>
            <a:r>
              <a:rPr lang="en-US" dirty="0" smtClean="0"/>
              <a:t> 4. </a:t>
            </a:r>
            <a:r>
              <a:rPr lang="en-US" dirty="0" err="1" smtClean="0"/>
              <a:t>ventrikül</a:t>
            </a:r>
            <a:r>
              <a:rPr lang="en-US" dirty="0" smtClean="0"/>
              <a:t> </a:t>
            </a:r>
            <a:r>
              <a:rPr lang="en-US" dirty="0" err="1" smtClean="0"/>
              <a:t>tabanında</a:t>
            </a:r>
            <a:r>
              <a:rPr lang="en-US" dirty="0" smtClean="0"/>
              <a:t> </a:t>
            </a:r>
            <a:r>
              <a:rPr lang="en-US" dirty="0" err="1" smtClean="0"/>
              <a:t>traktus</a:t>
            </a:r>
            <a:r>
              <a:rPr lang="en-US" dirty="0" smtClean="0"/>
              <a:t> </a:t>
            </a:r>
            <a:r>
              <a:rPr lang="en-US" dirty="0" err="1" smtClean="0"/>
              <a:t>solitarius</a:t>
            </a:r>
            <a:r>
              <a:rPr lang="en-US" dirty="0" smtClean="0"/>
              <a:t> </a:t>
            </a:r>
            <a:r>
              <a:rPr lang="en-US" dirty="0" err="1" smtClean="0"/>
              <a:t>veilişkili</a:t>
            </a:r>
            <a:r>
              <a:rPr lang="en-US" dirty="0" smtClean="0"/>
              <a:t> </a:t>
            </a:r>
            <a:r>
              <a:rPr lang="en-US" dirty="0" err="1" smtClean="0"/>
              <a:t>alan</a:t>
            </a:r>
            <a:endParaRPr lang="en-US" dirty="0" smtClean="0"/>
          </a:p>
          <a:p>
            <a:pPr lvl="1"/>
            <a:r>
              <a:rPr lang="en-US" dirty="0" err="1" smtClean="0"/>
              <a:t>Beyin</a:t>
            </a:r>
            <a:r>
              <a:rPr lang="en-US" dirty="0" smtClean="0"/>
              <a:t> </a:t>
            </a:r>
            <a:r>
              <a:rPr lang="en-US" dirty="0" err="1" smtClean="0"/>
              <a:t>sapından</a:t>
            </a:r>
            <a:r>
              <a:rPr lang="en-US" dirty="0" smtClean="0"/>
              <a:t> </a:t>
            </a:r>
            <a:r>
              <a:rPr lang="en-US" dirty="0" err="1" smtClean="0"/>
              <a:t>refleksin</a:t>
            </a:r>
            <a:r>
              <a:rPr lang="en-US" dirty="0" smtClean="0"/>
              <a:t> </a:t>
            </a:r>
            <a:r>
              <a:rPr lang="en-US" dirty="0" err="1" smtClean="0"/>
              <a:t>tetiklenmesi</a:t>
            </a:r>
            <a:endParaRPr lang="en-US" dirty="0" smtClean="0"/>
          </a:p>
          <a:p>
            <a:pPr lvl="2"/>
            <a:r>
              <a:rPr lang="en-US" dirty="0" err="1" smtClean="0"/>
              <a:t>Medullada</a:t>
            </a:r>
            <a:r>
              <a:rPr lang="en-US" dirty="0" smtClean="0"/>
              <a:t> </a:t>
            </a:r>
            <a:r>
              <a:rPr lang="en-US" dirty="0" err="1" smtClean="0"/>
              <a:t>retiküler</a:t>
            </a:r>
            <a:r>
              <a:rPr lang="en-US" dirty="0" smtClean="0"/>
              <a:t> </a:t>
            </a:r>
            <a:r>
              <a:rPr lang="en-US" dirty="0" err="1" smtClean="0"/>
              <a:t>formasyonu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ponsun</a:t>
            </a:r>
            <a:r>
              <a:rPr lang="en-US" dirty="0" smtClean="0"/>
              <a:t> alt </a:t>
            </a:r>
            <a:r>
              <a:rPr lang="en-US" dirty="0" err="1" smtClean="0"/>
              <a:t>bölgeleri</a:t>
            </a:r>
            <a:endParaRPr lang="en-US" dirty="0" smtClean="0"/>
          </a:p>
          <a:p>
            <a:r>
              <a:rPr lang="en-US" dirty="0" err="1" smtClean="0"/>
              <a:t>Efferentler</a:t>
            </a:r>
            <a:r>
              <a:rPr lang="en-US" dirty="0" smtClean="0"/>
              <a:t>: V, IX, X </a:t>
            </a:r>
            <a:r>
              <a:rPr lang="en-US" dirty="0" err="1" smtClean="0"/>
              <a:t>ve</a:t>
            </a:r>
            <a:r>
              <a:rPr lang="en-US" dirty="0" smtClean="0"/>
              <a:t> XII </a:t>
            </a:r>
            <a:r>
              <a:rPr lang="en-US" dirty="0" err="1" smtClean="0"/>
              <a:t>kraniyal</a:t>
            </a:r>
            <a:r>
              <a:rPr lang="en-US" dirty="0" smtClean="0"/>
              <a:t> </a:t>
            </a:r>
            <a:r>
              <a:rPr lang="en-US" dirty="0" err="1" smtClean="0"/>
              <a:t>sinir</a:t>
            </a:r>
            <a:r>
              <a:rPr lang="en-US" dirty="0" smtClean="0"/>
              <a:t> motor </a:t>
            </a:r>
            <a:r>
              <a:rPr lang="en-US" dirty="0" err="1" smtClean="0"/>
              <a:t>lifleri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301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Tükürük</a:t>
            </a:r>
            <a:r>
              <a:rPr lang="en-US" dirty="0" smtClean="0"/>
              <a:t> </a:t>
            </a:r>
            <a:r>
              <a:rPr lang="en-US" dirty="0" err="1" smtClean="0"/>
              <a:t>salgısı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Tükrük</a:t>
            </a:r>
            <a:r>
              <a:rPr lang="en-US" dirty="0" smtClean="0"/>
              <a:t> </a:t>
            </a:r>
            <a:r>
              <a:rPr lang="en-US" dirty="0" err="1" smtClean="0"/>
              <a:t>bezleri</a:t>
            </a:r>
            <a:r>
              <a:rPr lang="en-US" dirty="0" smtClean="0"/>
              <a:t> </a:t>
            </a:r>
            <a:r>
              <a:rPr lang="en-US" dirty="0" err="1" smtClean="0"/>
              <a:t>egzokrin</a:t>
            </a:r>
            <a:r>
              <a:rPr lang="en-US" dirty="0" smtClean="0"/>
              <a:t> </a:t>
            </a:r>
            <a:r>
              <a:rPr lang="en-US" dirty="0" err="1" smtClean="0"/>
              <a:t>bezlerdir</a:t>
            </a:r>
            <a:r>
              <a:rPr lang="en-US" dirty="0" smtClean="0"/>
              <a:t>. </a:t>
            </a:r>
          </a:p>
          <a:p>
            <a:pPr lvl="1"/>
            <a:r>
              <a:rPr lang="en-US" dirty="0" err="1" smtClean="0"/>
              <a:t>Parotis</a:t>
            </a:r>
            <a:r>
              <a:rPr lang="en-US" dirty="0" smtClean="0"/>
              <a:t>, submandibular, sublingual</a:t>
            </a:r>
          </a:p>
          <a:p>
            <a:pPr lvl="1"/>
            <a:r>
              <a:rPr lang="en-US" dirty="0" err="1" smtClean="0"/>
              <a:t>Bukkal</a:t>
            </a:r>
            <a:r>
              <a:rPr lang="en-US" dirty="0" smtClean="0"/>
              <a:t> </a:t>
            </a:r>
            <a:r>
              <a:rPr lang="en-US" dirty="0" err="1" smtClean="0"/>
              <a:t>bezler</a:t>
            </a:r>
            <a:endParaRPr lang="en-US" dirty="0" smtClean="0"/>
          </a:p>
          <a:p>
            <a:r>
              <a:rPr lang="en-US" dirty="0" err="1" smtClean="0"/>
              <a:t>Salgı</a:t>
            </a:r>
            <a:r>
              <a:rPr lang="en-US" dirty="0" smtClean="0"/>
              <a:t> </a:t>
            </a:r>
            <a:r>
              <a:rPr lang="en-US" dirty="0" err="1" smtClean="0"/>
              <a:t>tipleri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Seröz</a:t>
            </a:r>
            <a:r>
              <a:rPr lang="en-US" dirty="0" smtClean="0"/>
              <a:t>: </a:t>
            </a:r>
            <a:r>
              <a:rPr lang="en-US" dirty="0" err="1" smtClean="0"/>
              <a:t>Parotis</a:t>
            </a:r>
            <a:r>
              <a:rPr lang="en-US" dirty="0" smtClean="0"/>
              <a:t>, Submandibular </a:t>
            </a:r>
            <a:r>
              <a:rPr lang="en-US" dirty="0" err="1" smtClean="0"/>
              <a:t>ve</a:t>
            </a:r>
            <a:r>
              <a:rPr lang="en-US" dirty="0" smtClean="0"/>
              <a:t> sublingual</a:t>
            </a:r>
            <a:endParaRPr lang="en-US" dirty="0"/>
          </a:p>
          <a:p>
            <a:pPr lvl="1"/>
            <a:r>
              <a:rPr lang="en-US" dirty="0" err="1" smtClean="0"/>
              <a:t>Müköz</a:t>
            </a:r>
            <a:r>
              <a:rPr lang="en-US" dirty="0" smtClean="0"/>
              <a:t>: Submandibular, sublingual, </a:t>
            </a:r>
            <a:r>
              <a:rPr lang="en-US" dirty="0" err="1" smtClean="0"/>
              <a:t>bukkal</a:t>
            </a:r>
            <a:endParaRPr lang="en-US" dirty="0" smtClean="0"/>
          </a:p>
          <a:p>
            <a:r>
              <a:rPr lang="en-US" dirty="0" err="1" smtClean="0"/>
              <a:t>Günlük</a:t>
            </a:r>
            <a:r>
              <a:rPr lang="en-US" dirty="0" smtClean="0"/>
              <a:t> 800-1500ml</a:t>
            </a:r>
          </a:p>
          <a:p>
            <a:r>
              <a:rPr lang="en-US" dirty="0" smtClean="0"/>
              <a:t>pH 6-7, </a:t>
            </a:r>
            <a:r>
              <a:rPr lang="en-US" dirty="0" err="1" smtClean="0"/>
              <a:t>alfa</a:t>
            </a:r>
            <a:r>
              <a:rPr lang="en-US" dirty="0" smtClean="0"/>
              <a:t> </a:t>
            </a:r>
            <a:r>
              <a:rPr lang="en-US" dirty="0" err="1" smtClean="0"/>
              <a:t>amilaz</a:t>
            </a:r>
            <a:r>
              <a:rPr lang="en-US" dirty="0" smtClean="0"/>
              <a:t> (</a:t>
            </a:r>
            <a:r>
              <a:rPr lang="en-US" dirty="0" err="1" smtClean="0"/>
              <a:t>pityalin</a:t>
            </a:r>
            <a:r>
              <a:rPr lang="en-US" dirty="0" smtClean="0"/>
              <a:t>)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042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Tükürük</a:t>
            </a:r>
            <a:r>
              <a:rPr lang="en-US" dirty="0" smtClean="0"/>
              <a:t> </a:t>
            </a:r>
            <a:r>
              <a:rPr lang="en-US" dirty="0" err="1" smtClean="0"/>
              <a:t>bezi</a:t>
            </a:r>
            <a:r>
              <a:rPr lang="en-US" dirty="0" smtClean="0"/>
              <a:t> </a:t>
            </a:r>
            <a:r>
              <a:rPr lang="tr-TR" dirty="0" smtClean="0"/>
              <a:t>yapısı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Fonksiyonel birim</a:t>
            </a:r>
          </a:p>
          <a:p>
            <a:pPr lvl="1"/>
            <a:r>
              <a:rPr lang="en-US" dirty="0" err="1" smtClean="0"/>
              <a:t>Asinüs</a:t>
            </a:r>
            <a:r>
              <a:rPr lang="en-US" dirty="0" smtClean="0"/>
              <a:t> </a:t>
            </a:r>
            <a:endParaRPr lang="tr-TR" dirty="0" smtClean="0"/>
          </a:p>
          <a:p>
            <a:pPr lvl="2"/>
            <a:r>
              <a:rPr lang="en-US" dirty="0" err="1" smtClean="0"/>
              <a:t>Seröz</a:t>
            </a:r>
            <a:r>
              <a:rPr lang="en-US" dirty="0" smtClean="0"/>
              <a:t> </a:t>
            </a:r>
            <a:r>
              <a:rPr lang="en-US" dirty="0" err="1" smtClean="0"/>
              <a:t>hc</a:t>
            </a:r>
            <a:r>
              <a:rPr lang="en-US" dirty="0" smtClean="0"/>
              <a:t>. </a:t>
            </a:r>
            <a:endParaRPr lang="tr-TR" dirty="0" smtClean="0"/>
          </a:p>
          <a:p>
            <a:pPr lvl="3"/>
            <a:r>
              <a:rPr lang="tr-TR" dirty="0" smtClean="0"/>
              <a:t>Bol </a:t>
            </a:r>
            <a:r>
              <a:rPr lang="tr-TR" dirty="0" err="1" smtClean="0"/>
              <a:t>zimojen</a:t>
            </a:r>
            <a:r>
              <a:rPr lang="tr-TR" dirty="0" smtClean="0"/>
              <a:t> granüller</a:t>
            </a:r>
          </a:p>
          <a:p>
            <a:pPr lvl="3"/>
            <a:r>
              <a:rPr lang="en-US" dirty="0" err="1" smtClean="0"/>
              <a:t>Amilaz</a:t>
            </a:r>
            <a:r>
              <a:rPr lang="en-US" dirty="0" smtClean="0"/>
              <a:t> </a:t>
            </a:r>
            <a:r>
              <a:rPr lang="en-US" dirty="0" err="1" smtClean="0"/>
              <a:t>sentezi</a:t>
            </a:r>
            <a:endParaRPr lang="en-US" dirty="0" smtClean="0"/>
          </a:p>
          <a:p>
            <a:pPr lvl="2"/>
            <a:r>
              <a:rPr lang="en-US" dirty="0" err="1" smtClean="0"/>
              <a:t>Müköz</a:t>
            </a:r>
            <a:r>
              <a:rPr lang="en-US" dirty="0" smtClean="0"/>
              <a:t> </a:t>
            </a:r>
            <a:r>
              <a:rPr lang="en-US" dirty="0" err="1" smtClean="0"/>
              <a:t>hc</a:t>
            </a:r>
            <a:r>
              <a:rPr lang="en-US" dirty="0" smtClean="0"/>
              <a:t>. </a:t>
            </a:r>
            <a:endParaRPr lang="tr-TR" smtClean="0"/>
          </a:p>
          <a:p>
            <a:pPr lvl="3"/>
            <a:r>
              <a:rPr lang="en-US" smtClean="0"/>
              <a:t>Mukus</a:t>
            </a:r>
            <a:r>
              <a:rPr lang="en-US" dirty="0" smtClean="0"/>
              <a:t> </a:t>
            </a:r>
            <a:r>
              <a:rPr lang="en-US" dirty="0" err="1" smtClean="0"/>
              <a:t>sentezi</a:t>
            </a:r>
            <a:endParaRPr lang="tr-TR" dirty="0" smtClean="0"/>
          </a:p>
          <a:p>
            <a:pPr lvl="1"/>
            <a:r>
              <a:rPr lang="tr-TR" dirty="0" smtClean="0"/>
              <a:t>Kanal hücreleri</a:t>
            </a:r>
          </a:p>
          <a:p>
            <a:pPr lvl="2"/>
            <a:r>
              <a:rPr lang="tr-TR" dirty="0" smtClean="0"/>
              <a:t>Tükürüğün iyon bileşimini oluşturmak</a:t>
            </a:r>
          </a:p>
          <a:p>
            <a:pPr lvl="2"/>
            <a:r>
              <a:rPr lang="tr-TR" dirty="0" err="1" smtClean="0"/>
              <a:t>Epidermel</a:t>
            </a:r>
            <a:r>
              <a:rPr lang="tr-TR" dirty="0" smtClean="0"/>
              <a:t> büyüme faktörleri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633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 smtClean="0"/>
              <a:t>Tükürük</a:t>
            </a:r>
            <a:r>
              <a:rPr lang="en-US" sz="3200" dirty="0" smtClean="0"/>
              <a:t> </a:t>
            </a:r>
            <a:r>
              <a:rPr lang="en-US" sz="3200" dirty="0" err="1" smtClean="0"/>
              <a:t>salgılanmasının</a:t>
            </a:r>
            <a:r>
              <a:rPr lang="en-US" sz="3200" dirty="0" smtClean="0"/>
              <a:t> </a:t>
            </a:r>
            <a:r>
              <a:rPr lang="en-US" sz="3200" dirty="0" err="1" smtClean="0"/>
              <a:t>sinirsel</a:t>
            </a:r>
            <a:r>
              <a:rPr lang="en-US" sz="3200" dirty="0" smtClean="0"/>
              <a:t> </a:t>
            </a:r>
            <a:r>
              <a:rPr lang="en-US" sz="3200" dirty="0" err="1" smtClean="0"/>
              <a:t>düzenlenmesi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Tat (*</a:t>
            </a:r>
            <a:r>
              <a:rPr lang="en-US" dirty="0" err="1" smtClean="0"/>
              <a:t>ekşi</a:t>
            </a:r>
            <a:r>
              <a:rPr lang="en-US" dirty="0" smtClean="0"/>
              <a:t>)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dokunma</a:t>
            </a:r>
            <a:r>
              <a:rPr lang="en-US" dirty="0" smtClean="0"/>
              <a:t> </a:t>
            </a:r>
            <a:r>
              <a:rPr lang="en-US" dirty="0" err="1" smtClean="0"/>
              <a:t>duysal</a:t>
            </a:r>
            <a:r>
              <a:rPr lang="en-US" dirty="0" smtClean="0"/>
              <a:t> </a:t>
            </a:r>
            <a:r>
              <a:rPr lang="en-US" dirty="0" err="1" smtClean="0"/>
              <a:t>uyaran</a:t>
            </a:r>
            <a:endParaRPr lang="en-US" dirty="0" smtClean="0"/>
          </a:p>
          <a:p>
            <a:r>
              <a:rPr lang="en-US" dirty="0" err="1" smtClean="0"/>
              <a:t>Afferentler</a:t>
            </a:r>
            <a:r>
              <a:rPr lang="en-US" dirty="0" smtClean="0"/>
              <a:t>: VII </a:t>
            </a:r>
            <a:r>
              <a:rPr lang="en-US" dirty="0" err="1" smtClean="0"/>
              <a:t>ve</a:t>
            </a:r>
            <a:r>
              <a:rPr lang="en-US" dirty="0" smtClean="0"/>
              <a:t> IX. </a:t>
            </a:r>
            <a:r>
              <a:rPr lang="en-US" dirty="0" err="1" smtClean="0"/>
              <a:t>Kraniyal</a:t>
            </a:r>
            <a:r>
              <a:rPr lang="en-US" dirty="0" smtClean="0"/>
              <a:t> </a:t>
            </a:r>
            <a:r>
              <a:rPr lang="en-US" dirty="0" err="1" smtClean="0"/>
              <a:t>sinirler</a:t>
            </a:r>
            <a:endParaRPr lang="en-US" dirty="0" smtClean="0"/>
          </a:p>
          <a:p>
            <a:r>
              <a:rPr lang="en-US" dirty="0" err="1" smtClean="0"/>
              <a:t>Beynin</a:t>
            </a:r>
            <a:r>
              <a:rPr lang="en-US" dirty="0" smtClean="0"/>
              <a:t>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merkezleri</a:t>
            </a:r>
            <a:r>
              <a:rPr lang="en-US" dirty="0" smtClean="0"/>
              <a:t>: </a:t>
            </a:r>
            <a:r>
              <a:rPr lang="en-US" dirty="0" err="1" smtClean="0"/>
              <a:t>iştah</a:t>
            </a:r>
            <a:r>
              <a:rPr lang="en-US" dirty="0" smtClean="0"/>
              <a:t> </a:t>
            </a:r>
            <a:r>
              <a:rPr lang="en-US" dirty="0" err="1" smtClean="0"/>
              <a:t>alanı</a:t>
            </a:r>
            <a:r>
              <a:rPr lang="en-US" dirty="0" smtClean="0"/>
              <a:t>, </a:t>
            </a:r>
            <a:r>
              <a:rPr lang="en-US" dirty="0" err="1" smtClean="0"/>
              <a:t>amigdalanın</a:t>
            </a:r>
            <a:r>
              <a:rPr lang="en-US" dirty="0" smtClean="0"/>
              <a:t> tat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koku</a:t>
            </a:r>
            <a:r>
              <a:rPr lang="en-US" dirty="0" smtClean="0"/>
              <a:t> </a:t>
            </a:r>
            <a:r>
              <a:rPr lang="en-US" dirty="0" err="1" smtClean="0"/>
              <a:t>alanlarıyla</a:t>
            </a:r>
            <a:r>
              <a:rPr lang="en-US" dirty="0" smtClean="0"/>
              <a:t> </a:t>
            </a:r>
            <a:r>
              <a:rPr lang="en-US" dirty="0" err="1" smtClean="0"/>
              <a:t>ilişkili</a:t>
            </a:r>
            <a:endParaRPr lang="en-US" dirty="0" smtClean="0"/>
          </a:p>
          <a:p>
            <a:r>
              <a:rPr lang="en-US" dirty="0" err="1" smtClean="0"/>
              <a:t>Otonom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ontrol</a:t>
            </a:r>
            <a:r>
              <a:rPr lang="en-US" dirty="0" smtClean="0"/>
              <a:t> </a:t>
            </a: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beyin</a:t>
            </a:r>
            <a:r>
              <a:rPr lang="en-US" dirty="0" smtClean="0"/>
              <a:t> </a:t>
            </a:r>
            <a:r>
              <a:rPr lang="en-US" dirty="0" err="1" smtClean="0"/>
              <a:t>sapındaki</a:t>
            </a:r>
            <a:r>
              <a:rPr lang="en-US" dirty="0" smtClean="0"/>
              <a:t> superior </a:t>
            </a:r>
            <a:r>
              <a:rPr lang="en-US" dirty="0" err="1" smtClean="0"/>
              <a:t>ve</a:t>
            </a:r>
            <a:r>
              <a:rPr lang="en-US" dirty="0" smtClean="0"/>
              <a:t> inferior </a:t>
            </a:r>
            <a:r>
              <a:rPr lang="en-US" dirty="0" err="1" smtClean="0"/>
              <a:t>salivator</a:t>
            </a:r>
            <a:r>
              <a:rPr lang="en-US" dirty="0" smtClean="0"/>
              <a:t> </a:t>
            </a:r>
            <a:r>
              <a:rPr lang="en-US" dirty="0" err="1" smtClean="0"/>
              <a:t>çekirdekleri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İnferior: IX. </a:t>
            </a:r>
            <a:r>
              <a:rPr lang="en-US" dirty="0" err="1" smtClean="0"/>
              <a:t>kraniyal</a:t>
            </a:r>
            <a:r>
              <a:rPr lang="en-US" dirty="0" smtClean="0"/>
              <a:t> </a:t>
            </a:r>
            <a:r>
              <a:rPr lang="en-US" dirty="0" err="1" smtClean="0"/>
              <a:t>siniri</a:t>
            </a:r>
            <a:r>
              <a:rPr lang="en-US" dirty="0" smtClean="0"/>
              <a:t> </a:t>
            </a:r>
            <a:r>
              <a:rPr lang="en-US" dirty="0" err="1" smtClean="0"/>
              <a:t>içinde</a:t>
            </a:r>
            <a:r>
              <a:rPr lang="en-US" dirty="0" smtClean="0"/>
              <a:t> </a:t>
            </a:r>
            <a:r>
              <a:rPr lang="en-US" dirty="0" err="1" smtClean="0"/>
              <a:t>preggl.lifler</a:t>
            </a:r>
            <a:endParaRPr lang="en-US" dirty="0" smtClean="0"/>
          </a:p>
          <a:p>
            <a:pPr lvl="2"/>
            <a:r>
              <a:rPr lang="en-US" dirty="0" err="1" smtClean="0"/>
              <a:t>Otik</a:t>
            </a:r>
            <a:r>
              <a:rPr lang="en-US" dirty="0" smtClean="0"/>
              <a:t> </a:t>
            </a:r>
            <a:r>
              <a:rPr lang="en-US" dirty="0" err="1" smtClean="0"/>
              <a:t>ggl.da</a:t>
            </a:r>
            <a:r>
              <a:rPr lang="en-US" dirty="0" smtClean="0"/>
              <a:t> </a:t>
            </a:r>
            <a:r>
              <a:rPr lang="en-US" dirty="0" err="1" smtClean="0"/>
              <a:t>sinaps</a:t>
            </a:r>
            <a:endParaRPr lang="en-US" dirty="0" smtClean="0"/>
          </a:p>
          <a:p>
            <a:pPr lvl="2"/>
            <a:r>
              <a:rPr lang="en-US" b="1" i="1" dirty="0" err="1" smtClean="0"/>
              <a:t>Parotis</a:t>
            </a:r>
            <a:endParaRPr lang="en-US" b="1" i="1" dirty="0" smtClean="0"/>
          </a:p>
          <a:p>
            <a:pPr lvl="1"/>
            <a:r>
              <a:rPr lang="en-US" dirty="0" smtClean="0"/>
              <a:t>Superior: VII. </a:t>
            </a:r>
            <a:r>
              <a:rPr lang="en-US" dirty="0" err="1" smtClean="0"/>
              <a:t>sinir</a:t>
            </a:r>
            <a:endParaRPr lang="en-US" dirty="0" smtClean="0"/>
          </a:p>
          <a:p>
            <a:pPr lvl="2"/>
            <a:r>
              <a:rPr lang="en-US" dirty="0" err="1" smtClean="0"/>
              <a:t>Submandibuler</a:t>
            </a:r>
            <a:r>
              <a:rPr lang="en-US" dirty="0" smtClean="0"/>
              <a:t> </a:t>
            </a:r>
            <a:r>
              <a:rPr lang="en-US" dirty="0" err="1" smtClean="0"/>
              <a:t>ggl.da</a:t>
            </a:r>
            <a:r>
              <a:rPr lang="en-US" dirty="0" smtClean="0"/>
              <a:t> </a:t>
            </a:r>
            <a:r>
              <a:rPr lang="en-US" dirty="0" err="1" smtClean="0"/>
              <a:t>sinaps</a:t>
            </a:r>
            <a:endParaRPr lang="en-US" dirty="0" smtClean="0"/>
          </a:p>
          <a:p>
            <a:pPr lvl="2"/>
            <a:r>
              <a:rPr lang="en-US" b="1" i="1" dirty="0" err="1" smtClean="0"/>
              <a:t>Submandibuler</a:t>
            </a:r>
            <a:r>
              <a:rPr lang="en-US" b="1" i="1" dirty="0" smtClean="0"/>
              <a:t> </a:t>
            </a:r>
            <a:r>
              <a:rPr lang="en-US" b="1" i="1" dirty="0" err="1" smtClean="0"/>
              <a:t>ve</a:t>
            </a:r>
            <a:r>
              <a:rPr lang="en-US" b="1" i="1" dirty="0" smtClean="0"/>
              <a:t> sublingual </a:t>
            </a:r>
            <a:r>
              <a:rPr lang="en-US" b="1" i="1" dirty="0" err="1" smtClean="0"/>
              <a:t>bezler</a:t>
            </a:r>
            <a:endParaRPr lang="en-US" b="1" i="1" dirty="0" smtClean="0"/>
          </a:p>
          <a:p>
            <a:pPr lvl="2"/>
            <a:endParaRPr lang="en-US" dirty="0"/>
          </a:p>
          <a:p>
            <a:pPr marL="514350" lvl="1" indent="0">
              <a:buNone/>
            </a:pPr>
            <a:r>
              <a:rPr lang="en-US" dirty="0" err="1" smtClean="0"/>
              <a:t>Yanıt</a:t>
            </a:r>
            <a:r>
              <a:rPr lang="en-US" dirty="0" smtClean="0"/>
              <a:t>: </a:t>
            </a:r>
            <a:r>
              <a:rPr lang="en-US" b="1" i="1" dirty="0" err="1" smtClean="0">
                <a:solidFill>
                  <a:srgbClr val="000090"/>
                </a:solidFill>
              </a:rPr>
              <a:t>Tükrük</a:t>
            </a:r>
            <a:r>
              <a:rPr lang="en-US" b="1" i="1" dirty="0" smtClean="0">
                <a:solidFill>
                  <a:srgbClr val="000090"/>
                </a:solidFill>
              </a:rPr>
              <a:t> </a:t>
            </a:r>
            <a:r>
              <a:rPr lang="en-US" b="1" i="1" dirty="0" err="1" smtClean="0">
                <a:solidFill>
                  <a:srgbClr val="000090"/>
                </a:solidFill>
              </a:rPr>
              <a:t>salgısının</a:t>
            </a:r>
            <a:r>
              <a:rPr lang="en-US" b="1" i="1" dirty="0" smtClean="0">
                <a:solidFill>
                  <a:srgbClr val="000090"/>
                </a:solidFill>
              </a:rPr>
              <a:t> </a:t>
            </a:r>
            <a:r>
              <a:rPr lang="en-US" b="1" i="1" dirty="0" err="1" smtClean="0">
                <a:solidFill>
                  <a:srgbClr val="000090"/>
                </a:solidFill>
              </a:rPr>
              <a:t>artışı</a:t>
            </a:r>
            <a:endParaRPr lang="en-US" b="1" i="1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61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Sempatik</a:t>
            </a:r>
            <a:r>
              <a:rPr lang="en-US" dirty="0" smtClean="0"/>
              <a:t> </a:t>
            </a:r>
            <a:r>
              <a:rPr lang="en-US" dirty="0" err="1" smtClean="0"/>
              <a:t>sinir</a:t>
            </a:r>
            <a:r>
              <a:rPr lang="en-US" dirty="0" smtClean="0"/>
              <a:t> </a:t>
            </a:r>
            <a:r>
              <a:rPr lang="en-US" dirty="0" err="1" smtClean="0"/>
              <a:t>sisteminin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Tükrük</a:t>
            </a:r>
            <a:r>
              <a:rPr lang="en-US" dirty="0" smtClean="0"/>
              <a:t> </a:t>
            </a:r>
            <a:r>
              <a:rPr lang="en-US" dirty="0" err="1" smtClean="0"/>
              <a:t>salgısını</a:t>
            </a:r>
            <a:r>
              <a:rPr lang="en-US" dirty="0" smtClean="0"/>
              <a:t> </a:t>
            </a:r>
            <a:r>
              <a:rPr lang="en-US" dirty="0" err="1" smtClean="0"/>
              <a:t>zayıf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artırır</a:t>
            </a:r>
            <a:endParaRPr lang="en-US" dirty="0" smtClean="0"/>
          </a:p>
          <a:p>
            <a:r>
              <a:rPr lang="en-US" dirty="0" smtClean="0"/>
              <a:t>MS </a:t>
            </a:r>
            <a:r>
              <a:rPr lang="en-US" dirty="0" err="1" smtClean="0"/>
              <a:t>üst</a:t>
            </a:r>
            <a:r>
              <a:rPr lang="en-US" dirty="0" smtClean="0"/>
              <a:t> </a:t>
            </a:r>
            <a:r>
              <a:rPr lang="en-US" dirty="0" err="1" smtClean="0"/>
              <a:t>torakal</a:t>
            </a:r>
            <a:r>
              <a:rPr lang="en-US" dirty="0" smtClean="0"/>
              <a:t> </a:t>
            </a:r>
            <a:r>
              <a:rPr lang="en-US" dirty="0" err="1" smtClean="0"/>
              <a:t>segmentlerden</a:t>
            </a:r>
            <a:r>
              <a:rPr lang="en-US" dirty="0" smtClean="0"/>
              <a:t> </a:t>
            </a:r>
            <a:r>
              <a:rPr lang="en-US" dirty="0" err="1" smtClean="0"/>
              <a:t>çıkan</a:t>
            </a:r>
            <a:r>
              <a:rPr lang="en-US" dirty="0" smtClean="0"/>
              <a:t> </a:t>
            </a:r>
            <a:r>
              <a:rPr lang="en-US" dirty="0" err="1" smtClean="0"/>
              <a:t>sempatik</a:t>
            </a:r>
            <a:r>
              <a:rPr lang="en-US" dirty="0" smtClean="0"/>
              <a:t> </a:t>
            </a:r>
            <a:r>
              <a:rPr lang="en-US" dirty="0" err="1" smtClean="0"/>
              <a:t>lifler</a:t>
            </a:r>
            <a:r>
              <a:rPr lang="en-US" dirty="0" smtClean="0"/>
              <a:t> – </a:t>
            </a:r>
            <a:r>
              <a:rPr lang="en-US" dirty="0" err="1" smtClean="0"/>
              <a:t>sup.servikal</a:t>
            </a:r>
            <a:r>
              <a:rPr lang="en-US" dirty="0" smtClean="0"/>
              <a:t> </a:t>
            </a:r>
            <a:r>
              <a:rPr lang="en-US" dirty="0" err="1" smtClean="0"/>
              <a:t>ggl</a:t>
            </a:r>
            <a:r>
              <a:rPr lang="en-US" dirty="0" smtClean="0"/>
              <a:t>. – </a:t>
            </a:r>
            <a:r>
              <a:rPr lang="en-US" dirty="0" err="1" smtClean="0"/>
              <a:t>postsinaptik</a:t>
            </a:r>
            <a:r>
              <a:rPr lang="en-US" dirty="0" smtClean="0"/>
              <a:t> </a:t>
            </a:r>
            <a:r>
              <a:rPr lang="en-US" dirty="0" err="1" smtClean="0"/>
              <a:t>sempatik</a:t>
            </a:r>
            <a:r>
              <a:rPr lang="en-US" dirty="0" smtClean="0"/>
              <a:t> </a:t>
            </a:r>
            <a:r>
              <a:rPr lang="en-US" dirty="0" err="1" smtClean="0"/>
              <a:t>lifler</a:t>
            </a:r>
            <a:r>
              <a:rPr lang="en-US" dirty="0" smtClean="0"/>
              <a:t> – beta </a:t>
            </a:r>
            <a:r>
              <a:rPr lang="en-US" dirty="0" err="1" smtClean="0"/>
              <a:t>adrenerik</a:t>
            </a:r>
            <a:r>
              <a:rPr lang="en-US" dirty="0" smtClean="0"/>
              <a:t> </a:t>
            </a:r>
            <a:r>
              <a:rPr lang="en-US" dirty="0" err="1" smtClean="0"/>
              <a:t>rsp</a:t>
            </a:r>
            <a:r>
              <a:rPr lang="en-US" dirty="0" smtClean="0"/>
              <a:t> </a:t>
            </a:r>
            <a:r>
              <a:rPr lang="en-US" dirty="0" err="1" smtClean="0"/>
              <a:t>aracılığyla</a:t>
            </a:r>
            <a:r>
              <a:rPr lang="en-US" dirty="0" smtClean="0"/>
              <a:t> </a:t>
            </a:r>
            <a:r>
              <a:rPr lang="en-US" dirty="0" err="1" smtClean="0"/>
              <a:t>t.bezleri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damarları</a:t>
            </a:r>
            <a:endParaRPr lang="en-US" dirty="0" smtClean="0"/>
          </a:p>
          <a:p>
            <a:pPr lvl="1"/>
            <a:r>
              <a:rPr lang="en-US" dirty="0" err="1" smtClean="0"/>
              <a:t>Bezlerin</a:t>
            </a:r>
            <a:r>
              <a:rPr lang="en-US" dirty="0" smtClean="0"/>
              <a:t> </a:t>
            </a:r>
            <a:r>
              <a:rPr lang="en-US" dirty="0" err="1" smtClean="0"/>
              <a:t>miyoepitelyal</a:t>
            </a:r>
            <a:r>
              <a:rPr lang="en-US" dirty="0" smtClean="0"/>
              <a:t> </a:t>
            </a:r>
            <a:r>
              <a:rPr lang="en-US" dirty="0" err="1" smtClean="0"/>
              <a:t>hücrelerin</a:t>
            </a:r>
            <a:r>
              <a:rPr lang="en-US" dirty="0" smtClean="0"/>
              <a:t> </a:t>
            </a:r>
            <a:r>
              <a:rPr lang="en-US" dirty="0" err="1" smtClean="0"/>
              <a:t>kontraksiyonu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tükürük</a:t>
            </a:r>
            <a:r>
              <a:rPr lang="en-US" dirty="0" smtClean="0"/>
              <a:t> </a:t>
            </a:r>
            <a:r>
              <a:rPr lang="en-US" dirty="0" err="1" smtClean="0"/>
              <a:t>akımında</a:t>
            </a:r>
            <a:r>
              <a:rPr lang="en-US" dirty="0" smtClean="0"/>
              <a:t> </a:t>
            </a:r>
            <a:r>
              <a:rPr lang="en-US" dirty="0" err="1" smtClean="0"/>
              <a:t>artış</a:t>
            </a:r>
            <a:endParaRPr lang="en-US" dirty="0" smtClean="0"/>
          </a:p>
          <a:p>
            <a:r>
              <a:rPr lang="en-US" dirty="0" err="1" smtClean="0"/>
              <a:t>Uyarı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süreli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PS </a:t>
            </a:r>
            <a:r>
              <a:rPr lang="en-US" dirty="0" err="1" smtClean="0"/>
              <a:t>uyarıya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salgılama</a:t>
            </a:r>
            <a:r>
              <a:rPr lang="en-US" dirty="0" smtClean="0"/>
              <a:t> </a:t>
            </a:r>
            <a:r>
              <a:rPr lang="en-US" dirty="0" err="1" smtClean="0"/>
              <a:t>artışına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r>
              <a:rPr lang="en-US" dirty="0" smtClean="0"/>
              <a:t> </a:t>
            </a:r>
            <a:r>
              <a:rPr lang="en-US" dirty="0" err="1" smtClean="0"/>
              <a:t>açar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 </a:t>
            </a:r>
            <a:r>
              <a:rPr lang="en-US" b="1" i="1" dirty="0" smtClean="0">
                <a:solidFill>
                  <a:srgbClr val="0070C0"/>
                </a:solidFill>
              </a:rPr>
              <a:t>PS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70C0"/>
                </a:solidFill>
              </a:rPr>
              <a:t>amilaz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ve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elektrolit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zengin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FF0000"/>
                </a:solidFill>
              </a:rPr>
              <a:t>Sempatik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mukus</a:t>
            </a:r>
            <a:r>
              <a:rPr lang="en-US" dirty="0" smtClean="0"/>
              <a:t> </a:t>
            </a:r>
            <a:r>
              <a:rPr lang="en-US" dirty="0" err="1" smtClean="0"/>
              <a:t>yapısında</a:t>
            </a:r>
            <a:r>
              <a:rPr lang="en-US" dirty="0" smtClean="0"/>
              <a:t>,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yoğun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miktarda</a:t>
            </a:r>
            <a:r>
              <a:rPr lang="en-US" dirty="0" smtClean="0"/>
              <a:t> </a:t>
            </a:r>
            <a:r>
              <a:rPr lang="en-US" dirty="0" err="1" smtClean="0"/>
              <a:t>salgı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4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akımının</a:t>
            </a:r>
            <a:r>
              <a:rPr lang="en-US" dirty="0" smtClean="0"/>
              <a:t> </a:t>
            </a:r>
            <a:r>
              <a:rPr lang="en-US" dirty="0" err="1" smtClean="0"/>
              <a:t>kontolü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Salgıyı</a:t>
            </a:r>
            <a:r>
              <a:rPr lang="en-US" dirty="0" smtClean="0"/>
              <a:t> </a:t>
            </a:r>
            <a:r>
              <a:rPr lang="en-US" dirty="0" err="1" smtClean="0"/>
              <a:t>uyaran</a:t>
            </a:r>
            <a:r>
              <a:rPr lang="en-US" dirty="0" smtClean="0"/>
              <a:t> PS </a:t>
            </a:r>
            <a:r>
              <a:rPr lang="en-US" dirty="0" err="1" smtClean="0"/>
              <a:t>lifler</a:t>
            </a:r>
            <a:r>
              <a:rPr lang="en-US" dirty="0" smtClean="0"/>
              <a:t>, </a:t>
            </a:r>
            <a:r>
              <a:rPr lang="en-US" dirty="0" err="1" smtClean="0"/>
              <a:t>bezleri</a:t>
            </a:r>
            <a:r>
              <a:rPr lang="en-US" dirty="0" smtClean="0"/>
              <a:t> </a:t>
            </a:r>
            <a:r>
              <a:rPr lang="en-US" dirty="0" err="1" smtClean="0"/>
              <a:t>besleyen</a:t>
            </a:r>
            <a:r>
              <a:rPr lang="en-US" dirty="0" smtClean="0"/>
              <a:t> </a:t>
            </a:r>
            <a:r>
              <a:rPr lang="en-US" dirty="0" err="1" smtClean="0"/>
              <a:t>damarlarda</a:t>
            </a:r>
            <a:r>
              <a:rPr lang="en-US" dirty="0" smtClean="0"/>
              <a:t> </a:t>
            </a:r>
            <a:r>
              <a:rPr lang="en-US" dirty="0" err="1" smtClean="0"/>
              <a:t>orta</a:t>
            </a:r>
            <a:r>
              <a:rPr lang="en-US" dirty="0" smtClean="0"/>
              <a:t> </a:t>
            </a:r>
            <a:r>
              <a:rPr lang="en-US" dirty="0" err="1" smtClean="0"/>
              <a:t>dereceli</a:t>
            </a:r>
            <a:r>
              <a:rPr lang="en-US" dirty="0" smtClean="0"/>
              <a:t> VD </a:t>
            </a:r>
            <a:r>
              <a:rPr lang="en-US" dirty="0" err="1" smtClean="0"/>
              <a:t>oluşturur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Kallikrein’in</a:t>
            </a:r>
            <a:r>
              <a:rPr lang="en-US" dirty="0" smtClean="0"/>
              <a:t> </a:t>
            </a:r>
            <a:r>
              <a:rPr lang="en-US" dirty="0" err="1" smtClean="0"/>
              <a:t>etkisi</a:t>
            </a:r>
            <a:endParaRPr lang="en-US" dirty="0" smtClean="0"/>
          </a:p>
          <a:p>
            <a:pPr lvl="1"/>
            <a:r>
              <a:rPr lang="en-US" dirty="0" err="1" smtClean="0"/>
              <a:t>Güçlü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vazodilatatör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b="1" i="1" dirty="0" err="1" smtClean="0"/>
              <a:t>bradikin</a:t>
            </a:r>
            <a:r>
              <a:rPr lang="en-US" dirty="0" err="1" smtClean="0"/>
              <a:t>inin</a:t>
            </a:r>
            <a:r>
              <a:rPr lang="en-US" dirty="0" smtClean="0"/>
              <a:t> </a:t>
            </a:r>
            <a:r>
              <a:rPr lang="en-US" dirty="0" err="1" smtClean="0"/>
              <a:t>oluşumunda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alır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79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Çiğneme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Yutmaya</a:t>
            </a:r>
            <a:r>
              <a:rPr lang="en-US" dirty="0" smtClean="0"/>
              <a:t> </a:t>
            </a:r>
            <a:r>
              <a:rPr lang="en-US" dirty="0" err="1" smtClean="0"/>
              <a:t>hazırlık</a:t>
            </a:r>
            <a:r>
              <a:rPr lang="en-US" dirty="0" smtClean="0"/>
              <a:t> </a:t>
            </a:r>
            <a:r>
              <a:rPr lang="en-US" dirty="0" err="1" smtClean="0"/>
              <a:t>sindirim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</a:t>
            </a:r>
            <a:r>
              <a:rPr lang="en-US" dirty="0" err="1" smtClean="0"/>
              <a:t>işlevidir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Besinin</a:t>
            </a:r>
            <a:r>
              <a:rPr lang="en-US" dirty="0" smtClean="0"/>
              <a:t> </a:t>
            </a:r>
            <a:r>
              <a:rPr lang="en-US" dirty="0" err="1" smtClean="0"/>
              <a:t>toplam</a:t>
            </a:r>
            <a:r>
              <a:rPr lang="en-US" dirty="0" smtClean="0"/>
              <a:t> </a:t>
            </a:r>
            <a:r>
              <a:rPr lang="en-US" dirty="0" err="1" smtClean="0"/>
              <a:t>yüzey</a:t>
            </a:r>
            <a:r>
              <a:rPr lang="en-US" dirty="0" smtClean="0"/>
              <a:t> </a:t>
            </a:r>
            <a:r>
              <a:rPr lang="en-US" dirty="0" err="1" smtClean="0"/>
              <a:t>alanını</a:t>
            </a:r>
            <a:r>
              <a:rPr lang="en-US" dirty="0" smtClean="0"/>
              <a:t> </a:t>
            </a:r>
            <a:r>
              <a:rPr lang="en-US" dirty="0" err="1" smtClean="0"/>
              <a:t>artırır</a:t>
            </a:r>
            <a:r>
              <a:rPr lang="en-US" dirty="0" smtClean="0"/>
              <a:t>, </a:t>
            </a:r>
            <a:r>
              <a:rPr lang="en-US" dirty="0" err="1" smtClean="0"/>
              <a:t>sindirim</a:t>
            </a:r>
            <a:r>
              <a:rPr lang="en-US" dirty="0" smtClean="0"/>
              <a:t> </a:t>
            </a:r>
            <a:r>
              <a:rPr lang="en-US" dirty="0" err="1" smtClean="0"/>
              <a:t>enzimlerinin</a:t>
            </a:r>
            <a:r>
              <a:rPr lang="en-US" dirty="0" smtClean="0"/>
              <a:t> </a:t>
            </a:r>
            <a:r>
              <a:rPr lang="en-US" dirty="0" err="1" smtClean="0"/>
              <a:t>etki</a:t>
            </a:r>
            <a:r>
              <a:rPr lang="en-US" dirty="0" smtClean="0"/>
              <a:t> </a:t>
            </a:r>
            <a:r>
              <a:rPr lang="en-US" dirty="0" err="1" smtClean="0"/>
              <a:t>edebildiği</a:t>
            </a:r>
            <a:r>
              <a:rPr lang="en-US" dirty="0" smtClean="0"/>
              <a:t> </a:t>
            </a:r>
            <a:r>
              <a:rPr lang="en-US" dirty="0" err="1" smtClean="0"/>
              <a:t>yüzey</a:t>
            </a:r>
            <a:r>
              <a:rPr lang="en-US" dirty="0" smtClean="0"/>
              <a:t> </a:t>
            </a:r>
            <a:r>
              <a:rPr lang="en-US" dirty="0" err="1" smtClean="0"/>
              <a:t>artar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Meyveler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çiğ</a:t>
            </a:r>
            <a:r>
              <a:rPr lang="en-US" dirty="0" smtClean="0"/>
              <a:t> </a:t>
            </a:r>
            <a:r>
              <a:rPr lang="en-US" dirty="0" err="1" smtClean="0"/>
              <a:t>sebzelerin</a:t>
            </a:r>
            <a:r>
              <a:rPr lang="en-US" dirty="0" smtClean="0"/>
              <a:t> </a:t>
            </a:r>
            <a:r>
              <a:rPr lang="en-US" dirty="0" err="1" smtClean="0"/>
              <a:t>etrafındaki</a:t>
            </a:r>
            <a:r>
              <a:rPr lang="en-US" dirty="0" smtClean="0"/>
              <a:t> </a:t>
            </a:r>
            <a:r>
              <a:rPr lang="en-US" dirty="0" err="1" smtClean="0"/>
              <a:t>selüloz</a:t>
            </a:r>
            <a:r>
              <a:rPr lang="en-US" dirty="0" smtClean="0"/>
              <a:t> </a:t>
            </a:r>
            <a:r>
              <a:rPr lang="en-US" dirty="0" err="1" smtClean="0"/>
              <a:t>zarlar</a:t>
            </a:r>
            <a:r>
              <a:rPr lang="en-US" dirty="0" smtClean="0"/>
              <a:t> </a:t>
            </a:r>
            <a:r>
              <a:rPr lang="en-US" dirty="0" err="1" smtClean="0"/>
              <a:t>parçalanır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parçalar</a:t>
            </a:r>
            <a:r>
              <a:rPr lang="en-US" dirty="0" smtClean="0"/>
              <a:t> </a:t>
            </a:r>
            <a:r>
              <a:rPr lang="en-US" dirty="0" err="1" smtClean="0"/>
              <a:t>haline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molekülleri</a:t>
            </a:r>
            <a:r>
              <a:rPr lang="en-US" dirty="0" smtClean="0"/>
              <a:t> </a:t>
            </a:r>
            <a:r>
              <a:rPr lang="en-US" dirty="0" err="1" smtClean="0"/>
              <a:t>kanalın</a:t>
            </a:r>
            <a:r>
              <a:rPr lang="en-US" dirty="0" smtClean="0"/>
              <a:t> </a:t>
            </a:r>
            <a:r>
              <a:rPr lang="en-US" dirty="0" err="1" smtClean="0"/>
              <a:t>mukozasının</a:t>
            </a:r>
            <a:r>
              <a:rPr lang="en-US" dirty="0" smtClean="0"/>
              <a:t> </a:t>
            </a:r>
            <a:r>
              <a:rPr lang="en-US" dirty="0" err="1" smtClean="0"/>
              <a:t>zedelenmeden</a:t>
            </a:r>
            <a:r>
              <a:rPr lang="en-US" dirty="0" smtClean="0"/>
              <a:t> </a:t>
            </a:r>
            <a:r>
              <a:rPr lang="en-US" dirty="0" err="1" smtClean="0"/>
              <a:t>sindirim</a:t>
            </a:r>
            <a:r>
              <a:rPr lang="en-US" dirty="0" smtClean="0"/>
              <a:t> </a:t>
            </a:r>
            <a:r>
              <a:rPr lang="en-US" dirty="0" err="1" smtClean="0"/>
              <a:t>işlevlerinin</a:t>
            </a:r>
            <a:r>
              <a:rPr lang="en-US" dirty="0" smtClean="0"/>
              <a:t> </a:t>
            </a:r>
            <a:r>
              <a:rPr lang="en-US" dirty="0" err="1" smtClean="0"/>
              <a:t>gerçekleşmesini</a:t>
            </a:r>
            <a:r>
              <a:rPr lang="en-US" dirty="0" smtClean="0"/>
              <a:t> </a:t>
            </a:r>
            <a:r>
              <a:rPr lang="en-US" dirty="0" err="1" smtClean="0"/>
              <a:t>sağlar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61178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Çiğneme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Dudaklar</a:t>
            </a:r>
            <a:r>
              <a:rPr lang="en-US" b="1" dirty="0" smtClean="0"/>
              <a:t>, </a:t>
            </a:r>
            <a:r>
              <a:rPr lang="en-US" b="1" dirty="0" err="1"/>
              <a:t>d</a:t>
            </a:r>
            <a:r>
              <a:rPr lang="en-US" b="1" dirty="0" err="1" smtClean="0"/>
              <a:t>işler</a:t>
            </a:r>
            <a:r>
              <a:rPr lang="en-US" b="1" dirty="0" smtClean="0"/>
              <a:t>, </a:t>
            </a:r>
            <a:r>
              <a:rPr lang="en-US" b="1" dirty="0" err="1" smtClean="0"/>
              <a:t>dil</a:t>
            </a:r>
            <a:r>
              <a:rPr lang="en-US" b="1" dirty="0" smtClean="0"/>
              <a:t>, </a:t>
            </a:r>
            <a:r>
              <a:rPr lang="en-US" b="1" dirty="0" err="1" smtClean="0"/>
              <a:t>damak</a:t>
            </a:r>
            <a:r>
              <a:rPr lang="en-US" b="1" dirty="0" smtClean="0"/>
              <a:t> </a:t>
            </a:r>
            <a:r>
              <a:rPr lang="en-US" b="1" dirty="0" err="1" smtClean="0"/>
              <a:t>ve</a:t>
            </a:r>
            <a:r>
              <a:rPr lang="en-US" b="1" dirty="0" smtClean="0"/>
              <a:t> </a:t>
            </a:r>
            <a:r>
              <a:rPr lang="en-US" b="1" dirty="0" err="1" smtClean="0"/>
              <a:t>reseptörleri</a:t>
            </a:r>
            <a:endParaRPr lang="en-US" b="1" dirty="0" smtClean="0"/>
          </a:p>
          <a:p>
            <a:r>
              <a:rPr lang="en-US" b="1" dirty="0" err="1" smtClean="0"/>
              <a:t>Çiğneme</a:t>
            </a:r>
            <a:r>
              <a:rPr lang="en-US" b="1" dirty="0" smtClean="0"/>
              <a:t> </a:t>
            </a:r>
            <a:r>
              <a:rPr lang="en-US" b="1" dirty="0" err="1" smtClean="0"/>
              <a:t>kasları</a:t>
            </a:r>
            <a:r>
              <a:rPr lang="en-US" b="1" dirty="0" smtClean="0"/>
              <a:t>, innerve </a:t>
            </a:r>
            <a:r>
              <a:rPr lang="en-US" b="1" dirty="0" err="1" smtClean="0"/>
              <a:t>eden</a:t>
            </a:r>
            <a:r>
              <a:rPr lang="en-US" b="1" dirty="0" smtClean="0"/>
              <a:t> </a:t>
            </a:r>
            <a:r>
              <a:rPr lang="en-US" b="1" dirty="0" err="1" smtClean="0"/>
              <a:t>sinirler</a:t>
            </a:r>
            <a:endParaRPr lang="en-US" b="1" dirty="0" smtClean="0"/>
          </a:p>
          <a:p>
            <a:r>
              <a:rPr lang="en-US" b="1" dirty="0" err="1" smtClean="0"/>
              <a:t>Kontrol</a:t>
            </a:r>
            <a:r>
              <a:rPr lang="en-US" b="1" dirty="0" smtClean="0"/>
              <a:t> </a:t>
            </a:r>
            <a:r>
              <a:rPr lang="en-US" b="1" dirty="0" err="1" smtClean="0"/>
              <a:t>merkezleri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106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Çiğneme</a:t>
            </a:r>
            <a:r>
              <a:rPr lang="en-US" dirty="0" smtClean="0"/>
              <a:t> </a:t>
            </a:r>
            <a:r>
              <a:rPr lang="en-US" dirty="0" err="1" smtClean="0"/>
              <a:t>refleksi</a:t>
            </a:r>
            <a:r>
              <a:rPr lang="en-US" dirty="0" smtClean="0"/>
              <a:t> (</a:t>
            </a:r>
            <a:r>
              <a:rPr lang="en-US" dirty="0" err="1" smtClean="0"/>
              <a:t>refleks</a:t>
            </a:r>
            <a:r>
              <a:rPr lang="en-US" dirty="0" smtClean="0"/>
              <a:t> </a:t>
            </a:r>
            <a:r>
              <a:rPr lang="en-US" dirty="0" err="1" smtClean="0"/>
              <a:t>zinciri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08524" y="1895827"/>
            <a:ext cx="7027161" cy="4525963"/>
          </a:xfrm>
        </p:spPr>
        <p:txBody>
          <a:bodyPr>
            <a:normAutofit/>
          </a:bodyPr>
          <a:lstStyle/>
          <a:p>
            <a:r>
              <a:rPr lang="en-US" dirty="0"/>
              <a:t>Nociceptive (</a:t>
            </a:r>
            <a:r>
              <a:rPr lang="en-US" dirty="0" err="1"/>
              <a:t>fleksör</a:t>
            </a:r>
            <a:r>
              <a:rPr lang="en-US" dirty="0"/>
              <a:t>) </a:t>
            </a:r>
            <a:r>
              <a:rPr lang="en-US" dirty="0" err="1"/>
              <a:t>refleks</a:t>
            </a:r>
            <a:r>
              <a:rPr lang="en-US" dirty="0"/>
              <a:t>: alt </a:t>
            </a:r>
            <a:r>
              <a:rPr lang="en-US" dirty="0" err="1"/>
              <a:t>çeneyi</a:t>
            </a:r>
            <a:r>
              <a:rPr lang="en-US" dirty="0"/>
              <a:t> </a:t>
            </a:r>
            <a:r>
              <a:rPr lang="en-US" dirty="0" err="1"/>
              <a:t>açar</a:t>
            </a:r>
            <a:endParaRPr lang="en-US" dirty="0"/>
          </a:p>
          <a:p>
            <a:r>
              <a:rPr lang="en-US" dirty="0" err="1" smtClean="0"/>
              <a:t>Miyotatik</a:t>
            </a:r>
            <a:r>
              <a:rPr lang="en-US" dirty="0" smtClean="0"/>
              <a:t> </a:t>
            </a:r>
            <a:r>
              <a:rPr lang="en-US" dirty="0" err="1" smtClean="0"/>
              <a:t>gerim</a:t>
            </a:r>
            <a:r>
              <a:rPr lang="en-US" dirty="0" smtClean="0"/>
              <a:t> (</a:t>
            </a:r>
            <a:r>
              <a:rPr lang="en-US" dirty="0" err="1" smtClean="0"/>
              <a:t>geritepme</a:t>
            </a:r>
            <a:r>
              <a:rPr lang="en-US" dirty="0" smtClean="0"/>
              <a:t>) </a:t>
            </a:r>
            <a:r>
              <a:rPr lang="en-US" dirty="0" err="1" smtClean="0"/>
              <a:t>refleksi</a:t>
            </a:r>
            <a:endParaRPr lang="en-US" dirty="0" smtClean="0"/>
          </a:p>
          <a:p>
            <a:pPr lvl="1"/>
            <a:r>
              <a:rPr lang="en-US" sz="2800" dirty="0" smtClean="0"/>
              <a:t>Alt </a:t>
            </a:r>
            <a:r>
              <a:rPr lang="en-US" sz="2800" dirty="0" err="1"/>
              <a:t>ç</a:t>
            </a:r>
            <a:r>
              <a:rPr lang="en-US" sz="2800" dirty="0" err="1" smtClean="0"/>
              <a:t>eneyi</a:t>
            </a:r>
            <a:r>
              <a:rPr lang="en-US" sz="2800" dirty="0" smtClean="0"/>
              <a:t> </a:t>
            </a:r>
            <a:r>
              <a:rPr lang="en-US" sz="2800" dirty="0" err="1" smtClean="0"/>
              <a:t>kapatır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877922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kontrolü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Motor </a:t>
            </a:r>
            <a:r>
              <a:rPr lang="en-US" dirty="0" err="1" smtClean="0"/>
              <a:t>korteks</a:t>
            </a:r>
            <a:r>
              <a:rPr lang="en-US" dirty="0" smtClean="0"/>
              <a:t>: </a:t>
            </a:r>
            <a:r>
              <a:rPr lang="en-US" dirty="0" err="1" smtClean="0"/>
              <a:t>istemli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çiğnemeyi</a:t>
            </a:r>
            <a:r>
              <a:rPr lang="en-US" dirty="0" smtClean="0"/>
              <a:t> </a:t>
            </a:r>
            <a:r>
              <a:rPr lang="en-US" dirty="0" err="1" smtClean="0"/>
              <a:t>başlatma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sonlandırma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Merkezi</a:t>
            </a:r>
            <a:r>
              <a:rPr lang="en-US" dirty="0" smtClean="0"/>
              <a:t> </a:t>
            </a:r>
            <a:r>
              <a:rPr lang="en-US" dirty="0" err="1" smtClean="0"/>
              <a:t>kalıp</a:t>
            </a:r>
            <a:r>
              <a:rPr lang="en-US" dirty="0" smtClean="0"/>
              <a:t> </a:t>
            </a:r>
            <a:r>
              <a:rPr lang="en-US" dirty="0" err="1" smtClean="0"/>
              <a:t>jeneratörü</a:t>
            </a:r>
            <a:endParaRPr lang="en-US" dirty="0" smtClean="0"/>
          </a:p>
          <a:p>
            <a:pPr marL="857250" lvl="1" indent="-457200"/>
            <a:r>
              <a:rPr lang="en-US" dirty="0" err="1" smtClean="0"/>
              <a:t>Beyin</a:t>
            </a:r>
            <a:r>
              <a:rPr lang="en-US" dirty="0" smtClean="0"/>
              <a:t> </a:t>
            </a:r>
            <a:r>
              <a:rPr lang="en-US" dirty="0" err="1" smtClean="0"/>
              <a:t>sapında</a:t>
            </a:r>
            <a:r>
              <a:rPr lang="en-US" dirty="0" smtClean="0"/>
              <a:t> V. </a:t>
            </a:r>
            <a:r>
              <a:rPr lang="en-US" dirty="0" err="1" smtClean="0"/>
              <a:t>ve</a:t>
            </a:r>
            <a:r>
              <a:rPr lang="en-US" dirty="0" smtClean="0"/>
              <a:t> VII </a:t>
            </a:r>
            <a:r>
              <a:rPr lang="en-US" dirty="0" err="1" smtClean="0"/>
              <a:t>kraniyal</a:t>
            </a:r>
            <a:r>
              <a:rPr lang="en-US" dirty="0" smtClean="0"/>
              <a:t> </a:t>
            </a:r>
            <a:r>
              <a:rPr lang="en-US" dirty="0" err="1" smtClean="0"/>
              <a:t>sinirlerin</a:t>
            </a:r>
            <a:r>
              <a:rPr lang="en-US" dirty="0" smtClean="0"/>
              <a:t> motor </a:t>
            </a:r>
            <a:r>
              <a:rPr lang="en-US" dirty="0" err="1" smtClean="0"/>
              <a:t>çekirdeklerinin</a:t>
            </a:r>
            <a:r>
              <a:rPr lang="en-US" dirty="0" smtClean="0"/>
              <a:t> </a:t>
            </a:r>
            <a:r>
              <a:rPr lang="en-US" dirty="0" err="1" smtClean="0"/>
              <a:t>bulunduğu</a:t>
            </a:r>
            <a:r>
              <a:rPr lang="en-US" dirty="0" smtClean="0"/>
              <a:t> </a:t>
            </a:r>
            <a:r>
              <a:rPr lang="en-US" dirty="0" err="1" smtClean="0"/>
              <a:t>bölge</a:t>
            </a:r>
            <a:endParaRPr lang="en-US" dirty="0" smtClean="0"/>
          </a:p>
          <a:p>
            <a:pPr marL="857250" lvl="1" indent="-457200"/>
            <a:r>
              <a:rPr lang="en-US" dirty="0" err="1"/>
              <a:t>Ç</a:t>
            </a:r>
            <a:r>
              <a:rPr lang="en-US" dirty="0" err="1" smtClean="0"/>
              <a:t>iğnemenin</a:t>
            </a:r>
            <a:r>
              <a:rPr lang="en-US" dirty="0" smtClean="0"/>
              <a:t> </a:t>
            </a:r>
            <a:r>
              <a:rPr lang="en-US" dirty="0" err="1"/>
              <a:t>açılma</a:t>
            </a:r>
            <a:r>
              <a:rPr lang="en-US" dirty="0"/>
              <a:t> </a:t>
            </a:r>
            <a:r>
              <a:rPr lang="en-US" dirty="0" err="1" smtClean="0"/>
              <a:t>fazında</a:t>
            </a:r>
            <a:r>
              <a:rPr lang="en-US" dirty="0" smtClean="0"/>
              <a:t> </a:t>
            </a:r>
            <a:r>
              <a:rPr lang="en-US" dirty="0" err="1"/>
              <a:t>açıcı</a:t>
            </a:r>
            <a:r>
              <a:rPr lang="en-US" dirty="0"/>
              <a:t> motor </a:t>
            </a:r>
            <a:r>
              <a:rPr lang="en-US" dirty="0" err="1" smtClean="0"/>
              <a:t>nöronlardaki</a:t>
            </a:r>
            <a:r>
              <a:rPr lang="en-US" dirty="0" smtClean="0"/>
              <a:t> </a:t>
            </a:r>
            <a:r>
              <a:rPr lang="en-US" dirty="0" err="1"/>
              <a:t>eksitasyonla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̧ </a:t>
            </a:r>
            <a:r>
              <a:rPr lang="en-US" dirty="0" err="1"/>
              <a:t>zamanlı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kapatıcı</a:t>
            </a:r>
            <a:r>
              <a:rPr lang="en-US" dirty="0"/>
              <a:t> motor </a:t>
            </a:r>
            <a:r>
              <a:rPr lang="en-US" dirty="0" err="1"/>
              <a:t>nöronlardaki</a:t>
            </a:r>
            <a:r>
              <a:rPr lang="en-US" dirty="0"/>
              <a:t> </a:t>
            </a:r>
            <a:r>
              <a:rPr lang="en-US" dirty="0" err="1" smtClean="0"/>
              <a:t>inhibisyon</a:t>
            </a:r>
            <a:r>
              <a:rPr lang="en-US" dirty="0" smtClean="0"/>
              <a:t>, </a:t>
            </a:r>
            <a:r>
              <a:rPr lang="en-US" dirty="0" err="1"/>
              <a:t>kapanma</a:t>
            </a:r>
            <a:r>
              <a:rPr lang="en-US" dirty="0"/>
              <a:t> </a:t>
            </a:r>
            <a:r>
              <a:rPr lang="en-US" dirty="0" err="1" smtClean="0"/>
              <a:t>fazında</a:t>
            </a:r>
            <a:r>
              <a:rPr lang="en-US" dirty="0" smtClean="0"/>
              <a:t> </a:t>
            </a:r>
            <a:r>
              <a:rPr lang="en-US" dirty="0" err="1" smtClean="0"/>
              <a:t>tersinin</a:t>
            </a:r>
            <a:r>
              <a:rPr lang="en-US" dirty="0" smtClean="0"/>
              <a:t> </a:t>
            </a:r>
            <a:r>
              <a:rPr lang="en-US" dirty="0" err="1" smtClean="0"/>
              <a:t>meydana</a:t>
            </a:r>
            <a:r>
              <a:rPr lang="en-US" dirty="0" smtClean="0"/>
              <a:t> </a:t>
            </a:r>
            <a:r>
              <a:rPr lang="en-US" dirty="0" err="1" smtClean="0"/>
              <a:t>gelmesi</a:t>
            </a:r>
            <a:r>
              <a:rPr lang="en-US" dirty="0" smtClean="0"/>
              <a:t> (</a:t>
            </a:r>
            <a:r>
              <a:rPr lang="en-US" dirty="0" err="1" smtClean="0"/>
              <a:t>resiprokal</a:t>
            </a:r>
            <a:r>
              <a:rPr lang="en-US" dirty="0" smtClean="0"/>
              <a:t> </a:t>
            </a:r>
            <a:r>
              <a:rPr lang="en-US" dirty="0" err="1" smtClean="0"/>
              <a:t>innervasyon</a:t>
            </a:r>
            <a:r>
              <a:rPr lang="en-US" dirty="0" smtClean="0"/>
              <a:t>)</a:t>
            </a:r>
          </a:p>
          <a:p>
            <a:pPr marL="857250" lvl="1" indent="-457200"/>
            <a:r>
              <a:rPr lang="en-US" dirty="0" err="1" smtClean="0"/>
              <a:t>Üst</a:t>
            </a:r>
            <a:r>
              <a:rPr lang="en-US" dirty="0"/>
              <a:t> </a:t>
            </a:r>
            <a:r>
              <a:rPr lang="en-US" dirty="0" err="1" smtClean="0"/>
              <a:t>beyin</a:t>
            </a:r>
            <a:r>
              <a:rPr lang="en-US" dirty="0" smtClean="0"/>
              <a:t> </a:t>
            </a:r>
            <a:r>
              <a:rPr lang="en-US" dirty="0" err="1" smtClean="0"/>
              <a:t>merkezlerinin</a:t>
            </a:r>
            <a:r>
              <a:rPr lang="en-US" dirty="0" smtClean="0"/>
              <a:t> </a:t>
            </a:r>
            <a:r>
              <a:rPr lang="en-US" dirty="0" err="1" smtClean="0"/>
              <a:t>kontrolü</a:t>
            </a:r>
            <a:r>
              <a:rPr lang="en-US" dirty="0" smtClean="0"/>
              <a:t> </a:t>
            </a:r>
            <a:r>
              <a:rPr lang="en-US" dirty="0" err="1" smtClean="0"/>
              <a:t>altında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duysal</a:t>
            </a:r>
            <a:r>
              <a:rPr lang="en-US" dirty="0" smtClean="0"/>
              <a:t>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geri</a:t>
            </a:r>
            <a:r>
              <a:rPr lang="en-US" dirty="0" smtClean="0"/>
              <a:t> </a:t>
            </a:r>
            <a:r>
              <a:rPr lang="en-US" dirty="0" err="1" smtClean="0"/>
              <a:t>bildirimi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433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Yutma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Evreleri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İstemli</a:t>
            </a:r>
            <a:r>
              <a:rPr lang="en-US" dirty="0" smtClean="0"/>
              <a:t> </a:t>
            </a:r>
            <a:r>
              <a:rPr lang="en-US" dirty="0" err="1" smtClean="0"/>
              <a:t>evre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Farinks</a:t>
            </a:r>
            <a:r>
              <a:rPr lang="en-US" dirty="0" smtClean="0"/>
              <a:t> </a:t>
            </a:r>
            <a:r>
              <a:rPr lang="en-US" dirty="0" err="1" smtClean="0"/>
              <a:t>evresi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Özofagus</a:t>
            </a:r>
            <a:r>
              <a:rPr lang="en-US" dirty="0" smtClean="0"/>
              <a:t> </a:t>
            </a:r>
            <a:r>
              <a:rPr lang="en-US" dirty="0" err="1" smtClean="0"/>
              <a:t>evresi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21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1. </a:t>
            </a:r>
            <a:r>
              <a:rPr lang="en-US" dirty="0" err="1"/>
              <a:t>İstemli</a:t>
            </a:r>
            <a:r>
              <a:rPr lang="en-US" dirty="0"/>
              <a:t> </a:t>
            </a:r>
            <a:r>
              <a:rPr lang="en-US" dirty="0" err="1"/>
              <a:t>evre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İstemli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yukarı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geriye</a:t>
            </a:r>
            <a:r>
              <a:rPr lang="en-US" dirty="0" smtClean="0"/>
              <a:t> </a:t>
            </a:r>
            <a:r>
              <a:rPr lang="en-US" dirty="0" err="1" smtClean="0"/>
              <a:t>damak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basınç</a:t>
            </a:r>
            <a:r>
              <a:rPr lang="en-US" dirty="0" smtClean="0"/>
              <a:t> </a:t>
            </a:r>
            <a:r>
              <a:rPr lang="en-US" dirty="0" err="1" smtClean="0"/>
              <a:t>yapar</a:t>
            </a:r>
            <a:r>
              <a:rPr lang="en-US" dirty="0" smtClean="0"/>
              <a:t>, </a:t>
            </a:r>
            <a:r>
              <a:rPr lang="en-US" dirty="0" err="1" smtClean="0"/>
              <a:t>besin</a:t>
            </a:r>
            <a:r>
              <a:rPr lang="en-US" dirty="0" smtClean="0"/>
              <a:t> </a:t>
            </a:r>
            <a:r>
              <a:rPr lang="en-US" dirty="0" err="1" smtClean="0"/>
              <a:t>dil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damak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sıkışır</a:t>
            </a:r>
            <a:r>
              <a:rPr lang="en-US" dirty="0" smtClean="0"/>
              <a:t>, </a:t>
            </a:r>
            <a:r>
              <a:rPr lang="en-US" dirty="0" err="1" smtClean="0"/>
              <a:t>farinkse</a:t>
            </a:r>
            <a:r>
              <a:rPr lang="en-US" dirty="0" smtClean="0"/>
              <a:t>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yuvarlanır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393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2.Farinks </a:t>
            </a:r>
            <a:r>
              <a:rPr lang="en-US" dirty="0" err="1" smtClean="0"/>
              <a:t>evresi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Yumuşak</a:t>
            </a:r>
            <a:r>
              <a:rPr lang="en-US" sz="2400" dirty="0" smtClean="0"/>
              <a:t> </a:t>
            </a:r>
            <a:r>
              <a:rPr lang="en-US" sz="2400" dirty="0" err="1" smtClean="0"/>
              <a:t>damağın</a:t>
            </a:r>
            <a:r>
              <a:rPr lang="en-US" sz="2400" dirty="0" smtClean="0"/>
              <a:t> </a:t>
            </a:r>
            <a:r>
              <a:rPr lang="en-US" sz="2400" dirty="0" err="1" smtClean="0"/>
              <a:t>yükselmesi</a:t>
            </a:r>
            <a:endParaRPr lang="en-US" sz="2400" dirty="0" smtClean="0"/>
          </a:p>
          <a:p>
            <a:r>
              <a:rPr lang="en-US" sz="2400" dirty="0" err="1" smtClean="0"/>
              <a:t>Farinksin</a:t>
            </a:r>
            <a:r>
              <a:rPr lang="en-US" sz="2400" dirty="0" smtClean="0"/>
              <a:t> </a:t>
            </a:r>
            <a:r>
              <a:rPr lang="en-US" sz="2400" dirty="0" err="1" smtClean="0"/>
              <a:t>seçici</a:t>
            </a:r>
            <a:r>
              <a:rPr lang="en-US" sz="2400" dirty="0" smtClean="0"/>
              <a:t> </a:t>
            </a:r>
            <a:r>
              <a:rPr lang="en-US" sz="2400" dirty="0" err="1" smtClean="0"/>
              <a:t>açılması</a:t>
            </a:r>
            <a:endParaRPr lang="en-US" sz="2400" dirty="0" smtClean="0"/>
          </a:p>
          <a:p>
            <a:r>
              <a:rPr lang="en-US" sz="2400" dirty="0" err="1" smtClean="0"/>
              <a:t>Larinks</a:t>
            </a:r>
            <a:r>
              <a:rPr lang="en-US" sz="2400" dirty="0" smtClean="0"/>
              <a:t> </a:t>
            </a:r>
            <a:r>
              <a:rPr lang="en-US" sz="2400" dirty="0" err="1" smtClean="0"/>
              <a:t>değişiklikleri</a:t>
            </a:r>
            <a:endParaRPr lang="en-US" sz="2400" dirty="0" smtClean="0"/>
          </a:p>
          <a:p>
            <a:r>
              <a:rPr lang="en-US" sz="2400" dirty="0" err="1" smtClean="0"/>
              <a:t>UES’in</a:t>
            </a:r>
            <a:r>
              <a:rPr lang="en-US" sz="2400" dirty="0" smtClean="0"/>
              <a:t> </a:t>
            </a:r>
            <a:r>
              <a:rPr lang="en-US" sz="2400" dirty="0" err="1" smtClean="0"/>
              <a:t>gevşemesi</a:t>
            </a:r>
            <a:endParaRPr lang="en-US" sz="2400" dirty="0" smtClean="0"/>
          </a:p>
          <a:p>
            <a:r>
              <a:rPr lang="en-US" sz="2400" dirty="0" err="1" smtClean="0"/>
              <a:t>Farinkste</a:t>
            </a:r>
            <a:r>
              <a:rPr lang="en-US" sz="2400" dirty="0" smtClean="0"/>
              <a:t> </a:t>
            </a:r>
            <a:r>
              <a:rPr lang="en-US" sz="2400" dirty="0" err="1" smtClean="0"/>
              <a:t>peristaltik</a:t>
            </a:r>
            <a:r>
              <a:rPr lang="en-US" sz="2400" dirty="0" smtClean="0"/>
              <a:t> </a:t>
            </a:r>
            <a:r>
              <a:rPr lang="en-US" sz="2400" dirty="0" err="1" smtClean="0"/>
              <a:t>dalga</a:t>
            </a:r>
            <a:r>
              <a:rPr lang="en-US" sz="2400" dirty="0" smtClean="0"/>
              <a:t> </a:t>
            </a:r>
            <a:r>
              <a:rPr lang="en-US" sz="2400" dirty="0" err="1" smtClean="0"/>
              <a:t>oluşur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5318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2.Özofagus </a:t>
            </a:r>
            <a:r>
              <a:rPr lang="en-US" dirty="0" err="1" smtClean="0"/>
              <a:t>evresi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Primer </a:t>
            </a:r>
            <a:r>
              <a:rPr lang="en-US" sz="2400" dirty="0" err="1" smtClean="0"/>
              <a:t>peristaltik</a:t>
            </a:r>
            <a:r>
              <a:rPr lang="en-US" sz="2400" dirty="0" smtClean="0"/>
              <a:t> </a:t>
            </a:r>
            <a:r>
              <a:rPr lang="en-US" sz="2400" dirty="0" err="1" smtClean="0"/>
              <a:t>dalga</a:t>
            </a:r>
            <a:r>
              <a:rPr lang="en-US" sz="2400" dirty="0" smtClean="0"/>
              <a:t>: 8-10sn’de </a:t>
            </a:r>
            <a:r>
              <a:rPr lang="en-US" sz="2400" dirty="0" err="1" smtClean="0"/>
              <a:t>mideye</a:t>
            </a:r>
            <a:r>
              <a:rPr lang="en-US" sz="2400" dirty="0" smtClean="0"/>
              <a:t> </a:t>
            </a:r>
            <a:r>
              <a:rPr lang="en-US" sz="2400" dirty="0" err="1" smtClean="0"/>
              <a:t>ulaşır</a:t>
            </a:r>
            <a:endParaRPr lang="en-US" sz="2400" dirty="0" smtClean="0"/>
          </a:p>
          <a:p>
            <a:r>
              <a:rPr lang="en-US" sz="2400" dirty="0" err="1" smtClean="0"/>
              <a:t>Sekonder</a:t>
            </a:r>
            <a:r>
              <a:rPr lang="en-US" sz="2400" dirty="0" smtClean="0"/>
              <a:t> </a:t>
            </a:r>
            <a:r>
              <a:rPr lang="en-US" sz="2400" dirty="0" err="1" smtClean="0"/>
              <a:t>peristaltik</a:t>
            </a:r>
            <a:r>
              <a:rPr lang="en-US" sz="2400" dirty="0" smtClean="0"/>
              <a:t> </a:t>
            </a:r>
            <a:r>
              <a:rPr lang="en-US" sz="2400" dirty="0" err="1" smtClean="0"/>
              <a:t>dalga</a:t>
            </a:r>
            <a:r>
              <a:rPr lang="en-US" sz="2400" dirty="0" smtClean="0"/>
              <a:t>: </a:t>
            </a:r>
            <a:r>
              <a:rPr lang="en-US" sz="2400" dirty="0" err="1" smtClean="0"/>
              <a:t>bolusun</a:t>
            </a:r>
            <a:r>
              <a:rPr lang="en-US" sz="2400" dirty="0" smtClean="0"/>
              <a:t> </a:t>
            </a:r>
            <a:r>
              <a:rPr lang="en-US" sz="2400" dirty="0" err="1" smtClean="0"/>
              <a:t>mideye</a:t>
            </a:r>
            <a:r>
              <a:rPr lang="en-US" sz="2400" dirty="0" smtClean="0"/>
              <a:t> </a:t>
            </a:r>
            <a:r>
              <a:rPr lang="en-US" sz="2400" dirty="0" err="1" smtClean="0"/>
              <a:t>kadar</a:t>
            </a:r>
            <a:r>
              <a:rPr lang="en-US" sz="2400" dirty="0" smtClean="0"/>
              <a:t> primer </a:t>
            </a:r>
            <a:r>
              <a:rPr lang="en-US" sz="2400" dirty="0" err="1" smtClean="0"/>
              <a:t>dalga</a:t>
            </a:r>
            <a:r>
              <a:rPr lang="en-US" sz="2400" dirty="0" smtClean="0"/>
              <a:t> </a:t>
            </a:r>
            <a:r>
              <a:rPr lang="en-US" sz="2400" dirty="0" err="1" smtClean="0"/>
              <a:t>ile</a:t>
            </a:r>
            <a:r>
              <a:rPr lang="en-US" sz="2400" dirty="0" smtClean="0"/>
              <a:t> </a:t>
            </a:r>
            <a:r>
              <a:rPr lang="en-US" sz="2400" dirty="0" err="1" smtClean="0"/>
              <a:t>iletilemediği</a:t>
            </a:r>
            <a:r>
              <a:rPr lang="en-US" sz="2400" dirty="0" smtClean="0"/>
              <a:t> </a:t>
            </a:r>
            <a:r>
              <a:rPr lang="en-US" sz="2400" dirty="0" err="1" smtClean="0"/>
              <a:t>durumda</a:t>
            </a:r>
            <a:r>
              <a:rPr lang="en-US" sz="2400" dirty="0" smtClean="0"/>
              <a:t> </a:t>
            </a:r>
            <a:r>
              <a:rPr lang="en-US" sz="2400" dirty="0" err="1" smtClean="0"/>
              <a:t>özofagusta</a:t>
            </a:r>
            <a:r>
              <a:rPr lang="en-US" sz="2400" dirty="0" smtClean="0"/>
              <a:t> </a:t>
            </a:r>
            <a:r>
              <a:rPr lang="en-US" sz="2400" dirty="0" err="1" smtClean="0"/>
              <a:t>oluşur</a:t>
            </a:r>
            <a:endParaRPr lang="en-US" sz="2400" dirty="0" smtClean="0"/>
          </a:p>
          <a:p>
            <a:r>
              <a:rPr lang="en-US" sz="2400" dirty="0" smtClean="0"/>
              <a:t>ÜES </a:t>
            </a:r>
            <a:r>
              <a:rPr lang="en-US" sz="2400" dirty="0" err="1" smtClean="0"/>
              <a:t>kapanır</a:t>
            </a:r>
            <a:r>
              <a:rPr lang="en-US" sz="2400" dirty="0" smtClean="0"/>
              <a:t>, alt </a:t>
            </a:r>
            <a:r>
              <a:rPr lang="en-US" sz="2400" dirty="0" err="1" smtClean="0"/>
              <a:t>özofageal</a:t>
            </a:r>
            <a:r>
              <a:rPr lang="en-US" sz="2400" dirty="0" smtClean="0"/>
              <a:t> </a:t>
            </a:r>
            <a:r>
              <a:rPr lang="en-US" sz="2400" dirty="0" err="1" smtClean="0"/>
              <a:t>sfinkter</a:t>
            </a:r>
            <a:r>
              <a:rPr lang="en-US" sz="2400" dirty="0" smtClean="0"/>
              <a:t> </a:t>
            </a:r>
            <a:r>
              <a:rPr lang="en-US" sz="2400" dirty="0" err="1" smtClean="0"/>
              <a:t>açılır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3435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1465</TotalTime>
  <Words>535</Words>
  <Application>Microsoft Office PowerPoint</Application>
  <PresentationFormat>Ekran Gösterisi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Office Theme</vt:lpstr>
      <vt:lpstr>Çiğneme, yutma, salya salgılama mekanizmaları</vt:lpstr>
      <vt:lpstr>Çiğneme</vt:lpstr>
      <vt:lpstr>Çiğneme</vt:lpstr>
      <vt:lpstr>Çiğneme refleksi (refleks zinciri)</vt:lpstr>
      <vt:lpstr>Merkezi kontrolü</vt:lpstr>
      <vt:lpstr>Yutma</vt:lpstr>
      <vt:lpstr>1. İstemli evre </vt:lpstr>
      <vt:lpstr>2.Farinks evresi</vt:lpstr>
      <vt:lpstr>2.Özofagus evresi</vt:lpstr>
      <vt:lpstr>Yutmanın sinirsel kontrolü</vt:lpstr>
      <vt:lpstr>Tükürük salgısı</vt:lpstr>
      <vt:lpstr>Tükürük bezi yapısı</vt:lpstr>
      <vt:lpstr>Tükürük salgılanmasının sinirsel düzenlenmesi</vt:lpstr>
      <vt:lpstr>Sempatik sinir sisteminin etkisi</vt:lpstr>
      <vt:lpstr>Kan akımının kontolü</vt:lpstr>
    </vt:vector>
  </TitlesOfParts>
  <Company>aaa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Çiğneme, yutma, salya salgılama mekanizmaları</dc:title>
  <dc:creator>aa aa</dc:creator>
  <cp:lastModifiedBy>user</cp:lastModifiedBy>
  <cp:revision>36</cp:revision>
  <dcterms:created xsi:type="dcterms:W3CDTF">2018-02-11T05:38:19Z</dcterms:created>
  <dcterms:modified xsi:type="dcterms:W3CDTF">2018-04-16T11:40:28Z</dcterms:modified>
</cp:coreProperties>
</file>