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A2A630-1762-4C4C-9F6A-379FC479C8DD}" type="datetimeFigureOut">
              <a:rPr lang="tr-TR" smtClean="0"/>
              <a:t>04.04.2017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289A43-7022-4B57-A96C-17741DF5FFAD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ON IBN KHALDUN’S  HISTORICAL METHOD AND PHILOSOPHY OF HISTORY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,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: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science</a:t>
            </a:r>
            <a:r>
              <a:rPr lang="tr-TR" b="1" dirty="0"/>
              <a:t> of </a:t>
            </a:r>
            <a:r>
              <a:rPr lang="tr-TR" b="1" dirty="0" err="1"/>
              <a:t>culture</a:t>
            </a:r>
            <a:r>
              <a:rPr lang="tr-TR" b="1" dirty="0"/>
              <a:t>/ ‘</a:t>
            </a:r>
            <a:r>
              <a:rPr lang="tr-TR" b="1" dirty="0" err="1"/>
              <a:t>ilmu’l</a:t>
            </a:r>
            <a:r>
              <a:rPr lang="tr-TR" b="1" dirty="0"/>
              <a:t>-‘</a:t>
            </a:r>
            <a:r>
              <a:rPr lang="tr-TR" b="1" dirty="0" err="1"/>
              <a:t>umrân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deals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nature</a:t>
            </a:r>
            <a:r>
              <a:rPr lang="tr-TR" dirty="0"/>
              <a:t> of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science</a:t>
            </a:r>
            <a:r>
              <a:rPr lang="tr-TR" b="1" dirty="0"/>
              <a:t> of </a:t>
            </a:r>
            <a:r>
              <a:rPr lang="tr-TR" b="1" dirty="0" err="1"/>
              <a:t>tradition</a:t>
            </a:r>
            <a:r>
              <a:rPr lang="tr-TR" dirty="0"/>
              <a:t>/</a:t>
            </a:r>
            <a:r>
              <a:rPr lang="tr-TR" b="1" dirty="0" err="1"/>
              <a:t>authority</a:t>
            </a:r>
            <a:r>
              <a:rPr lang="tr-TR" b="1" dirty="0"/>
              <a:t>-</a:t>
            </a:r>
            <a:r>
              <a:rPr lang="tr-TR" b="1" dirty="0" err="1"/>
              <a:t>criticism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deals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competence</a:t>
            </a:r>
            <a:r>
              <a:rPr lang="tr-TR" dirty="0"/>
              <a:t>, </a:t>
            </a:r>
            <a:r>
              <a:rPr lang="tr-TR" dirty="0" err="1"/>
              <a:t>knowledge</a:t>
            </a:r>
            <a:r>
              <a:rPr lang="tr-TR" dirty="0"/>
              <a:t>…</a:t>
            </a:r>
            <a:r>
              <a:rPr lang="tr-TR" dirty="0" err="1"/>
              <a:t>etc</a:t>
            </a:r>
            <a:r>
              <a:rPr lang="tr-TR" dirty="0"/>
              <a:t>., of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reporting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. </a:t>
            </a:r>
            <a:r>
              <a:rPr lang="tr-TR" dirty="0" smtClean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 smtClean="0"/>
              <a:t>,7</a:t>
            </a:r>
            <a:r>
              <a:rPr lang="tr-TR" dirty="0"/>
              <a:t>; Muhsin, 155)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 of </a:t>
            </a:r>
            <a:r>
              <a:rPr lang="tr-TR" dirty="0" err="1"/>
              <a:t>politics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(</a:t>
            </a:r>
            <a:r>
              <a:rPr lang="tr-TR" dirty="0" err="1"/>
              <a:t>true</a:t>
            </a:r>
            <a:r>
              <a:rPr lang="tr-TR" dirty="0"/>
              <a:t>) </a:t>
            </a:r>
            <a:r>
              <a:rPr lang="tr-TR" dirty="0" err="1"/>
              <a:t>nature</a:t>
            </a:r>
            <a:r>
              <a:rPr lang="tr-TR" dirty="0"/>
              <a:t> of </a:t>
            </a:r>
            <a:r>
              <a:rPr lang="tr-TR" dirty="0" err="1"/>
              <a:t>existent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nations</a:t>
            </a:r>
            <a:r>
              <a:rPr lang="tr-TR" dirty="0"/>
              <a:t>, </a:t>
            </a:r>
            <a:r>
              <a:rPr lang="tr-TR" dirty="0" err="1"/>
              <a:t>places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periods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regard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 of life, </a:t>
            </a:r>
            <a:r>
              <a:rPr lang="tr-TR" dirty="0" err="1"/>
              <a:t>character</a:t>
            </a:r>
            <a:r>
              <a:rPr lang="tr-TR" dirty="0"/>
              <a:t> </a:t>
            </a:r>
            <a:r>
              <a:rPr lang="tr-TR" dirty="0" err="1"/>
              <a:t>qualities</a:t>
            </a:r>
            <a:r>
              <a:rPr lang="tr-TR" dirty="0"/>
              <a:t>, </a:t>
            </a:r>
            <a:r>
              <a:rPr lang="tr-TR" dirty="0" err="1"/>
              <a:t>customs</a:t>
            </a:r>
            <a:r>
              <a:rPr lang="tr-TR" dirty="0"/>
              <a:t>, </a:t>
            </a:r>
            <a:r>
              <a:rPr lang="tr-TR" dirty="0" err="1"/>
              <a:t>sects</a:t>
            </a:r>
            <a:r>
              <a:rPr lang="tr-TR" dirty="0"/>
              <a:t>, </a:t>
            </a:r>
            <a:r>
              <a:rPr lang="tr-TR" dirty="0" err="1"/>
              <a:t>schools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everything</a:t>
            </a:r>
            <a:r>
              <a:rPr lang="tr-TR" dirty="0"/>
              <a:t> else. </a:t>
            </a:r>
          </a:p>
          <a:p>
            <a:r>
              <a:rPr lang="tr-TR" dirty="0"/>
              <a:t>-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comprehensive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of </a:t>
            </a:r>
            <a:r>
              <a:rPr lang="tr-TR" dirty="0" err="1"/>
              <a:t>present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respects</a:t>
            </a:r>
            <a:r>
              <a:rPr lang="tr-TR" dirty="0"/>
              <a:t>, </a:t>
            </a:r>
          </a:p>
          <a:p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similarities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present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,</a:t>
            </a:r>
          </a:p>
          <a:p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similarities</a:t>
            </a:r>
            <a:r>
              <a:rPr lang="tr-TR" dirty="0"/>
              <a:t> in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differences</a:t>
            </a:r>
            <a:r>
              <a:rPr lang="tr-TR" dirty="0"/>
              <a:t> in </a:t>
            </a:r>
            <a:r>
              <a:rPr lang="tr-TR" dirty="0" err="1"/>
              <a:t>others</a:t>
            </a:r>
            <a:r>
              <a:rPr lang="tr-TR" dirty="0"/>
              <a:t>, </a:t>
            </a:r>
          </a:p>
          <a:p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aware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differing</a:t>
            </a:r>
            <a:r>
              <a:rPr lang="tr-TR" dirty="0"/>
              <a:t> </a:t>
            </a:r>
            <a:r>
              <a:rPr lang="tr-TR" dirty="0" err="1"/>
              <a:t>origins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beginnings</a:t>
            </a:r>
            <a:r>
              <a:rPr lang="tr-TR" dirty="0"/>
              <a:t> of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dynasties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groups</a:t>
            </a:r>
            <a:r>
              <a:rPr lang="tr-TR" dirty="0"/>
              <a:t>, as </a:t>
            </a:r>
            <a:r>
              <a:rPr lang="tr-TR" dirty="0" err="1"/>
              <a:t>well</a:t>
            </a:r>
            <a:r>
              <a:rPr lang="tr-TR" dirty="0"/>
              <a:t> as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,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declared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,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rules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mojor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in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,</a:t>
            </a:r>
          </a:p>
          <a:p>
            <a:r>
              <a:rPr lang="tr-TR" dirty="0"/>
              <a:t>-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complete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happening</a:t>
            </a:r>
            <a:r>
              <a:rPr lang="tr-TR" dirty="0"/>
              <a:t>,</a:t>
            </a:r>
          </a:p>
          <a:p>
            <a:r>
              <a:rPr lang="tr-TR" dirty="0"/>
              <a:t>-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transmitted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principles</a:t>
            </a:r>
            <a:r>
              <a:rPr lang="tr-TR" dirty="0"/>
              <a:t> he </a:t>
            </a:r>
            <a:r>
              <a:rPr lang="tr-TR" dirty="0" err="1"/>
              <a:t>knows</a:t>
            </a:r>
            <a:r>
              <a:rPr lang="tr-TR" dirty="0" smtClean="0"/>
              <a:t>.(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 smtClean="0"/>
              <a:t>,76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Ibn</a:t>
            </a:r>
            <a:r>
              <a:rPr lang="tr-TR" dirty="0"/>
              <a:t> </a:t>
            </a:r>
            <a:r>
              <a:rPr lang="tr-TR" dirty="0" err="1"/>
              <a:t>Khaldun</a:t>
            </a:r>
            <a:r>
              <a:rPr lang="tr-TR" dirty="0"/>
              <a:t> (d. 1406)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considered</a:t>
            </a:r>
            <a:r>
              <a:rPr lang="tr-TR" dirty="0"/>
              <a:t> as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greatest</a:t>
            </a:r>
            <a:r>
              <a:rPr lang="tr-TR" dirty="0"/>
              <a:t> </a:t>
            </a:r>
            <a:r>
              <a:rPr lang="tr-TR" dirty="0" err="1"/>
              <a:t>philosophers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Middle</a:t>
            </a:r>
            <a:r>
              <a:rPr lang="tr-TR" dirty="0"/>
              <a:t> </a:t>
            </a:r>
            <a:r>
              <a:rPr lang="tr-TR" dirty="0" err="1"/>
              <a:t>Ages</a:t>
            </a:r>
            <a:r>
              <a:rPr lang="tr-TR" dirty="0"/>
              <a:t>, not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attempted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think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problem of </a:t>
            </a:r>
            <a:r>
              <a:rPr lang="tr-TR" dirty="0" err="1"/>
              <a:t>history</a:t>
            </a:r>
            <a:r>
              <a:rPr lang="tr-TR" dirty="0"/>
              <a:t>, but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a </a:t>
            </a:r>
            <a:r>
              <a:rPr lang="tr-TR" dirty="0" err="1"/>
              <a:t>science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a ‘</a:t>
            </a:r>
            <a:r>
              <a:rPr lang="tr-TR" dirty="0" err="1"/>
              <a:t>science</a:t>
            </a:r>
            <a:r>
              <a:rPr lang="tr-TR" dirty="0"/>
              <a:t> of </a:t>
            </a:r>
            <a:r>
              <a:rPr lang="tr-TR" dirty="0" err="1"/>
              <a:t>culture</a:t>
            </a:r>
            <a:r>
              <a:rPr lang="tr-TR" dirty="0"/>
              <a:t>’ ( </a:t>
            </a:r>
            <a:r>
              <a:rPr lang="tr-TR" dirty="0" err="1"/>
              <a:t>ilm</a:t>
            </a:r>
            <a:r>
              <a:rPr lang="tr-TR" dirty="0"/>
              <a:t> al-</a:t>
            </a:r>
            <a:r>
              <a:rPr lang="tr-TR" dirty="0" err="1"/>
              <a:t>umran</a:t>
            </a:r>
            <a:r>
              <a:rPr lang="tr-TR" dirty="0"/>
              <a:t>).  </a:t>
            </a:r>
            <a:r>
              <a:rPr lang="tr-TR" dirty="0" err="1"/>
              <a:t>In</a:t>
            </a:r>
            <a:r>
              <a:rPr lang="tr-TR" dirty="0"/>
              <a:t> his </a:t>
            </a:r>
            <a:r>
              <a:rPr lang="tr-TR" dirty="0" err="1"/>
              <a:t>famous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i="1" dirty="0" err="1"/>
              <a:t>Muqaddimah</a:t>
            </a:r>
            <a:r>
              <a:rPr lang="tr-TR" i="1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i="1" dirty="0" err="1"/>
              <a:t>Prolegomena</a:t>
            </a:r>
            <a:r>
              <a:rPr lang="tr-TR" dirty="0"/>
              <a:t> ("</a:t>
            </a:r>
            <a:r>
              <a:rPr lang="tr-TR" dirty="0" err="1"/>
              <a:t>Introduction</a:t>
            </a:r>
            <a:r>
              <a:rPr lang="tr-TR" dirty="0"/>
              <a:t>") he </a:t>
            </a:r>
            <a:r>
              <a:rPr lang="tr-TR" dirty="0" err="1"/>
              <a:t>introduced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method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 </a:t>
            </a:r>
            <a:r>
              <a:rPr lang="tr-TR" dirty="0"/>
              <a:t>“ </a:t>
            </a:r>
            <a:r>
              <a:rPr lang="tr-TR" i="1" dirty="0" err="1"/>
              <a:t>history</a:t>
            </a:r>
            <a:r>
              <a:rPr lang="tr-TR" i="1" dirty="0"/>
              <a:t> is a </a:t>
            </a:r>
            <a:r>
              <a:rPr lang="tr-TR" i="1" dirty="0" err="1"/>
              <a:t>discipline</a:t>
            </a:r>
            <a:r>
              <a:rPr lang="tr-TR" i="1" dirty="0"/>
              <a:t> </a:t>
            </a:r>
            <a:r>
              <a:rPr lang="tr-TR" i="1" dirty="0" err="1"/>
              <a:t>widely</a:t>
            </a:r>
            <a:r>
              <a:rPr lang="tr-TR" i="1" dirty="0"/>
              <a:t> </a:t>
            </a:r>
            <a:r>
              <a:rPr lang="tr-TR" i="1" dirty="0" err="1"/>
              <a:t>cultivated</a:t>
            </a:r>
            <a:r>
              <a:rPr lang="tr-TR" i="1" dirty="0"/>
              <a:t> </a:t>
            </a:r>
            <a:r>
              <a:rPr lang="tr-TR" i="1" dirty="0" err="1"/>
              <a:t>among</a:t>
            </a:r>
            <a:r>
              <a:rPr lang="tr-TR" i="1" dirty="0"/>
              <a:t> </a:t>
            </a:r>
            <a:r>
              <a:rPr lang="tr-TR" i="1" dirty="0" err="1"/>
              <a:t>nations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races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in </a:t>
            </a:r>
            <a:r>
              <a:rPr lang="tr-TR" i="1" dirty="0" err="1"/>
              <a:t>this</a:t>
            </a:r>
            <a:r>
              <a:rPr lang="tr-TR" i="1" dirty="0"/>
              <a:t> </a:t>
            </a:r>
            <a:r>
              <a:rPr lang="tr-TR" i="1" dirty="0" err="1"/>
              <a:t>respect</a:t>
            </a:r>
            <a:r>
              <a:rPr lang="tr-TR" i="1" dirty="0"/>
              <a:t> </a:t>
            </a:r>
            <a:r>
              <a:rPr lang="tr-TR" i="1" dirty="0" err="1"/>
              <a:t>history</a:t>
            </a:r>
            <a:r>
              <a:rPr lang="tr-TR" i="1" dirty="0"/>
              <a:t> is </a:t>
            </a:r>
            <a:r>
              <a:rPr lang="tr-TR" i="1" dirty="0" err="1"/>
              <a:t>eagerly</a:t>
            </a:r>
            <a:r>
              <a:rPr lang="tr-TR" i="1" dirty="0"/>
              <a:t> </a:t>
            </a:r>
            <a:r>
              <a:rPr lang="tr-TR" i="1" dirty="0" err="1"/>
              <a:t>sought</a:t>
            </a:r>
            <a:r>
              <a:rPr lang="tr-TR" i="1" dirty="0"/>
              <a:t> </a:t>
            </a:r>
            <a:r>
              <a:rPr lang="tr-TR" i="1" dirty="0" err="1"/>
              <a:t>after</a:t>
            </a:r>
            <a:r>
              <a:rPr lang="tr-TR" i="1" dirty="0"/>
              <a:t>. </a:t>
            </a:r>
            <a:r>
              <a:rPr lang="tr-TR" i="1" dirty="0" err="1"/>
              <a:t>The</a:t>
            </a:r>
            <a:r>
              <a:rPr lang="tr-TR" i="1" dirty="0"/>
              <a:t> men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street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ordinary</a:t>
            </a:r>
            <a:r>
              <a:rPr lang="tr-TR" i="1" dirty="0"/>
              <a:t> </a:t>
            </a:r>
            <a:r>
              <a:rPr lang="tr-TR" i="1" dirty="0" err="1"/>
              <a:t>people</a:t>
            </a:r>
            <a:r>
              <a:rPr lang="tr-TR" i="1" dirty="0"/>
              <a:t>, </a:t>
            </a:r>
            <a:r>
              <a:rPr lang="tr-TR" i="1" dirty="0" err="1"/>
              <a:t>aspire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know</a:t>
            </a:r>
            <a:r>
              <a:rPr lang="tr-TR" i="1" dirty="0"/>
              <a:t> it. </a:t>
            </a:r>
            <a:r>
              <a:rPr lang="tr-TR" i="1" dirty="0" err="1"/>
              <a:t>Kings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leaders</a:t>
            </a:r>
            <a:r>
              <a:rPr lang="tr-TR" i="1" dirty="0"/>
              <a:t> </a:t>
            </a:r>
            <a:r>
              <a:rPr lang="tr-TR" i="1" dirty="0" err="1"/>
              <a:t>vie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 it. </a:t>
            </a:r>
            <a:r>
              <a:rPr lang="tr-TR" i="1" dirty="0" err="1"/>
              <a:t>Both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learned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ignorant</a:t>
            </a:r>
            <a:r>
              <a:rPr lang="tr-TR" i="1" dirty="0"/>
              <a:t> </a:t>
            </a:r>
            <a:r>
              <a:rPr lang="tr-TR" i="1" dirty="0" err="1"/>
              <a:t>are</a:t>
            </a:r>
            <a:r>
              <a:rPr lang="tr-TR" i="1" dirty="0"/>
              <a:t> </a:t>
            </a:r>
            <a:r>
              <a:rPr lang="tr-TR" i="1" dirty="0" err="1"/>
              <a:t>able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understand</a:t>
            </a:r>
            <a:r>
              <a:rPr lang="tr-TR" i="1" dirty="0"/>
              <a:t> it</a:t>
            </a:r>
            <a:r>
              <a:rPr lang="tr-TR" dirty="0"/>
              <a:t>”. </a:t>
            </a:r>
            <a:endParaRPr lang="tr-TR" dirty="0" smtClean="0"/>
          </a:p>
          <a:p>
            <a:r>
              <a:rPr lang="tr-TR" dirty="0" err="1" smtClean="0"/>
              <a:t>Ibn</a:t>
            </a:r>
            <a:r>
              <a:rPr lang="tr-TR" dirty="0" smtClean="0"/>
              <a:t> </a:t>
            </a:r>
            <a:r>
              <a:rPr lang="tr-TR" dirty="0" err="1"/>
              <a:t>Khaldun</a:t>
            </a:r>
            <a:r>
              <a:rPr lang="tr-TR" dirty="0"/>
              <a:t> </a:t>
            </a:r>
            <a:r>
              <a:rPr lang="tr-TR" dirty="0" err="1"/>
              <a:t>makes</a:t>
            </a:r>
            <a:r>
              <a:rPr lang="tr-TR" dirty="0"/>
              <a:t> </a:t>
            </a:r>
            <a:r>
              <a:rPr lang="tr-TR" dirty="0" err="1"/>
              <a:t>differentation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external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/</a:t>
            </a:r>
            <a:r>
              <a:rPr lang="tr-TR" dirty="0" err="1"/>
              <a:t>meaning</a:t>
            </a:r>
            <a:r>
              <a:rPr lang="tr-TR" dirty="0"/>
              <a:t> of </a:t>
            </a:r>
            <a:r>
              <a:rPr lang="tr-TR" dirty="0" err="1" smtClean="0"/>
              <a:t>history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/>
              <a:t>history</a:t>
            </a:r>
            <a:r>
              <a:rPr lang="tr-TR" dirty="0"/>
              <a:t> is no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information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, </a:t>
            </a:r>
            <a:r>
              <a:rPr lang="tr-TR" dirty="0" err="1"/>
              <a:t>dynasties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occurrences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remote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brings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affairs</a:t>
            </a:r>
            <a:r>
              <a:rPr lang="tr-TR" dirty="0" smtClean="0"/>
              <a:t>.” 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 smtClean="0"/>
              <a:t>, p.55</a:t>
            </a:r>
            <a:r>
              <a:rPr lang="tr-TR" dirty="0"/>
              <a:t>) </a:t>
            </a:r>
            <a:r>
              <a:rPr lang="tr-TR" dirty="0" smtClean="0"/>
              <a:t> “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aspect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describe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inner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is </a:t>
            </a:r>
            <a:r>
              <a:rPr lang="tr-TR" dirty="0" err="1"/>
              <a:t>deep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why</a:t>
            </a:r>
            <a:r>
              <a:rPr lang="tr-TR" dirty="0"/>
              <a:t> of </a:t>
            </a:r>
            <a:r>
              <a:rPr lang="tr-TR" dirty="0" err="1" smtClean="0"/>
              <a:t>events</a:t>
            </a:r>
            <a:r>
              <a:rPr lang="tr-TR" dirty="0" smtClean="0"/>
              <a:t>”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he </a:t>
            </a:r>
            <a:r>
              <a:rPr lang="tr-TR" dirty="0" err="1" smtClean="0"/>
              <a:t>described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as an </a:t>
            </a:r>
            <a:r>
              <a:rPr lang="tr-TR" dirty="0" err="1" smtClean="0"/>
              <a:t>honorable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firmly</a:t>
            </a:r>
            <a:r>
              <a:rPr lang="tr-TR" dirty="0" smtClean="0"/>
              <a:t> </a:t>
            </a:r>
            <a:r>
              <a:rPr lang="tr-TR" dirty="0" err="1" smtClean="0"/>
              <a:t>rooted</a:t>
            </a:r>
            <a:r>
              <a:rPr lang="tr-TR" dirty="0" smtClean="0"/>
              <a:t> in </a:t>
            </a:r>
            <a:r>
              <a:rPr lang="tr-TR" dirty="0" err="1" smtClean="0"/>
              <a:t>philosophy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he </a:t>
            </a:r>
            <a:r>
              <a:rPr lang="tr-TR" dirty="0" err="1" smtClean="0"/>
              <a:t>considers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deserves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accounted</a:t>
            </a:r>
            <a:r>
              <a:rPr lang="tr-TR" dirty="0" smtClean="0"/>
              <a:t> a </a:t>
            </a:r>
            <a:r>
              <a:rPr lang="tr-TR" dirty="0" err="1" smtClean="0"/>
              <a:t>branch</a:t>
            </a:r>
            <a:r>
              <a:rPr lang="tr-TR" dirty="0" smtClean="0"/>
              <a:t> of (</a:t>
            </a:r>
            <a:r>
              <a:rPr lang="tr-TR" dirty="0" err="1" smtClean="0"/>
              <a:t>philosophy</a:t>
            </a:r>
            <a:r>
              <a:rPr lang="tr-TR" dirty="0" smtClean="0"/>
              <a:t>).(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 smtClean="0"/>
              <a:t>, p.55)</a:t>
            </a:r>
            <a:endParaRPr lang="tr-TR" i="1" dirty="0" smtClean="0"/>
          </a:p>
          <a:p>
            <a:r>
              <a:rPr lang="tr-TR" i="1" dirty="0" smtClean="0"/>
              <a:t>“ </a:t>
            </a:r>
            <a:r>
              <a:rPr lang="tr-TR" i="1" dirty="0" err="1"/>
              <a:t>whoever</a:t>
            </a:r>
            <a:r>
              <a:rPr lang="tr-TR" i="1" dirty="0"/>
              <a:t> </a:t>
            </a:r>
            <a:r>
              <a:rPr lang="tr-TR" i="1" dirty="0" err="1"/>
              <a:t>so</a:t>
            </a:r>
            <a:r>
              <a:rPr lang="tr-TR" i="1" dirty="0"/>
              <a:t> </a:t>
            </a:r>
            <a:r>
              <a:rPr lang="tr-TR" i="1" dirty="0" err="1"/>
              <a:t>desires</a:t>
            </a:r>
            <a:r>
              <a:rPr lang="tr-TR" i="1" dirty="0"/>
              <a:t> </a:t>
            </a:r>
            <a:r>
              <a:rPr lang="tr-TR" i="1" dirty="0" err="1"/>
              <a:t>may</a:t>
            </a:r>
            <a:r>
              <a:rPr lang="tr-TR" i="1" dirty="0"/>
              <a:t> </a:t>
            </a:r>
            <a:r>
              <a:rPr lang="tr-TR" i="1" dirty="0" err="1"/>
              <a:t>thus</a:t>
            </a:r>
            <a:r>
              <a:rPr lang="tr-TR" i="1" dirty="0"/>
              <a:t> </a:t>
            </a:r>
            <a:r>
              <a:rPr lang="tr-TR" i="1" dirty="0" err="1"/>
              <a:t>achieve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useful</a:t>
            </a:r>
            <a:r>
              <a:rPr lang="tr-TR" i="1" dirty="0"/>
              <a:t> </a:t>
            </a:r>
            <a:r>
              <a:rPr lang="tr-TR" i="1" dirty="0" err="1"/>
              <a:t>result</a:t>
            </a:r>
            <a:r>
              <a:rPr lang="tr-TR" i="1" dirty="0"/>
              <a:t> of </a:t>
            </a:r>
            <a:r>
              <a:rPr lang="tr-TR" i="1" dirty="0" err="1"/>
              <a:t>being</a:t>
            </a:r>
            <a:r>
              <a:rPr lang="tr-TR" i="1" dirty="0"/>
              <a:t> </a:t>
            </a:r>
            <a:r>
              <a:rPr lang="tr-TR" i="1" dirty="0" err="1"/>
              <a:t>able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imitate</a:t>
            </a:r>
            <a:r>
              <a:rPr lang="tr-TR" i="1" dirty="0"/>
              <a:t> </a:t>
            </a:r>
            <a:r>
              <a:rPr lang="tr-TR" i="1" dirty="0" err="1"/>
              <a:t>historical</a:t>
            </a:r>
            <a:r>
              <a:rPr lang="tr-TR" i="1" dirty="0"/>
              <a:t> </a:t>
            </a:r>
            <a:r>
              <a:rPr lang="tr-TR" i="1" dirty="0" err="1"/>
              <a:t>examples</a:t>
            </a:r>
            <a:r>
              <a:rPr lang="tr-TR" i="1" dirty="0"/>
              <a:t> in </a:t>
            </a:r>
            <a:r>
              <a:rPr lang="tr-TR" i="1" dirty="0" err="1"/>
              <a:t>religious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worldly</a:t>
            </a:r>
            <a:r>
              <a:rPr lang="tr-TR" i="1" dirty="0"/>
              <a:t> </a:t>
            </a:r>
            <a:r>
              <a:rPr lang="tr-TR" i="1" dirty="0" err="1"/>
              <a:t>matters</a:t>
            </a:r>
            <a:r>
              <a:rPr lang="tr-TR" i="1" dirty="0"/>
              <a:t> </a:t>
            </a:r>
            <a:r>
              <a:rPr lang="tr-TR" i="1" dirty="0" err="1"/>
              <a:t>should</a:t>
            </a:r>
            <a:r>
              <a:rPr lang="tr-TR" i="1" dirty="0"/>
              <a:t> </a:t>
            </a:r>
            <a:r>
              <a:rPr lang="tr-TR" i="1" dirty="0" err="1"/>
              <a:t>learn</a:t>
            </a:r>
            <a:r>
              <a:rPr lang="tr-TR" i="1" dirty="0"/>
              <a:t> </a:t>
            </a:r>
            <a:r>
              <a:rPr lang="tr-TR" i="1" dirty="0" err="1"/>
              <a:t>history</a:t>
            </a:r>
            <a:r>
              <a:rPr lang="tr-TR" i="1" dirty="0"/>
              <a:t>”.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 smtClean="0"/>
              <a:t>, p.59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“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outstanding</a:t>
            </a:r>
            <a:r>
              <a:rPr lang="tr-TR" i="1" dirty="0"/>
              <a:t> </a:t>
            </a:r>
            <a:r>
              <a:rPr lang="tr-TR" i="1" dirty="0" err="1"/>
              <a:t>Muslim</a:t>
            </a:r>
            <a:r>
              <a:rPr lang="tr-TR" i="1" dirty="0"/>
              <a:t> </a:t>
            </a:r>
            <a:r>
              <a:rPr lang="tr-TR" i="1" dirty="0" err="1"/>
              <a:t>historians</a:t>
            </a:r>
            <a:r>
              <a:rPr lang="tr-TR" i="1" dirty="0"/>
              <a:t> </a:t>
            </a:r>
            <a:r>
              <a:rPr lang="tr-TR" i="1" dirty="0" err="1"/>
              <a:t>made</a:t>
            </a:r>
            <a:r>
              <a:rPr lang="tr-TR" i="1" dirty="0"/>
              <a:t> </a:t>
            </a:r>
            <a:r>
              <a:rPr lang="tr-TR" i="1" dirty="0" err="1"/>
              <a:t>exhaustive</a:t>
            </a:r>
            <a:r>
              <a:rPr lang="tr-TR" i="1" dirty="0"/>
              <a:t> </a:t>
            </a:r>
            <a:r>
              <a:rPr lang="tr-TR" i="1" dirty="0" err="1"/>
              <a:t>collections</a:t>
            </a:r>
            <a:r>
              <a:rPr lang="tr-TR" i="1" dirty="0"/>
              <a:t> of </a:t>
            </a:r>
            <a:r>
              <a:rPr lang="tr-TR" i="1" dirty="0" err="1"/>
              <a:t>historical</a:t>
            </a:r>
            <a:r>
              <a:rPr lang="tr-TR" i="1" dirty="0"/>
              <a:t> </a:t>
            </a:r>
            <a:r>
              <a:rPr lang="tr-TR" i="1" dirty="0" err="1"/>
              <a:t>events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wrote</a:t>
            </a:r>
            <a:r>
              <a:rPr lang="tr-TR" i="1" dirty="0"/>
              <a:t> </a:t>
            </a:r>
            <a:r>
              <a:rPr lang="tr-TR" i="1" dirty="0" err="1"/>
              <a:t>them</a:t>
            </a:r>
            <a:r>
              <a:rPr lang="tr-TR" i="1" dirty="0"/>
              <a:t> </a:t>
            </a:r>
            <a:r>
              <a:rPr lang="tr-TR" i="1" dirty="0" err="1"/>
              <a:t>down</a:t>
            </a:r>
            <a:r>
              <a:rPr lang="tr-TR" i="1" dirty="0"/>
              <a:t> in </a:t>
            </a:r>
            <a:r>
              <a:rPr lang="tr-TR" i="1" dirty="0" err="1"/>
              <a:t>book</a:t>
            </a:r>
            <a:r>
              <a:rPr lang="tr-TR" i="1" dirty="0"/>
              <a:t> form. But, </a:t>
            </a:r>
            <a:r>
              <a:rPr lang="tr-TR" i="1" dirty="0" err="1"/>
              <a:t>then</a:t>
            </a:r>
            <a:r>
              <a:rPr lang="tr-TR" i="1" dirty="0"/>
              <a:t>, </a:t>
            </a:r>
            <a:r>
              <a:rPr lang="tr-TR" i="1" dirty="0" err="1"/>
              <a:t>persons</a:t>
            </a:r>
            <a:r>
              <a:rPr lang="tr-TR" i="1" dirty="0"/>
              <a:t> </a:t>
            </a:r>
            <a:r>
              <a:rPr lang="tr-TR" i="1" dirty="0" err="1"/>
              <a:t>who</a:t>
            </a:r>
            <a:r>
              <a:rPr lang="tr-TR" i="1" dirty="0"/>
              <a:t> had no </a:t>
            </a:r>
            <a:r>
              <a:rPr lang="tr-TR" i="1" dirty="0" err="1"/>
              <a:t>right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occupy</a:t>
            </a:r>
            <a:r>
              <a:rPr lang="tr-TR" i="1" dirty="0"/>
              <a:t> </a:t>
            </a:r>
            <a:r>
              <a:rPr lang="tr-TR" i="1" dirty="0" err="1"/>
              <a:t>themselves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history</a:t>
            </a:r>
            <a:r>
              <a:rPr lang="tr-TR" i="1" dirty="0"/>
              <a:t> </a:t>
            </a:r>
            <a:r>
              <a:rPr lang="tr-TR" i="1" dirty="0" err="1"/>
              <a:t>introduced</a:t>
            </a:r>
            <a:r>
              <a:rPr lang="tr-TR" i="1" dirty="0"/>
              <a:t> </a:t>
            </a:r>
            <a:r>
              <a:rPr lang="tr-TR" i="1" dirty="0" err="1"/>
              <a:t>into</a:t>
            </a:r>
            <a:r>
              <a:rPr lang="tr-TR" i="1" dirty="0"/>
              <a:t> </a:t>
            </a:r>
            <a:r>
              <a:rPr lang="tr-TR" i="1" dirty="0" err="1"/>
              <a:t>those</a:t>
            </a:r>
            <a:r>
              <a:rPr lang="tr-TR" i="1" dirty="0"/>
              <a:t> </a:t>
            </a:r>
            <a:r>
              <a:rPr lang="tr-TR" i="1" dirty="0" err="1"/>
              <a:t>books</a:t>
            </a:r>
            <a:r>
              <a:rPr lang="tr-TR" i="1" dirty="0"/>
              <a:t> </a:t>
            </a:r>
            <a:r>
              <a:rPr lang="tr-TR" i="1" dirty="0" err="1"/>
              <a:t>untrue</a:t>
            </a:r>
            <a:r>
              <a:rPr lang="tr-TR" i="1" dirty="0"/>
              <a:t> </a:t>
            </a:r>
            <a:r>
              <a:rPr lang="tr-TR" i="1" dirty="0" err="1"/>
              <a:t>gossip</a:t>
            </a:r>
            <a:r>
              <a:rPr lang="tr-TR" i="1" dirty="0"/>
              <a:t> </a:t>
            </a:r>
            <a:r>
              <a:rPr lang="tr-TR" i="1" dirty="0" err="1"/>
              <a:t>which</a:t>
            </a:r>
            <a:r>
              <a:rPr lang="tr-TR" i="1" dirty="0"/>
              <a:t> </a:t>
            </a:r>
            <a:r>
              <a:rPr lang="tr-TR" i="1" dirty="0" err="1"/>
              <a:t>they</a:t>
            </a:r>
            <a:r>
              <a:rPr lang="tr-TR" i="1" dirty="0"/>
              <a:t> had </a:t>
            </a:r>
            <a:r>
              <a:rPr lang="tr-TR" i="1" dirty="0" err="1"/>
              <a:t>thought</a:t>
            </a:r>
            <a:r>
              <a:rPr lang="tr-TR" i="1" dirty="0"/>
              <a:t> </a:t>
            </a:r>
            <a:r>
              <a:rPr lang="tr-TR" i="1" dirty="0" err="1"/>
              <a:t>up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freely</a:t>
            </a:r>
            <a:r>
              <a:rPr lang="tr-TR" i="1" dirty="0"/>
              <a:t> </a:t>
            </a:r>
            <a:r>
              <a:rPr lang="tr-TR" i="1" dirty="0" err="1"/>
              <a:t>invented</a:t>
            </a:r>
            <a:r>
              <a:rPr lang="tr-TR" i="1" dirty="0"/>
              <a:t>, as </a:t>
            </a:r>
            <a:r>
              <a:rPr lang="tr-TR" i="1" dirty="0" err="1"/>
              <a:t>well</a:t>
            </a:r>
            <a:r>
              <a:rPr lang="tr-TR" i="1" dirty="0"/>
              <a:t> as </a:t>
            </a:r>
            <a:r>
              <a:rPr lang="tr-TR" i="1" dirty="0" err="1"/>
              <a:t>false</a:t>
            </a:r>
            <a:r>
              <a:rPr lang="tr-TR" i="1" dirty="0"/>
              <a:t>, </a:t>
            </a:r>
            <a:r>
              <a:rPr lang="tr-TR" i="1" dirty="0" err="1"/>
              <a:t>discredited</a:t>
            </a:r>
            <a:r>
              <a:rPr lang="tr-TR" i="1" dirty="0"/>
              <a:t> </a:t>
            </a:r>
            <a:r>
              <a:rPr lang="tr-TR" i="1" dirty="0" err="1"/>
              <a:t>reports</a:t>
            </a:r>
            <a:r>
              <a:rPr lang="tr-TR" i="1" dirty="0"/>
              <a:t> </a:t>
            </a:r>
            <a:r>
              <a:rPr lang="tr-TR" i="1" dirty="0" err="1"/>
              <a:t>which</a:t>
            </a:r>
            <a:r>
              <a:rPr lang="tr-TR" i="1" dirty="0"/>
              <a:t> </a:t>
            </a:r>
            <a:r>
              <a:rPr lang="tr-TR" i="1" dirty="0" err="1"/>
              <a:t>they</a:t>
            </a:r>
            <a:r>
              <a:rPr lang="tr-TR" i="1" dirty="0"/>
              <a:t> had </a:t>
            </a:r>
            <a:r>
              <a:rPr lang="tr-TR" i="1" dirty="0" err="1"/>
              <a:t>made</a:t>
            </a:r>
            <a:r>
              <a:rPr lang="tr-TR" i="1" dirty="0"/>
              <a:t> </a:t>
            </a:r>
            <a:r>
              <a:rPr lang="tr-TR" i="1" dirty="0" err="1"/>
              <a:t>up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embellished</a:t>
            </a:r>
            <a:r>
              <a:rPr lang="tr-TR" i="1" dirty="0"/>
              <a:t>. </a:t>
            </a:r>
            <a:r>
              <a:rPr lang="tr-TR" i="1" dirty="0" err="1"/>
              <a:t>Many</a:t>
            </a:r>
            <a:r>
              <a:rPr lang="tr-TR" i="1" dirty="0"/>
              <a:t> of </a:t>
            </a:r>
            <a:r>
              <a:rPr lang="tr-TR" i="1" dirty="0" err="1"/>
              <a:t>their</a:t>
            </a:r>
            <a:r>
              <a:rPr lang="tr-TR" i="1" dirty="0"/>
              <a:t> </a:t>
            </a:r>
            <a:r>
              <a:rPr lang="tr-TR" i="1" dirty="0" err="1"/>
              <a:t>successors</a:t>
            </a:r>
            <a:r>
              <a:rPr lang="tr-TR" i="1" dirty="0"/>
              <a:t> </a:t>
            </a:r>
            <a:r>
              <a:rPr lang="tr-TR" i="1" dirty="0" err="1"/>
              <a:t>followed</a:t>
            </a:r>
            <a:r>
              <a:rPr lang="tr-TR" i="1" dirty="0"/>
              <a:t> in </a:t>
            </a:r>
            <a:r>
              <a:rPr lang="tr-TR" i="1" dirty="0" err="1"/>
              <a:t>their</a:t>
            </a:r>
            <a:r>
              <a:rPr lang="tr-TR" i="1" dirty="0"/>
              <a:t> </a:t>
            </a:r>
            <a:r>
              <a:rPr lang="tr-TR" i="1" dirty="0" err="1"/>
              <a:t>steps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passed</a:t>
            </a:r>
            <a:r>
              <a:rPr lang="tr-TR" i="1" dirty="0"/>
              <a:t> </a:t>
            </a:r>
            <a:r>
              <a:rPr lang="tr-TR" i="1" dirty="0" err="1"/>
              <a:t>that</a:t>
            </a:r>
            <a:r>
              <a:rPr lang="tr-TR" i="1" dirty="0"/>
              <a:t> </a:t>
            </a:r>
            <a:r>
              <a:rPr lang="tr-TR" i="1" dirty="0" err="1"/>
              <a:t>information</a:t>
            </a:r>
            <a:r>
              <a:rPr lang="tr-TR" i="1" dirty="0"/>
              <a:t> on </a:t>
            </a:r>
            <a:r>
              <a:rPr lang="tr-TR" i="1" dirty="0" err="1"/>
              <a:t>to</a:t>
            </a:r>
            <a:r>
              <a:rPr lang="tr-TR" i="1" dirty="0"/>
              <a:t> us as </a:t>
            </a:r>
            <a:r>
              <a:rPr lang="tr-TR" i="1" dirty="0" err="1"/>
              <a:t>they</a:t>
            </a:r>
            <a:r>
              <a:rPr lang="tr-TR" i="1" dirty="0"/>
              <a:t> had </a:t>
            </a:r>
            <a:r>
              <a:rPr lang="tr-TR" i="1" dirty="0" err="1"/>
              <a:t>heard</a:t>
            </a:r>
            <a:r>
              <a:rPr lang="tr-TR" i="1" dirty="0"/>
              <a:t> it.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did</a:t>
            </a:r>
            <a:r>
              <a:rPr lang="tr-TR" i="1" dirty="0"/>
              <a:t> not </a:t>
            </a:r>
            <a:r>
              <a:rPr lang="tr-TR" i="1" dirty="0" err="1"/>
              <a:t>look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, </a:t>
            </a:r>
            <a:r>
              <a:rPr lang="tr-TR" i="1" dirty="0" err="1"/>
              <a:t>or</a:t>
            </a:r>
            <a:r>
              <a:rPr lang="tr-TR" i="1" dirty="0"/>
              <a:t> pay </a:t>
            </a:r>
            <a:r>
              <a:rPr lang="tr-TR" i="1" dirty="0" err="1"/>
              <a:t>any</a:t>
            </a:r>
            <a:r>
              <a:rPr lang="tr-TR" i="1" dirty="0"/>
              <a:t> </a:t>
            </a:r>
            <a:r>
              <a:rPr lang="tr-TR" i="1" dirty="0" err="1"/>
              <a:t>attention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causes</a:t>
            </a:r>
            <a:r>
              <a:rPr lang="tr-TR" i="1" dirty="0"/>
              <a:t> of </a:t>
            </a:r>
            <a:r>
              <a:rPr lang="tr-TR" i="1" dirty="0" err="1"/>
              <a:t>events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conditions</a:t>
            </a:r>
            <a:r>
              <a:rPr lang="tr-TR" i="1" dirty="0"/>
              <a:t>, </a:t>
            </a:r>
            <a:r>
              <a:rPr lang="tr-TR" i="1" dirty="0" err="1"/>
              <a:t>nor</a:t>
            </a:r>
            <a:r>
              <a:rPr lang="tr-TR" i="1" dirty="0"/>
              <a:t> </a:t>
            </a:r>
            <a:r>
              <a:rPr lang="tr-TR" i="1" dirty="0" err="1"/>
              <a:t>did</a:t>
            </a:r>
            <a:r>
              <a:rPr lang="tr-TR" i="1" dirty="0"/>
              <a:t> </a:t>
            </a:r>
            <a:r>
              <a:rPr lang="tr-TR" i="1" dirty="0" err="1"/>
              <a:t>they</a:t>
            </a:r>
            <a:r>
              <a:rPr lang="tr-TR" i="1" dirty="0"/>
              <a:t> </a:t>
            </a:r>
            <a:r>
              <a:rPr lang="tr-TR" i="1" dirty="0" err="1"/>
              <a:t>eliminate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reject</a:t>
            </a:r>
            <a:r>
              <a:rPr lang="tr-TR" i="1" dirty="0"/>
              <a:t> </a:t>
            </a:r>
            <a:r>
              <a:rPr lang="tr-TR" i="1" dirty="0" err="1"/>
              <a:t>nonsensical</a:t>
            </a:r>
            <a:r>
              <a:rPr lang="tr-TR" i="1" dirty="0"/>
              <a:t> </a:t>
            </a:r>
            <a:r>
              <a:rPr lang="tr-TR" i="1" dirty="0" err="1"/>
              <a:t>stories</a:t>
            </a:r>
            <a:r>
              <a:rPr lang="tr-TR" i="1" dirty="0"/>
              <a:t>”.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/>
              <a:t>, 55)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behind</a:t>
            </a:r>
            <a:r>
              <a:rPr lang="tr-TR" dirty="0"/>
              <a:t> of “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of </a:t>
            </a:r>
            <a:r>
              <a:rPr lang="tr-TR" dirty="0" err="1"/>
              <a:t>lies</a:t>
            </a:r>
            <a:r>
              <a:rPr lang="tr-TR" dirty="0"/>
              <a:t>, </a:t>
            </a:r>
            <a:r>
              <a:rPr lang="tr-TR" dirty="0" err="1"/>
              <a:t>errors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fanciful</a:t>
            </a:r>
            <a:r>
              <a:rPr lang="tr-TR" dirty="0"/>
              <a:t> </a:t>
            </a:r>
            <a:r>
              <a:rPr lang="tr-TR" dirty="0" err="1"/>
              <a:t>accounts</a:t>
            </a:r>
            <a:r>
              <a:rPr lang="tr-TR" dirty="0"/>
              <a:t> in </a:t>
            </a:r>
            <a:r>
              <a:rPr lang="tr-TR" dirty="0" err="1" smtClean="0"/>
              <a:t>history</a:t>
            </a:r>
            <a:r>
              <a:rPr lang="tr-TR" dirty="0" smtClean="0"/>
              <a:t>;</a:t>
            </a:r>
          </a:p>
          <a:p>
            <a:pPr lvl="0"/>
            <a:r>
              <a:rPr lang="tr-TR" dirty="0" smtClean="0"/>
              <a:t>1.</a:t>
            </a:r>
            <a:r>
              <a:rPr lang="tr-TR" dirty="0" err="1" smtClean="0"/>
              <a:t>Partisanship</a:t>
            </a:r>
            <a:r>
              <a:rPr lang="tr-TR" dirty="0" smtClean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opinions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schools</a:t>
            </a:r>
            <a:r>
              <a:rPr lang="tr-TR" dirty="0"/>
              <a:t>/</a:t>
            </a:r>
            <a:r>
              <a:rPr lang="tr-TR" dirty="0" err="1"/>
              <a:t>sects</a:t>
            </a:r>
            <a:r>
              <a:rPr lang="tr-TR" dirty="0"/>
              <a:t>,</a:t>
            </a:r>
          </a:p>
          <a:p>
            <a:pPr lvl="0"/>
            <a:r>
              <a:rPr lang="tr-TR" dirty="0" smtClean="0"/>
              <a:t>2.</a:t>
            </a:r>
            <a:r>
              <a:rPr lang="tr-TR" dirty="0" err="1" smtClean="0"/>
              <a:t>Reliance</a:t>
            </a:r>
            <a:r>
              <a:rPr lang="tr-TR" dirty="0" smtClean="0"/>
              <a:t>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transmitters</a:t>
            </a:r>
            <a:r>
              <a:rPr lang="tr-TR" dirty="0"/>
              <a:t>,</a:t>
            </a:r>
          </a:p>
          <a:p>
            <a:pPr lvl="0"/>
            <a:r>
              <a:rPr lang="tr-TR" dirty="0" smtClean="0"/>
              <a:t>3.</a:t>
            </a:r>
            <a:r>
              <a:rPr lang="tr-TR" dirty="0" err="1" smtClean="0"/>
              <a:t>Unawareness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purpose</a:t>
            </a:r>
            <a:r>
              <a:rPr lang="tr-TR" dirty="0"/>
              <a:t> of an </a:t>
            </a:r>
            <a:r>
              <a:rPr lang="tr-TR" dirty="0" err="1"/>
              <a:t>event</a:t>
            </a:r>
            <a:r>
              <a:rPr lang="tr-TR" dirty="0"/>
              <a:t>,</a:t>
            </a:r>
          </a:p>
          <a:p>
            <a:pPr lvl="0"/>
            <a:r>
              <a:rPr lang="tr-TR" dirty="0" smtClean="0"/>
              <a:t>4.A </a:t>
            </a:r>
            <a:r>
              <a:rPr lang="tr-TR" dirty="0" err="1"/>
              <a:t>mistaken</a:t>
            </a:r>
            <a:r>
              <a:rPr lang="tr-TR" dirty="0"/>
              <a:t> </a:t>
            </a:r>
            <a:r>
              <a:rPr lang="tr-TR" dirty="0" err="1"/>
              <a:t>belief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truth</a:t>
            </a:r>
            <a:r>
              <a:rPr lang="tr-TR" dirty="0"/>
              <a:t>,</a:t>
            </a:r>
          </a:p>
          <a:p>
            <a:pPr lvl="0"/>
            <a:r>
              <a:rPr lang="tr-TR" dirty="0" smtClean="0"/>
              <a:t>5.</a:t>
            </a:r>
            <a:r>
              <a:rPr lang="tr-TR" dirty="0" err="1" smtClean="0"/>
              <a:t>Ignorance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conform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reality</a:t>
            </a:r>
            <a:r>
              <a:rPr lang="tr-TR" dirty="0"/>
              <a:t>,</a:t>
            </a:r>
          </a:p>
          <a:p>
            <a:pPr lvl="0"/>
            <a:r>
              <a:rPr lang="tr-TR" dirty="0" smtClean="0"/>
              <a:t>6.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desire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gain</a:t>
            </a:r>
            <a:r>
              <a:rPr lang="tr-TR" dirty="0"/>
              <a:t> </a:t>
            </a:r>
            <a:r>
              <a:rPr lang="tr-TR" dirty="0" err="1"/>
              <a:t>favor</a:t>
            </a:r>
            <a:r>
              <a:rPr lang="tr-TR" dirty="0"/>
              <a:t> of </a:t>
            </a:r>
            <a:r>
              <a:rPr lang="tr-TR" dirty="0" err="1"/>
              <a:t>high</a:t>
            </a:r>
            <a:r>
              <a:rPr lang="tr-TR" dirty="0"/>
              <a:t>-</a:t>
            </a:r>
            <a:r>
              <a:rPr lang="tr-TR" dirty="0" err="1"/>
              <a:t>ranks</a:t>
            </a:r>
            <a:r>
              <a:rPr lang="tr-TR" dirty="0"/>
              <a:t> </a:t>
            </a:r>
            <a:r>
              <a:rPr lang="tr-TR" dirty="0" err="1"/>
              <a:t>persons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praise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spreading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fame</a:t>
            </a:r>
            <a:r>
              <a:rPr lang="tr-TR" dirty="0"/>
              <a:t> of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man</a:t>
            </a:r>
            <a:r>
              <a:rPr lang="tr-TR" dirty="0"/>
              <a:t>, </a:t>
            </a:r>
          </a:p>
          <a:p>
            <a:pPr lvl="0"/>
            <a:r>
              <a:rPr lang="tr-TR" dirty="0" smtClean="0"/>
              <a:t>7.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previously</a:t>
            </a:r>
            <a:r>
              <a:rPr lang="tr-TR" dirty="0"/>
              <a:t> </a:t>
            </a:r>
            <a:r>
              <a:rPr lang="tr-TR" dirty="0" err="1"/>
              <a:t>mentioned</a:t>
            </a:r>
            <a:r>
              <a:rPr lang="tr-TR" dirty="0"/>
              <a:t> is </a:t>
            </a:r>
            <a:r>
              <a:rPr lang="tr-TR" dirty="0" err="1"/>
              <a:t>ignorance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varios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arising</a:t>
            </a:r>
            <a:r>
              <a:rPr lang="tr-TR" dirty="0"/>
              <a:t> in </a:t>
            </a:r>
            <a:r>
              <a:rPr lang="tr-TR" dirty="0" err="1"/>
              <a:t>civilization</a:t>
            </a:r>
            <a:r>
              <a:rPr lang="tr-TR" dirty="0"/>
              <a:t>. </a:t>
            </a:r>
            <a:r>
              <a:rPr lang="tr-TR" dirty="0" smtClean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Muqaddimah</a:t>
            </a:r>
            <a:r>
              <a:rPr lang="tr-TR" dirty="0"/>
              <a:t>, 5)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Examples</a:t>
            </a:r>
            <a:r>
              <a:rPr lang="tr-TR" dirty="0" smtClean="0"/>
              <a:t>;</a:t>
            </a:r>
          </a:p>
          <a:p>
            <a:r>
              <a:rPr lang="en-US" dirty="0"/>
              <a:t>the number of the Israelites when they emerged from the desert. </a:t>
            </a:r>
            <a:r>
              <a:rPr lang="en-US" dirty="0" err="1"/>
              <a:t>Mas’udi</a:t>
            </a:r>
            <a:r>
              <a:rPr lang="en-US" dirty="0"/>
              <a:t> and others had reported that it numbered 600.000 or more male adults, twenty years of age or older. According to </a:t>
            </a:r>
            <a:r>
              <a:rPr lang="en-US" dirty="0" err="1"/>
              <a:t>Ibn</a:t>
            </a:r>
            <a:r>
              <a:rPr lang="en-US" dirty="0"/>
              <a:t> </a:t>
            </a:r>
            <a:r>
              <a:rPr lang="en-US" dirty="0" err="1"/>
              <a:t>Khaldun</a:t>
            </a:r>
            <a:r>
              <a:rPr lang="en-US" dirty="0"/>
              <a:t>, this number is exaggerated. He presents some arguments to support his idea. The first is that such a large army could not be supplied either by Egypt or by Syria. The second is an army of that bigness could not successfully engage in </a:t>
            </a:r>
            <a:r>
              <a:rPr lang="en-US" dirty="0" smtClean="0"/>
              <a:t>battle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 is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Al-</a:t>
            </a:r>
            <a:r>
              <a:rPr lang="tr-TR" dirty="0" err="1"/>
              <a:t>Mas'udi</a:t>
            </a:r>
            <a:r>
              <a:rPr lang="tr-TR" dirty="0"/>
              <a:t>.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his </a:t>
            </a:r>
            <a:r>
              <a:rPr lang="tr-TR" dirty="0" err="1"/>
              <a:t>reports</a:t>
            </a:r>
            <a:r>
              <a:rPr lang="tr-TR" dirty="0"/>
              <a:t> </a:t>
            </a:r>
            <a:r>
              <a:rPr lang="tr-TR" dirty="0" err="1"/>
              <a:t>sea</a:t>
            </a:r>
            <a:r>
              <a:rPr lang="tr-TR" dirty="0"/>
              <a:t> </a:t>
            </a:r>
            <a:r>
              <a:rPr lang="tr-TR" dirty="0" err="1"/>
              <a:t>monsters</a:t>
            </a:r>
            <a:r>
              <a:rPr lang="tr-TR" dirty="0"/>
              <a:t> </a:t>
            </a:r>
            <a:r>
              <a:rPr lang="tr-TR" dirty="0" err="1"/>
              <a:t>prevented</a:t>
            </a:r>
            <a:r>
              <a:rPr lang="tr-TR" dirty="0"/>
              <a:t> </a:t>
            </a:r>
            <a:r>
              <a:rPr lang="tr-TR" dirty="0" err="1"/>
              <a:t>Alexander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</a:t>
            </a:r>
            <a:r>
              <a:rPr lang="tr-TR" dirty="0" err="1"/>
              <a:t>Alexandria</a:t>
            </a:r>
            <a:r>
              <a:rPr lang="tr-TR" dirty="0"/>
              <a:t>. He </a:t>
            </a:r>
            <a:r>
              <a:rPr lang="tr-TR" dirty="0" err="1"/>
              <a:t>took</a:t>
            </a:r>
            <a:r>
              <a:rPr lang="tr-TR" dirty="0"/>
              <a:t> a </a:t>
            </a:r>
            <a:r>
              <a:rPr lang="tr-TR" dirty="0" err="1"/>
              <a:t>wooden</a:t>
            </a:r>
            <a:r>
              <a:rPr lang="tr-TR" dirty="0"/>
              <a:t> </a:t>
            </a:r>
            <a:r>
              <a:rPr lang="tr-TR" dirty="0" err="1"/>
              <a:t>container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a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/>
              <a:t>box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inserted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dived</a:t>
            </a:r>
            <a:r>
              <a:rPr lang="tr-TR" dirty="0"/>
              <a:t> in it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bottom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sea</a:t>
            </a:r>
            <a:r>
              <a:rPr lang="tr-TR" dirty="0"/>
              <a:t>. </a:t>
            </a:r>
            <a:r>
              <a:rPr lang="tr-TR" dirty="0" err="1"/>
              <a:t>There</a:t>
            </a:r>
            <a:r>
              <a:rPr lang="tr-TR" dirty="0"/>
              <a:t> he </a:t>
            </a:r>
            <a:r>
              <a:rPr lang="tr-TR" dirty="0" err="1"/>
              <a:t>drew</a:t>
            </a:r>
            <a:r>
              <a:rPr lang="tr-TR" dirty="0"/>
              <a:t> </a:t>
            </a:r>
            <a:r>
              <a:rPr lang="tr-TR" dirty="0" err="1"/>
              <a:t>pictures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devilish</a:t>
            </a:r>
            <a:r>
              <a:rPr lang="tr-TR" dirty="0"/>
              <a:t> </a:t>
            </a:r>
            <a:r>
              <a:rPr lang="tr-TR" dirty="0" err="1"/>
              <a:t>monsters</a:t>
            </a:r>
            <a:r>
              <a:rPr lang="tr-TR" dirty="0"/>
              <a:t> he </a:t>
            </a:r>
            <a:r>
              <a:rPr lang="tr-TR" dirty="0" err="1"/>
              <a:t>saw</a:t>
            </a:r>
            <a:r>
              <a:rPr lang="tr-TR" dirty="0"/>
              <a:t>. He </a:t>
            </a:r>
            <a:r>
              <a:rPr lang="tr-TR" dirty="0" err="1"/>
              <a:t>then</a:t>
            </a:r>
            <a:r>
              <a:rPr lang="tr-TR" dirty="0"/>
              <a:t> had metal </a:t>
            </a:r>
            <a:r>
              <a:rPr lang="tr-TR" dirty="0" err="1"/>
              <a:t>effigies</a:t>
            </a:r>
            <a:r>
              <a:rPr lang="tr-TR" dirty="0"/>
              <a:t> of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set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opposite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going</a:t>
            </a:r>
            <a:r>
              <a:rPr lang="tr-TR" dirty="0"/>
              <a:t> on.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monsters</a:t>
            </a:r>
            <a:r>
              <a:rPr lang="tr-TR" dirty="0"/>
              <a:t> </a:t>
            </a:r>
            <a:r>
              <a:rPr lang="tr-TR" dirty="0" err="1"/>
              <a:t>came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effigies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fled</a:t>
            </a:r>
            <a:r>
              <a:rPr lang="tr-TR" dirty="0"/>
              <a:t>. </a:t>
            </a:r>
            <a:r>
              <a:rPr lang="tr-TR" dirty="0" err="1"/>
              <a:t>Alexander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thus</a:t>
            </a:r>
            <a:r>
              <a:rPr lang="tr-TR" dirty="0"/>
              <a:t> </a:t>
            </a:r>
            <a:r>
              <a:rPr lang="tr-TR" dirty="0" err="1"/>
              <a:t>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complete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of </a:t>
            </a:r>
            <a:r>
              <a:rPr lang="tr-TR" dirty="0" err="1"/>
              <a:t>Alexandria</a:t>
            </a:r>
            <a:r>
              <a:rPr lang="tr-TR" dirty="0"/>
              <a:t>.</a:t>
            </a:r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Ibn</a:t>
            </a:r>
            <a:r>
              <a:rPr lang="tr-TR" dirty="0"/>
              <a:t> </a:t>
            </a:r>
            <a:r>
              <a:rPr lang="tr-TR" dirty="0" err="1"/>
              <a:t>Khaldun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 is </a:t>
            </a:r>
            <a:r>
              <a:rPr lang="tr-TR" dirty="0" err="1"/>
              <a:t>absurd</a:t>
            </a:r>
            <a:r>
              <a:rPr lang="tr-TR" dirty="0"/>
              <a:t> in </a:t>
            </a:r>
            <a:r>
              <a:rPr lang="tr-TR" dirty="0" err="1"/>
              <a:t>varios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. He </a:t>
            </a:r>
            <a:r>
              <a:rPr lang="tr-TR" dirty="0" err="1"/>
              <a:t>critisizes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story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argumants</a:t>
            </a:r>
            <a:r>
              <a:rPr lang="tr-TR" dirty="0"/>
              <a:t>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deep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, </a:t>
            </a:r>
            <a:r>
              <a:rPr lang="tr-TR" dirty="0" err="1"/>
              <a:t>even</a:t>
            </a:r>
            <a:r>
              <a:rPr lang="tr-TR" dirty="0"/>
              <a:t> in a </a:t>
            </a:r>
            <a:r>
              <a:rPr lang="tr-TR" dirty="0" err="1"/>
              <a:t>box</a:t>
            </a:r>
            <a:r>
              <a:rPr lang="tr-TR" dirty="0"/>
              <a:t>,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too</a:t>
            </a:r>
            <a:r>
              <a:rPr lang="tr-TR" dirty="0"/>
              <a:t>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air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breathing</a:t>
            </a:r>
            <a:r>
              <a:rPr lang="tr-TR" dirty="0"/>
              <a:t>…..</a:t>
            </a:r>
          </a:p>
          <a:p>
            <a:r>
              <a:rPr lang="tr-TR" dirty="0"/>
              <a:t>-</a:t>
            </a:r>
            <a:r>
              <a:rPr lang="tr-TR" dirty="0" err="1"/>
              <a:t>Thus</a:t>
            </a:r>
            <a:r>
              <a:rPr lang="tr-TR" dirty="0"/>
              <a:t>, (</a:t>
            </a:r>
            <a:r>
              <a:rPr lang="tr-TR" dirty="0" err="1"/>
              <a:t>Alexander</a:t>
            </a:r>
            <a:r>
              <a:rPr lang="tr-TR" dirty="0"/>
              <a:t> is </a:t>
            </a:r>
            <a:r>
              <a:rPr lang="tr-TR" dirty="0" err="1"/>
              <a:t>said</a:t>
            </a:r>
            <a:r>
              <a:rPr lang="tr-TR" dirty="0"/>
              <a:t>)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a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/>
              <a:t>box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braved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waves</a:t>
            </a:r>
            <a:r>
              <a:rPr lang="tr-TR" dirty="0"/>
              <a:t> in </a:t>
            </a:r>
            <a:r>
              <a:rPr lang="tr-TR" dirty="0" err="1"/>
              <a:t>person</a:t>
            </a:r>
            <a:r>
              <a:rPr lang="tr-TR" dirty="0"/>
              <a:t>. </a:t>
            </a:r>
            <a:r>
              <a:rPr lang="tr-TR" dirty="0" err="1"/>
              <a:t>Now</a:t>
            </a:r>
            <a:r>
              <a:rPr lang="tr-TR" dirty="0"/>
              <a:t>, </a:t>
            </a:r>
            <a:r>
              <a:rPr lang="tr-TR" dirty="0" err="1"/>
              <a:t>rulers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not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 risk.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ruler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attempt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thing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his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undoing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provoke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outbreak</a:t>
            </a:r>
            <a:r>
              <a:rPr lang="tr-TR" dirty="0"/>
              <a:t> of </a:t>
            </a:r>
            <a:r>
              <a:rPr lang="tr-TR" dirty="0" err="1"/>
              <a:t>revolt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himself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(he </a:t>
            </a:r>
            <a:r>
              <a:rPr lang="tr-TR" dirty="0" err="1"/>
              <a:t>would</a:t>
            </a:r>
            <a:r>
              <a:rPr lang="tr-TR" dirty="0"/>
              <a:t>) be </a:t>
            </a:r>
            <a:r>
              <a:rPr lang="tr-TR" dirty="0" err="1"/>
              <a:t>replaced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else.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be his </a:t>
            </a:r>
            <a:r>
              <a:rPr lang="tr-TR" dirty="0" err="1"/>
              <a:t>end</a:t>
            </a:r>
            <a:r>
              <a:rPr lang="tr-TR" dirty="0"/>
              <a:t>…..</a:t>
            </a:r>
          </a:p>
          <a:p>
            <a:r>
              <a:rPr lang="tr-TR" dirty="0"/>
              <a:t>-</a:t>
            </a:r>
            <a:r>
              <a:rPr lang="tr-TR" dirty="0" err="1"/>
              <a:t>Furthermore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jinn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known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effigies</a:t>
            </a:r>
            <a:r>
              <a:rPr lang="tr-TR" dirty="0"/>
              <a:t>.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on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…..(</a:t>
            </a:r>
            <a:r>
              <a:rPr lang="en-US" dirty="0"/>
              <a:t>….(see more examples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Muqaddimah,5-7;Mahdi</a:t>
            </a:r>
            <a:r>
              <a:rPr lang="en-US" dirty="0"/>
              <a:t>, 149-150)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1043</Words>
  <Application>Microsoft Office PowerPoint</Application>
  <PresentationFormat>Ekran Gösterisi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Gündönümü</vt:lpstr>
      <vt:lpstr>ON IBN KHALDUN’S  HISTORICAL METHOD AND PHILOSOPHY OF HISTORY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IBN KHALDUN’S  HISTORICAL METHOD AND PHILOSOPHY OF HISTORY</dc:title>
  <dc:creator>pc</dc:creator>
  <cp:lastModifiedBy>pc</cp:lastModifiedBy>
  <cp:revision>4</cp:revision>
  <dcterms:created xsi:type="dcterms:W3CDTF">2017-04-04T17:47:02Z</dcterms:created>
  <dcterms:modified xsi:type="dcterms:W3CDTF">2017-04-04T18:16:29Z</dcterms:modified>
</cp:coreProperties>
</file>