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5" r:id="rId4"/>
    <p:sldId id="274" r:id="rId5"/>
    <p:sldId id="276" r:id="rId6"/>
    <p:sldId id="277" r:id="rId7"/>
    <p:sldId id="278" r:id="rId8"/>
    <p:sldId id="261" r:id="rId9"/>
    <p:sldId id="257" r:id="rId10"/>
    <p:sldId id="258" r:id="rId11"/>
    <p:sldId id="267" r:id="rId12"/>
    <p:sldId id="270" r:id="rId13"/>
    <p:sldId id="271" r:id="rId14"/>
    <p:sldId id="259" r:id="rId15"/>
    <p:sldId id="272" r:id="rId16"/>
    <p:sldId id="273" r:id="rId17"/>
    <p:sldId id="279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83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68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29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75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6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85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44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78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4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74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6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2D26E-3557-456B-85B9-9F111168618C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69B1-F272-4BFA-B892-A5F2C76933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59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Radyasyon Ölçüm Birimleri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7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Absorbe</a:t>
            </a:r>
            <a:r>
              <a:rPr lang="tr-TR" b="1" dirty="0"/>
              <a:t> doz </a:t>
            </a:r>
            <a:r>
              <a:rPr lang="tr-TR" b="1" dirty="0" smtClean="0"/>
              <a:t>: </a:t>
            </a:r>
            <a:r>
              <a:rPr lang="tr-TR" dirty="0" smtClean="0"/>
              <a:t>herhangi </a:t>
            </a:r>
            <a:r>
              <a:rPr lang="tr-TR" dirty="0"/>
              <a:t>bir maddenin birim kütlesince soğurulan radyasyon enerji </a:t>
            </a:r>
            <a:r>
              <a:rPr lang="tr-TR" dirty="0" smtClean="0"/>
              <a:t>miktarı</a:t>
            </a:r>
          </a:p>
          <a:p>
            <a:endParaRPr lang="tr-TR" dirty="0"/>
          </a:p>
          <a:p>
            <a:r>
              <a:rPr lang="tr-TR" dirty="0" err="1" smtClean="0"/>
              <a:t>Absorbe</a:t>
            </a:r>
            <a:r>
              <a:rPr lang="tr-TR" dirty="0" smtClean="0"/>
              <a:t> </a:t>
            </a:r>
            <a:r>
              <a:rPr lang="tr-TR" dirty="0"/>
              <a:t>doz (D) SI birim sisteminde J/kg = </a:t>
            </a:r>
            <a:r>
              <a:rPr lang="tr-TR" dirty="0" err="1"/>
              <a:t>Gray</a:t>
            </a:r>
            <a:r>
              <a:rPr lang="tr-TR" dirty="0"/>
              <a:t> (</a:t>
            </a:r>
            <a:r>
              <a:rPr lang="tr-TR" dirty="0" err="1"/>
              <a:t>Gy</a:t>
            </a:r>
            <a:r>
              <a:rPr lang="tr-TR" dirty="0"/>
              <a:t>) </a:t>
            </a:r>
          </a:p>
          <a:p>
            <a:r>
              <a:rPr lang="tr-TR" dirty="0" smtClean="0"/>
              <a:t>Eski </a:t>
            </a:r>
            <a:r>
              <a:rPr lang="tr-TR" dirty="0" err="1"/>
              <a:t>absorbe</a:t>
            </a:r>
            <a:r>
              <a:rPr lang="tr-TR" dirty="0"/>
              <a:t> doz </a:t>
            </a:r>
            <a:r>
              <a:rPr lang="tr-TR" dirty="0" smtClean="0"/>
              <a:t>birimi: </a:t>
            </a:r>
            <a:r>
              <a:rPr lang="tr-TR" dirty="0" err="1"/>
              <a:t>Rad</a:t>
            </a:r>
            <a:r>
              <a:rPr lang="tr-TR" dirty="0"/>
              <a:t> </a:t>
            </a:r>
          </a:p>
          <a:p>
            <a:r>
              <a:rPr lang="tr-TR" dirty="0" smtClean="0"/>
              <a:t>1 </a:t>
            </a:r>
            <a:r>
              <a:rPr lang="tr-TR" dirty="0" err="1"/>
              <a:t>Gy</a:t>
            </a:r>
            <a:r>
              <a:rPr lang="tr-TR" dirty="0"/>
              <a:t>=100 </a:t>
            </a:r>
            <a:r>
              <a:rPr lang="tr-TR" dirty="0" err="1"/>
              <a:t>Rad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1 </a:t>
            </a:r>
            <a:r>
              <a:rPr lang="tr-TR" dirty="0" err="1"/>
              <a:t>Gy</a:t>
            </a:r>
            <a:r>
              <a:rPr lang="tr-TR" dirty="0"/>
              <a:t>= 1 </a:t>
            </a:r>
            <a:r>
              <a:rPr lang="tr-TR" dirty="0" err="1"/>
              <a:t>Joule</a:t>
            </a:r>
            <a:r>
              <a:rPr lang="tr-TR" dirty="0"/>
              <a:t>/kg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3608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080654" y="2593539"/>
            <a:ext cx="88095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 dirty="0">
                <a:latin typeface="+mj-lt"/>
              </a:rPr>
              <a:t>Radyasyon kaynağının gücünü </a:t>
            </a:r>
            <a:r>
              <a:rPr lang="tr-TR" altLang="tr-TR" sz="2400" dirty="0">
                <a:solidFill>
                  <a:srgbClr val="92D050"/>
                </a:solidFill>
                <a:latin typeface="+mj-lt"/>
              </a:rPr>
              <a:t>(Aktivite Birimi)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 dirty="0">
                <a:latin typeface="+mj-lt"/>
              </a:rPr>
              <a:t>Kaynaktan çıkan radyasyon şiddetini </a:t>
            </a:r>
            <a:r>
              <a:rPr lang="tr-TR" altLang="tr-TR" sz="2400" dirty="0">
                <a:solidFill>
                  <a:srgbClr val="92D050"/>
                </a:solidFill>
                <a:latin typeface="+mj-lt"/>
              </a:rPr>
              <a:t>(Işınlama Doz Birimi)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 dirty="0">
                <a:latin typeface="+mj-lt"/>
              </a:rPr>
              <a:t>Radyasyonun madde tarafından soğurulma (</a:t>
            </a:r>
            <a:r>
              <a:rPr lang="tr-TR" altLang="tr-TR" sz="2400" dirty="0" err="1">
                <a:latin typeface="+mj-lt"/>
              </a:rPr>
              <a:t>absorblanma</a:t>
            </a:r>
            <a:r>
              <a:rPr lang="tr-TR" altLang="tr-TR" sz="2400" dirty="0">
                <a:latin typeface="+mj-lt"/>
              </a:rPr>
              <a:t>) dozunu </a:t>
            </a:r>
            <a:r>
              <a:rPr lang="tr-TR" altLang="tr-TR" sz="2400" dirty="0">
                <a:solidFill>
                  <a:srgbClr val="92D050"/>
                </a:solidFill>
                <a:latin typeface="+mj-lt"/>
              </a:rPr>
              <a:t>(Soğurulmuş Doz Birimi)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sz="2400" dirty="0">
                <a:latin typeface="+mj-lt"/>
              </a:rPr>
              <a:t>Canlıda meydana gelen biyolojik hasarı </a:t>
            </a:r>
            <a:r>
              <a:rPr lang="tr-TR" altLang="tr-TR" sz="2400" dirty="0">
                <a:solidFill>
                  <a:srgbClr val="92D050"/>
                </a:solidFill>
                <a:latin typeface="+mj-lt"/>
              </a:rPr>
              <a:t>(Biyolojik Doz Birimi)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tr-TR" altLang="tr-TR" sz="2400" dirty="0">
              <a:solidFill>
                <a:srgbClr val="92D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52132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79576" y="1052736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İyonlaştırıcı radyasyonun bir materyalin birim kütlesinde soğurulan herhangi bir radyasyon enerjisi miktarını göstermek için kullanılan bir kavramdır.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Radyasyon kaynağının türü, şiddeti ve uzaklığı ile ilişkilidir.</a:t>
            </a:r>
          </a:p>
          <a:p>
            <a:pPr algn="just"/>
            <a:endParaRPr lang="tr-TR" sz="2400" dirty="0"/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400" dirty="0"/>
              <a:t>Soğurulan radyasyon dozunun birimi </a:t>
            </a:r>
            <a:r>
              <a:rPr lang="tr-TR" sz="2400" b="1" dirty="0" err="1"/>
              <a:t>Gray</a:t>
            </a:r>
            <a:r>
              <a:rPr lang="tr-TR" sz="2400" b="1" dirty="0"/>
              <a:t> (</a:t>
            </a:r>
            <a:r>
              <a:rPr lang="tr-TR" sz="2400" b="1" dirty="0" err="1"/>
              <a:t>Gy</a:t>
            </a:r>
            <a:r>
              <a:rPr lang="tr-TR" sz="2400" b="1" dirty="0"/>
              <a:t>) </a:t>
            </a:r>
            <a:r>
              <a:rPr lang="tr-TR" sz="2400" dirty="0" err="1"/>
              <a:t>dir</a:t>
            </a:r>
            <a:r>
              <a:rPr lang="tr-TR" sz="2400" dirty="0"/>
              <a:t>. 1 </a:t>
            </a:r>
            <a:r>
              <a:rPr lang="tr-TR" sz="2400" dirty="0" err="1"/>
              <a:t>Gy</a:t>
            </a:r>
            <a:r>
              <a:rPr lang="tr-TR" sz="2400" dirty="0"/>
              <a:t> =1 </a:t>
            </a:r>
            <a:r>
              <a:rPr lang="tr-TR" sz="2400" dirty="0" err="1"/>
              <a:t>Joule</a:t>
            </a:r>
            <a:r>
              <a:rPr lang="tr-TR" sz="2400" dirty="0"/>
              <a:t>/kg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400" dirty="0"/>
              <a:t>Eski birimi </a:t>
            </a:r>
            <a:r>
              <a:rPr lang="tr-TR" sz="2400" b="1" dirty="0" err="1"/>
              <a:t>rad</a:t>
            </a:r>
            <a:r>
              <a:rPr lang="tr-TR" sz="2400" dirty="0"/>
              <a:t> ‘</a:t>
            </a:r>
            <a:r>
              <a:rPr lang="tr-TR" sz="2400" dirty="0" err="1"/>
              <a:t>dır</a:t>
            </a:r>
            <a:r>
              <a:rPr lang="tr-TR" sz="2400" dirty="0"/>
              <a:t>: 1 </a:t>
            </a:r>
            <a:r>
              <a:rPr lang="tr-TR" sz="2400" dirty="0" err="1"/>
              <a:t>rad</a:t>
            </a:r>
            <a:r>
              <a:rPr lang="tr-TR" sz="2400" dirty="0"/>
              <a:t>=100 erg/gr</a:t>
            </a:r>
          </a:p>
          <a:p>
            <a:pPr algn="just"/>
            <a:r>
              <a:rPr lang="tr-TR" sz="2400" dirty="0"/>
              <a:t>           1 </a:t>
            </a:r>
            <a:r>
              <a:rPr lang="tr-TR" sz="2400" dirty="0" err="1"/>
              <a:t>Gy</a:t>
            </a:r>
            <a:r>
              <a:rPr lang="tr-TR" sz="2400" dirty="0"/>
              <a:t> =100 </a:t>
            </a:r>
            <a:r>
              <a:rPr lang="tr-TR" sz="2400" dirty="0" err="1"/>
              <a:t>rad</a:t>
            </a:r>
            <a:r>
              <a:rPr lang="tr-TR" sz="2400" dirty="0"/>
              <a:t>  ya da 1 </a:t>
            </a:r>
            <a:r>
              <a:rPr lang="tr-TR" sz="2400" dirty="0" err="1"/>
              <a:t>rad</a:t>
            </a:r>
            <a:r>
              <a:rPr lang="tr-TR" sz="2400" dirty="0"/>
              <a:t> =0.01 </a:t>
            </a:r>
            <a:r>
              <a:rPr lang="tr-TR" sz="2400" dirty="0" err="1"/>
              <a:t>Gy</a:t>
            </a:r>
            <a:r>
              <a:rPr lang="tr-TR" sz="2400" dirty="0"/>
              <a:t> =1 </a:t>
            </a:r>
            <a:r>
              <a:rPr lang="tr-TR" sz="2400" dirty="0" err="1"/>
              <a:t>cGy</a:t>
            </a:r>
            <a:endParaRPr lang="tr-TR" sz="2400" dirty="0"/>
          </a:p>
        </p:txBody>
      </p:sp>
      <p:sp>
        <p:nvSpPr>
          <p:cNvPr id="8" name="Unvan 7"/>
          <p:cNvSpPr>
            <a:spLocks noGrp="1"/>
          </p:cNvSpPr>
          <p:nvPr>
            <p:ph type="title" idx="4294967295"/>
          </p:nvPr>
        </p:nvSpPr>
        <p:spPr>
          <a:xfrm>
            <a:off x="2063552" y="404665"/>
            <a:ext cx="7992888" cy="792088"/>
          </a:xfrm>
        </p:spPr>
        <p:txBody>
          <a:bodyPr>
            <a:noAutofit/>
          </a:bodyPr>
          <a:lstStyle/>
          <a:p>
            <a:r>
              <a:rPr lang="tr-TR" sz="2800" b="1" dirty="0"/>
              <a:t>SOĞURULMUŞ  DOZ-ABSORBLANMIŞ DOZ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608" y="4941168"/>
            <a:ext cx="6984776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596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07568" y="1124744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Eşdeğer doz, doku veya organda soğurulmuş dozun, radyasyon ağırlık faktörü ile çarpılmış halidir.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Radyasyonun türü, şiddeti ve enerjisine bağlı olarak, radyasyon enerjisinin dokudaki biyolojik etkisini belirtir.</a:t>
            </a:r>
          </a:p>
          <a:p>
            <a:pPr algn="just"/>
            <a:endParaRPr lang="tr-TR" sz="24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400" dirty="0"/>
              <a:t>Birimi </a:t>
            </a:r>
            <a:r>
              <a:rPr lang="tr-TR" sz="2400" b="1" dirty="0" err="1"/>
              <a:t>Sievert</a:t>
            </a:r>
            <a:r>
              <a:rPr lang="tr-TR" sz="2400" b="1" dirty="0"/>
              <a:t> (</a:t>
            </a:r>
            <a:r>
              <a:rPr lang="tr-TR" sz="2400" b="1" dirty="0" err="1"/>
              <a:t>Sv</a:t>
            </a:r>
            <a:r>
              <a:rPr lang="tr-TR" sz="2400" b="1" dirty="0"/>
              <a:t>)</a:t>
            </a:r>
            <a:r>
              <a:rPr lang="tr-TR" sz="2400" dirty="0"/>
              <a:t> </a:t>
            </a:r>
            <a:r>
              <a:rPr lang="tr-TR" sz="2400" dirty="0" err="1"/>
              <a:t>dir</a:t>
            </a:r>
            <a:r>
              <a:rPr lang="tr-TR" sz="2400" dirty="0"/>
              <a:t>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400" dirty="0"/>
              <a:t>Eski birim </a:t>
            </a:r>
            <a:r>
              <a:rPr lang="tr-TR" sz="2400" b="1" dirty="0" err="1"/>
              <a:t>rem</a:t>
            </a:r>
            <a:r>
              <a:rPr lang="tr-TR" sz="2400" dirty="0"/>
              <a:t> ‘</a:t>
            </a:r>
            <a:r>
              <a:rPr lang="tr-TR" sz="2400" dirty="0" err="1"/>
              <a:t>dir</a:t>
            </a:r>
            <a:r>
              <a:rPr lang="tr-TR" sz="2400" dirty="0"/>
              <a:t>: 1 </a:t>
            </a:r>
            <a:r>
              <a:rPr lang="tr-TR" sz="2400" dirty="0" err="1"/>
              <a:t>Sv</a:t>
            </a:r>
            <a:r>
              <a:rPr lang="tr-TR" sz="2400" dirty="0"/>
              <a:t>=100 </a:t>
            </a:r>
            <a:r>
              <a:rPr lang="tr-TR" sz="2400" dirty="0" err="1"/>
              <a:t>rem</a:t>
            </a:r>
            <a:r>
              <a:rPr lang="tr-TR" sz="2400" dirty="0"/>
              <a:t> ya da 1 </a:t>
            </a:r>
            <a:r>
              <a:rPr lang="tr-TR" sz="2400" dirty="0" err="1"/>
              <a:t>rem</a:t>
            </a:r>
            <a:r>
              <a:rPr lang="tr-TR" sz="2400" dirty="0"/>
              <a:t>=0.01 </a:t>
            </a:r>
            <a:r>
              <a:rPr lang="tr-TR" sz="2400" dirty="0" err="1"/>
              <a:t>Sv</a:t>
            </a:r>
            <a:endParaRPr lang="tr-TR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3143672" y="635786"/>
            <a:ext cx="58326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/>
              <a:t>EŞDEĞER DOZ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0" y="4293096"/>
            <a:ext cx="4680520" cy="172819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169" y="4221088"/>
            <a:ext cx="2423633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46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80744"/>
            <a:ext cx="10515600" cy="4796219"/>
          </a:xfrm>
        </p:spPr>
        <p:txBody>
          <a:bodyPr>
            <a:normAutofit/>
          </a:bodyPr>
          <a:lstStyle/>
          <a:p>
            <a:r>
              <a:rPr lang="tr-TR" b="1" dirty="0"/>
              <a:t>Eşdeğer Doz</a:t>
            </a:r>
            <a:r>
              <a:rPr lang="tr-TR" dirty="0"/>
              <a:t>(H</a:t>
            </a:r>
            <a:r>
              <a:rPr lang="tr-TR" dirty="0" smtClean="0"/>
              <a:t>):Radyasyonun tipine ve enerjisine bağlı olarak soğrulan dozun radyasyon ağırlık faktörü WR ile çarpılmış hali (e, X için 1, </a:t>
            </a:r>
            <a:r>
              <a:rPr lang="tr-TR" dirty="0" err="1" smtClean="0"/>
              <a:t>n,p</a:t>
            </a:r>
            <a:r>
              <a:rPr lang="tr-TR" dirty="0" smtClean="0"/>
              <a:t> için 10, alfa için 20)</a:t>
            </a:r>
            <a:endParaRPr lang="tr-TR" dirty="0"/>
          </a:p>
          <a:p>
            <a:r>
              <a:rPr lang="tr-TR" dirty="0" smtClean="0"/>
              <a:t>H</a:t>
            </a:r>
            <a:r>
              <a:rPr lang="tr-TR" dirty="0"/>
              <a:t>= W</a:t>
            </a:r>
            <a:r>
              <a:rPr lang="tr-TR" baseline="-25000" dirty="0"/>
              <a:t>R</a:t>
            </a:r>
            <a:r>
              <a:rPr lang="tr-TR" dirty="0"/>
              <a:t> </a:t>
            </a:r>
            <a:r>
              <a:rPr lang="tr-TR" dirty="0" err="1"/>
              <a:t>xD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 Farklı </a:t>
            </a:r>
            <a:r>
              <a:rPr lang="tr-TR" dirty="0" err="1"/>
              <a:t>absorblanan</a:t>
            </a:r>
            <a:r>
              <a:rPr lang="tr-TR" dirty="0"/>
              <a:t> dozun belli bir çeşidinin ve enerjisinin yaratacağı biyolojik etkiyi ifade eden ağırlık katsayısı (WR) ile çarpımıdır. </a:t>
            </a:r>
            <a:endParaRPr lang="tr-TR" dirty="0" smtClean="0"/>
          </a:p>
          <a:p>
            <a:r>
              <a:rPr lang="tr-TR" dirty="0" smtClean="0"/>
              <a:t>H</a:t>
            </a:r>
            <a:r>
              <a:rPr lang="tr-TR" dirty="0"/>
              <a:t>, SI birimi </a:t>
            </a:r>
            <a:r>
              <a:rPr lang="tr-TR" dirty="0" err="1"/>
              <a:t>Sievert</a:t>
            </a:r>
            <a:r>
              <a:rPr lang="tr-TR" dirty="0"/>
              <a:t> (</a:t>
            </a:r>
            <a:r>
              <a:rPr lang="tr-TR" dirty="0" err="1"/>
              <a:t>Sv</a:t>
            </a:r>
            <a:r>
              <a:rPr lang="tr-TR" dirty="0"/>
              <a:t>) </a:t>
            </a:r>
          </a:p>
          <a:p>
            <a:pPr marL="0" indent="0">
              <a:buNone/>
            </a:pPr>
            <a:r>
              <a:rPr lang="tr-TR" dirty="0" smtClean="0"/>
              <a:t>                      Eski </a:t>
            </a:r>
            <a:r>
              <a:rPr lang="tr-TR" dirty="0"/>
              <a:t>birimi </a:t>
            </a:r>
            <a:r>
              <a:rPr lang="tr-TR" dirty="0" err="1"/>
              <a:t>R</a:t>
            </a:r>
            <a:r>
              <a:rPr lang="tr-TR" dirty="0" err="1" smtClean="0"/>
              <a:t>em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     1 </a:t>
            </a:r>
            <a:r>
              <a:rPr lang="tr-TR" dirty="0" err="1"/>
              <a:t>Sv</a:t>
            </a:r>
            <a:r>
              <a:rPr lang="tr-TR" dirty="0"/>
              <a:t>= 100 </a:t>
            </a:r>
            <a:r>
              <a:rPr lang="tr-TR" dirty="0" err="1" smtClean="0"/>
              <a:t>Rem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297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351584" y="765176"/>
            <a:ext cx="7344816" cy="575593"/>
          </a:xfrm>
        </p:spPr>
        <p:txBody>
          <a:bodyPr>
            <a:normAutofit/>
          </a:bodyPr>
          <a:lstStyle/>
          <a:p>
            <a:r>
              <a:rPr lang="tr-TR" sz="3200" b="1" dirty="0"/>
              <a:t>RADYASYON AĞIRLIK FAKTÖRLERİ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2279576" y="1557338"/>
          <a:ext cx="7488832" cy="4464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4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Radyasyonun tipi ve enerjisi      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Radyasyonun ağırlık faktörü 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550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Foton</a:t>
                      </a:r>
                      <a:r>
                        <a:rPr lang="tr-TR" sz="1800" baseline="0" dirty="0">
                          <a:cs typeface="Times New Roman" pitchFamily="18" charset="0"/>
                        </a:rPr>
                        <a:t> (</a:t>
                      </a:r>
                      <a:r>
                        <a:rPr lang="tr-T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 ve gama)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 ( Tüm enerjilerde)                                </a:t>
                      </a:r>
                      <a:r>
                        <a:rPr lang="tr-TR" sz="1800" dirty="0"/>
                        <a:t>          </a:t>
                      </a:r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550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Elektron ( Tüm enerjilerde)                                </a:t>
                      </a:r>
                      <a:r>
                        <a:rPr lang="tr-TR" sz="1800" dirty="0"/>
                        <a:t>          </a:t>
                      </a:r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205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Nötronlar,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enerji    </a:t>
                      </a:r>
                      <a:r>
                        <a:rPr lang="tr-TR" sz="1800" dirty="0"/>
                        <a:t>     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&lt; 10 </a:t>
                      </a:r>
                      <a:r>
                        <a:rPr lang="tr-TR" sz="1800" dirty="0" err="1">
                          <a:cs typeface="Times New Roman" pitchFamily="18" charset="0"/>
                        </a:rPr>
                        <a:t>keV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 </a:t>
                      </a:r>
                      <a:endParaRPr lang="tr-TR" sz="1800" dirty="0"/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5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550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                                     </a:t>
                      </a:r>
                      <a:r>
                        <a:rPr lang="tr-TR" sz="1800" baseline="0" dirty="0">
                          <a:cs typeface="Times New Roman" pitchFamily="18" charset="0"/>
                        </a:rPr>
                        <a:t> 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10 </a:t>
                      </a:r>
                      <a:r>
                        <a:rPr lang="tr-TR" sz="1800" dirty="0" err="1">
                          <a:cs typeface="Times New Roman" pitchFamily="18" charset="0"/>
                        </a:rPr>
                        <a:t>keV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-100keV </a:t>
                      </a:r>
                      <a:endParaRPr lang="tr-TR" sz="1800" dirty="0"/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10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550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                                    &gt;100keV-2MeV </a:t>
                      </a:r>
                      <a:endParaRPr lang="tr-TR" sz="1800" dirty="0"/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20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550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                                    &gt; 2 </a:t>
                      </a:r>
                      <a:r>
                        <a:rPr lang="tr-TR" sz="1800" dirty="0" err="1">
                          <a:cs typeface="Times New Roman" pitchFamily="18" charset="0"/>
                        </a:rPr>
                        <a:t>MeV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-20 </a:t>
                      </a:r>
                      <a:r>
                        <a:rPr lang="tr-TR" sz="1800" dirty="0" err="1">
                          <a:cs typeface="Times New Roman" pitchFamily="18" charset="0"/>
                        </a:rPr>
                        <a:t>MeV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 </a:t>
                      </a:r>
                      <a:endParaRPr lang="tr-TR" sz="1800" dirty="0"/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10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550">
                <a:tc>
                  <a:txBody>
                    <a:bodyPr/>
                    <a:lstStyle/>
                    <a:p>
                      <a:r>
                        <a:rPr lang="tr-TR" sz="1800" dirty="0">
                          <a:cs typeface="Times New Roman" pitchFamily="18" charset="0"/>
                        </a:rPr>
                        <a:t>                                    &gt; 20 </a:t>
                      </a:r>
                      <a:r>
                        <a:rPr lang="tr-TR" sz="1800" dirty="0" err="1">
                          <a:cs typeface="Times New Roman" pitchFamily="18" charset="0"/>
                        </a:rPr>
                        <a:t>MeV</a:t>
                      </a:r>
                      <a:r>
                        <a:rPr lang="tr-TR" sz="1800" dirty="0">
                          <a:cs typeface="Times New Roman" pitchFamily="18" charset="0"/>
                        </a:rPr>
                        <a:t> </a:t>
                      </a:r>
                      <a:endParaRPr lang="tr-TR" sz="1800" dirty="0"/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5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63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>
                          <a:cs typeface="Times New Roman" pitchFamily="18" charset="0"/>
                        </a:rPr>
                        <a:t>Alfa parçacıkları, ağır çekirdekler    </a:t>
                      </a:r>
                      <a:r>
                        <a:rPr lang="tr-TR" sz="1800" dirty="0"/>
                        <a:t>          </a:t>
                      </a:r>
                    </a:p>
                    <a:p>
                      <a:endParaRPr lang="tr-TR" sz="1800" dirty="0"/>
                    </a:p>
                  </a:txBody>
                  <a:tcPr marL="75546" marR="7554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20</a:t>
                      </a:r>
                    </a:p>
                  </a:txBody>
                  <a:tcPr marL="75546" marR="7554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38214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524935" y="1857015"/>
            <a:ext cx="485986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>
              <a:buClr>
                <a:srgbClr val="FF0000"/>
              </a:buClr>
            </a:pPr>
            <a:endParaRPr lang="tr-TR" sz="24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tr-TR" sz="2400" dirty="0">
              <a:latin typeface="+mj-lt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tr-TR" sz="24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tr-TR" sz="2400" dirty="0">
              <a:latin typeface="+mj-lt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endParaRPr lang="tr-TR" sz="2400" dirty="0" smtClean="0">
              <a:latin typeface="+mj-lt"/>
              <a:cs typeface="Times New Roman" pitchFamily="18" charset="0"/>
            </a:endParaRPr>
          </a:p>
          <a:p>
            <a:pPr algn="just">
              <a:buClr>
                <a:srgbClr val="FF0000"/>
              </a:buClr>
            </a:pPr>
            <a:r>
              <a:rPr lang="tr-TR" sz="2400" dirty="0" smtClean="0">
                <a:latin typeface="+mj-lt"/>
                <a:cs typeface="Times New Roman" pitchFamily="18" charset="0"/>
              </a:rPr>
              <a:t>. </a:t>
            </a:r>
            <a:endParaRPr lang="tr-TR" sz="2400" dirty="0">
              <a:latin typeface="+mj-lt"/>
              <a:cs typeface="Times New Roman" pitchFamily="18" charset="0"/>
            </a:endParaRPr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400" dirty="0"/>
              <a:t>Birimi </a:t>
            </a:r>
            <a:r>
              <a:rPr lang="tr-TR" sz="2400" b="1" dirty="0" err="1"/>
              <a:t>Sievert</a:t>
            </a:r>
            <a:r>
              <a:rPr lang="tr-TR" sz="2400" b="1" dirty="0"/>
              <a:t> (</a:t>
            </a:r>
            <a:r>
              <a:rPr lang="tr-TR" sz="2400" b="1" dirty="0" err="1"/>
              <a:t>Sv</a:t>
            </a:r>
            <a:r>
              <a:rPr lang="tr-TR" sz="2400" dirty="0"/>
              <a:t>)</a:t>
            </a:r>
            <a:r>
              <a:rPr lang="tr-TR" sz="2400" dirty="0">
                <a:cs typeface="Times New Roman" pitchFamily="18" charset="0"/>
              </a:rPr>
              <a:t>( </a:t>
            </a:r>
            <a:r>
              <a:rPr lang="tr-TR" sz="2400" dirty="0" err="1">
                <a:cs typeface="Times New Roman" pitchFamily="18" charset="0"/>
              </a:rPr>
              <a:t>Joule</a:t>
            </a:r>
            <a:r>
              <a:rPr lang="tr-TR" sz="2400" dirty="0">
                <a:cs typeface="Times New Roman" pitchFamily="18" charset="0"/>
              </a:rPr>
              <a:t>/kg )</a:t>
            </a:r>
            <a:endParaRPr lang="tr-TR" sz="24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400" dirty="0"/>
              <a:t>Eski birim </a:t>
            </a:r>
            <a:r>
              <a:rPr lang="tr-TR" sz="2400" b="1" dirty="0" err="1"/>
              <a:t>rem</a:t>
            </a:r>
            <a:r>
              <a:rPr lang="tr-TR" sz="2400" b="1" dirty="0"/>
              <a:t> </a:t>
            </a:r>
          </a:p>
          <a:p>
            <a:pPr algn="just">
              <a:buClr>
                <a:srgbClr val="FF0000"/>
              </a:buClr>
            </a:pPr>
            <a:r>
              <a:rPr lang="tr-TR" sz="2400" dirty="0"/>
              <a:t> 1 </a:t>
            </a:r>
            <a:r>
              <a:rPr lang="tr-TR" sz="2400" dirty="0" err="1"/>
              <a:t>Sv</a:t>
            </a:r>
            <a:r>
              <a:rPr lang="tr-TR" sz="2400" dirty="0"/>
              <a:t>=100 </a:t>
            </a:r>
            <a:r>
              <a:rPr lang="tr-TR" sz="2400" dirty="0" err="1"/>
              <a:t>rem</a:t>
            </a:r>
            <a:r>
              <a:rPr lang="tr-TR" sz="2400" dirty="0"/>
              <a:t>     1 </a:t>
            </a:r>
            <a:r>
              <a:rPr lang="tr-TR" sz="2400" dirty="0" err="1"/>
              <a:t>rem</a:t>
            </a:r>
            <a:r>
              <a:rPr lang="tr-TR" sz="2400" dirty="0"/>
              <a:t>=0.01 </a:t>
            </a:r>
            <a:r>
              <a:rPr lang="tr-TR" sz="2400" dirty="0" err="1"/>
              <a:t>Sv</a:t>
            </a:r>
            <a:endParaRPr lang="tr-TR" sz="2400" dirty="0"/>
          </a:p>
          <a:p>
            <a:pPr algn="just"/>
            <a:endParaRPr lang="tr-TR" sz="2400" dirty="0">
              <a:latin typeface="+mj-lt"/>
            </a:endParaRPr>
          </a:p>
        </p:txBody>
      </p:sp>
      <p:graphicFrame>
        <p:nvGraphicFramePr>
          <p:cNvPr id="194748" name="Group 188"/>
          <p:cNvGraphicFramePr>
            <a:graphicFrameLocks noGrp="1"/>
          </p:cNvGraphicFramePr>
          <p:nvPr>
            <p:extLst/>
          </p:nvPr>
        </p:nvGraphicFramePr>
        <p:xfrm>
          <a:off x="6168008" y="548676"/>
          <a:ext cx="4392488" cy="5832655"/>
        </p:xfrm>
        <a:graphic>
          <a:graphicData uri="http://schemas.openxmlformats.org/drawingml/2006/table">
            <a:tbl>
              <a:tblPr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tableStyleId>{125E5076-3810-47DD-B79F-674D7AD40C01}</a:tableStyleId>
              </a:tblPr>
              <a:tblGrid>
                <a:gridCol w="195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6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 Doku ve organ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Doku ağırlık faktörü</a:t>
                      </a:r>
                      <a:endParaRPr kumimoji="0" lang="tr-T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Üreme organları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0.20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Kırmızı kemik iliği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0.12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Barsak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0.12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Akciğer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0.12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Mide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0.12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Mesane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0.05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Meme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0.05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Karaciğer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0.05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Özafagus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0.05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Tiroid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0.05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Cilt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0.01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Kemik yüzeyi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0.01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7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Kalanlar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    0.05</a:t>
                      </a:r>
                      <a:endParaRPr kumimoji="0" lang="tr-T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94736" name="Rectangle 176"/>
          <p:cNvSpPr>
            <a:spLocks noChangeArrowheads="1"/>
          </p:cNvSpPr>
          <p:nvPr/>
        </p:nvSpPr>
        <p:spPr bwMode="auto">
          <a:xfrm>
            <a:off x="-2536825" y="57033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tr-TR">
              <a:latin typeface="Arial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 rot="10800000" flipV="1">
            <a:off x="2423592" y="750739"/>
            <a:ext cx="331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cs typeface="Times New Roman" pitchFamily="18" charset="0"/>
              </a:rPr>
              <a:t>ETKİN DOZ </a:t>
            </a:r>
            <a:endParaRPr lang="tr-TR" sz="3600" dirty="0"/>
          </a:p>
        </p:txBody>
      </p:sp>
      <p:sp>
        <p:nvSpPr>
          <p:cNvPr id="3" name="Dikdörtgen 2"/>
          <p:cNvSpPr/>
          <p:nvPr/>
        </p:nvSpPr>
        <p:spPr>
          <a:xfrm>
            <a:off x="347133" y="1494778"/>
            <a:ext cx="538882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Etkin doz (</a:t>
            </a:r>
            <a:r>
              <a:rPr lang="tr-TR" sz="2400" b="1" dirty="0" err="1"/>
              <a:t>Effective</a:t>
            </a:r>
            <a:r>
              <a:rPr lang="tr-TR" sz="2400" b="1" dirty="0"/>
              <a:t> doz): </a:t>
            </a:r>
            <a:r>
              <a:rPr lang="tr-TR" sz="2400" dirty="0"/>
              <a:t>Vücudumuzda ışınlanan bütün organ ve dokular için hesaplanmış eşdeğer dozları, doku ağırlık faktörü </a:t>
            </a:r>
            <a:r>
              <a:rPr lang="tr-TR" sz="2400" dirty="0" err="1" smtClean="0"/>
              <a:t>Wt</a:t>
            </a:r>
            <a:r>
              <a:rPr lang="tr-TR" sz="2400" dirty="0" smtClean="0"/>
              <a:t> </a:t>
            </a:r>
            <a:r>
              <a:rPr lang="tr-TR" sz="2400" dirty="0"/>
              <a:t>ile çarpılmış durumların toplamı ile bulunan değerdir.</a:t>
            </a:r>
          </a:p>
          <a:p>
            <a:pPr lvl="1"/>
            <a:r>
              <a:rPr lang="tr-TR" sz="2400" dirty="0"/>
              <a:t>Ör </a:t>
            </a:r>
            <a:r>
              <a:rPr lang="tr-TR" sz="2400" dirty="0" err="1"/>
              <a:t>ac</a:t>
            </a:r>
            <a:r>
              <a:rPr lang="tr-TR" sz="2400" dirty="0"/>
              <a:t> için 0.12, mesane için </a:t>
            </a:r>
            <a:r>
              <a:rPr lang="tr-TR" sz="2400" dirty="0" smtClean="0"/>
              <a:t>0.05, </a:t>
            </a:r>
            <a:r>
              <a:rPr lang="tr-TR" sz="2400" dirty="0" err="1" smtClean="0"/>
              <a:t>Gonad</a:t>
            </a:r>
            <a:r>
              <a:rPr lang="tr-TR" sz="2400" dirty="0" smtClean="0"/>
              <a:t> </a:t>
            </a:r>
            <a:r>
              <a:rPr lang="tr-TR" sz="2400" dirty="0"/>
              <a:t>için 0.2 </a:t>
            </a:r>
            <a:r>
              <a:rPr lang="tr-TR" sz="2400" dirty="0" smtClean="0"/>
              <a:t>gibi</a:t>
            </a:r>
          </a:p>
          <a:p>
            <a:pPr lvl="1"/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88487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560" y="692696"/>
            <a:ext cx="7848872" cy="5879576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b="1" dirty="0"/>
              <a:t>RADYASYON  BİRİMLERİ </a:t>
            </a:r>
            <a:r>
              <a:rPr lang="tr-TR" sz="3200" b="1" dirty="0">
                <a:solidFill>
                  <a:schemeClr val="accent2"/>
                </a:solidFill>
              </a:rPr>
              <a:t/>
            </a:r>
            <a:br>
              <a:rPr lang="tr-TR" sz="3200" b="1" dirty="0">
                <a:solidFill>
                  <a:schemeClr val="accent2"/>
                </a:solidFill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>                </a:t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b="1" dirty="0">
                <a:solidFill>
                  <a:schemeClr val="accent2"/>
                </a:solidFill>
              </a:rPr>
              <a:t/>
            </a:r>
            <a:br>
              <a:rPr lang="tr-TR" b="1" dirty="0">
                <a:solidFill>
                  <a:schemeClr val="accent2"/>
                </a:solidFill>
              </a:rPr>
            </a:br>
            <a:r>
              <a:rPr lang="tr-TR" b="1" dirty="0"/>
              <a:t>               </a:t>
            </a:r>
            <a:r>
              <a:rPr lang="tr-TR" b="1" dirty="0">
                <a:solidFill>
                  <a:schemeClr val="accent2"/>
                </a:solidFill>
              </a:rPr>
              <a:t>          </a:t>
            </a:r>
            <a:r>
              <a:rPr lang="tr-TR" sz="3200" b="1" dirty="0">
                <a:solidFill>
                  <a:schemeClr val="accent2"/>
                </a:solidFill>
              </a:rPr>
              <a:t/>
            </a:r>
            <a:br>
              <a:rPr lang="tr-TR" sz="3200" b="1" dirty="0">
                <a:solidFill>
                  <a:schemeClr val="accent2"/>
                </a:solidFill>
              </a:rPr>
            </a:br>
            <a:r>
              <a:rPr lang="tr-TR" sz="3200" b="1" dirty="0">
                <a:solidFill>
                  <a:schemeClr val="accent2"/>
                </a:solidFill>
              </a:rPr>
              <a:t/>
            </a:r>
            <a:br>
              <a:rPr lang="tr-TR" sz="3200" b="1" dirty="0">
                <a:solidFill>
                  <a:schemeClr val="accent2"/>
                </a:solidFill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tr-TR" sz="3200" b="1" dirty="0">
                <a:solidFill>
                  <a:schemeClr val="accent2"/>
                </a:solidFill>
                <a:latin typeface="Arial" pitchFamily="34" charset="0"/>
              </a:rPr>
            </a:br>
            <a:endParaRPr lang="tr-TR" sz="2000" dirty="0">
              <a:sym typeface="Wingdings" pitchFamily="2" charset="2"/>
            </a:endParaRPr>
          </a:p>
        </p:txBody>
      </p:sp>
      <p:graphicFrame>
        <p:nvGraphicFramePr>
          <p:cNvPr id="191491" name="Object 3"/>
          <p:cNvGraphicFramePr>
            <a:graphicFrameLocks noChangeAspect="1"/>
          </p:cNvGraphicFramePr>
          <p:nvPr>
            <p:extLst/>
          </p:nvPr>
        </p:nvGraphicFramePr>
        <p:xfrm>
          <a:off x="2135560" y="1052736"/>
          <a:ext cx="7959828" cy="4896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3" imgW="8610508" imgH="2600417" progId="Excel.Sheet.8">
                  <p:embed/>
                </p:oleObj>
              </mc:Choice>
              <mc:Fallback>
                <p:oleObj name="Worksheet" r:id="rId3" imgW="8610508" imgH="2600417" progId="Excel.Sheet.8">
                  <p:embed/>
                  <p:pic>
                    <p:nvPicPr>
                      <p:cNvPr id="1914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60" y="1052736"/>
                        <a:ext cx="7959828" cy="48965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75936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2135560" y="704850"/>
            <a:ext cx="7848872" cy="100965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/>
              <a:t>RADYASYON DOZU ve BİRİMLERİ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764771" y="1989139"/>
            <a:ext cx="9147653" cy="3946525"/>
          </a:xfrm>
        </p:spPr>
        <p:txBody>
          <a:bodyPr>
            <a:normAutofit fontScale="92500"/>
          </a:bodyPr>
          <a:lstStyle/>
          <a:p>
            <a:pPr marL="342900" indent="-342900" algn="just" eaLnBrk="0" fontAlgn="base" hangingPunct="0">
              <a:lnSpc>
                <a:spcPct val="110000"/>
              </a:lnSpc>
              <a:spcAft>
                <a:spcPct val="0"/>
              </a:spcAft>
              <a:buClr>
                <a:srgbClr val="FF0000"/>
              </a:buClr>
              <a:buNone/>
            </a:pPr>
            <a:r>
              <a:rPr lang="tr-TR" sz="2400" b="1" kern="0" dirty="0">
                <a:solidFill>
                  <a:srgbClr val="000000"/>
                </a:solidFill>
                <a:latin typeface="+mj-lt"/>
              </a:rPr>
              <a:t>     Radyasyon dozu; </a:t>
            </a:r>
            <a:r>
              <a:rPr lang="tr-TR" sz="2400" kern="0" dirty="0">
                <a:solidFill>
                  <a:srgbClr val="000000"/>
                </a:solidFill>
                <a:latin typeface="+mj-lt"/>
              </a:rPr>
              <a:t>hedef kütle tarafından, belli bir sürede soğurulan veya alınan radyasyon enerjisi miktarıdır.</a:t>
            </a:r>
          </a:p>
          <a:p>
            <a:pPr lvl="0" algn="just" eaLnBrk="0" fontAlgn="base" hangingPunct="0">
              <a:lnSpc>
                <a:spcPct val="110000"/>
              </a:lnSpc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</a:pPr>
            <a:r>
              <a:rPr kumimoji="1" lang="tr-TR" sz="2400" kern="0" dirty="0">
                <a:solidFill>
                  <a:srgbClr val="000000"/>
                </a:solidFill>
                <a:latin typeface="+mj-lt"/>
              </a:rPr>
              <a:t>Radyasyon dozunun hedef kütlede meydana getireceği etki; radyasyonun çeşidine, doz hızına ve bu doza maruz kalış süresine bağlıdır.  </a:t>
            </a:r>
          </a:p>
          <a:p>
            <a:pPr lvl="0" algn="just" eaLnBrk="0" fontAlgn="base" hangingPunct="0">
              <a:lnSpc>
                <a:spcPct val="110000"/>
              </a:lnSpc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</a:pPr>
            <a:r>
              <a:rPr lang="tr-TR" sz="2400" kern="0" dirty="0">
                <a:solidFill>
                  <a:srgbClr val="000000"/>
                </a:solidFill>
                <a:latin typeface="+mj-lt"/>
              </a:rPr>
              <a:t>Radyasyonlarla yapılan çalışmalarda sonuca ulaşabilmek ve zararlı biyolojik etkileri belirleyebilmek için radyasyon dozunun bilinmesi gerekir.</a:t>
            </a:r>
          </a:p>
          <a:p>
            <a:pPr lvl="0" algn="just" eaLnBrk="0" fontAlgn="base" hangingPunct="0">
              <a:lnSpc>
                <a:spcPct val="110000"/>
              </a:lnSpc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§"/>
            </a:pPr>
            <a:r>
              <a:rPr lang="tr-TR" sz="2400" kern="0" dirty="0">
                <a:solidFill>
                  <a:srgbClr val="000000"/>
                </a:solidFill>
                <a:latin typeface="+mj-lt"/>
              </a:rPr>
              <a:t>Bu amaçla geliştirilecek ölçüm yöntemleri için, her şeyden önce radyasyon dozunu belirleyecek bir takım birimlerin tanımlarının yapılması zorunludur.</a:t>
            </a:r>
            <a:endParaRPr lang="tr-TR" sz="2400" kern="0" dirty="0">
              <a:solidFill>
                <a:srgbClr val="FFFFFF"/>
              </a:solidFill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9360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79576" y="661918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latin typeface="Garamond,Bold_Embedded"/>
              </a:rPr>
              <a:t>Radyasyonun zararlı etkilerine karşın faydalı kullanımının giderek yaygınlaşması sonucunda;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03912" y="2090173"/>
            <a:ext cx="46805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000" dirty="0">
                <a:latin typeface="Garamond,Bold_Embedded"/>
              </a:rPr>
              <a:t>1928 yılında yapılan II. Radyoloji Kongresinde bugünkü adıyla</a:t>
            </a:r>
          </a:p>
          <a:p>
            <a:pPr algn="just">
              <a:buClr>
                <a:srgbClr val="FF0000"/>
              </a:buClr>
            </a:pPr>
            <a:r>
              <a:rPr lang="tr-TR" sz="2000" dirty="0">
                <a:solidFill>
                  <a:srgbClr val="FF0000"/>
                </a:solidFill>
                <a:latin typeface="Garamond,Bold_Embedded"/>
              </a:rPr>
              <a:t>    “Uluslararası  Radyasyondan      </a:t>
            </a:r>
          </a:p>
          <a:p>
            <a:pPr algn="just">
              <a:buClr>
                <a:srgbClr val="FF0000"/>
              </a:buClr>
            </a:pPr>
            <a:r>
              <a:rPr lang="tr-TR" sz="2000" dirty="0">
                <a:solidFill>
                  <a:srgbClr val="FF0000"/>
                </a:solidFill>
                <a:latin typeface="Garamond,Bold_Embedded"/>
              </a:rPr>
              <a:t>     Korunma Komisyonu  – ICRP ”</a:t>
            </a:r>
          </a:p>
          <a:p>
            <a:pPr algn="just">
              <a:buClr>
                <a:srgbClr val="FF0000"/>
              </a:buClr>
            </a:pPr>
            <a:r>
              <a:rPr lang="tr-TR" sz="2000" dirty="0">
                <a:latin typeface="Garamond,Bold_Embedded"/>
              </a:rPr>
              <a:t>     kurulmuştur .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tr-TR" sz="2000" dirty="0">
              <a:latin typeface="Garamond,Bold_Embedded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sz="2000" dirty="0">
                <a:latin typeface="Garamond,Bold_Embedded"/>
              </a:rPr>
              <a:t>ICRP resmi bir organizasyon olmayıp, radyasyon korunması ile </a:t>
            </a:r>
            <a:r>
              <a:rPr lang="nb-NO" sz="2000" dirty="0">
                <a:latin typeface="Garamond,Bold_Embedded"/>
              </a:rPr>
              <a:t>ilgili tavsiyeler hazırlayan bilimsel bir</a:t>
            </a:r>
            <a:r>
              <a:rPr lang="tr-TR" sz="2000" dirty="0">
                <a:latin typeface="Garamond,Bold_Embedded"/>
              </a:rPr>
              <a:t> komisyondur.</a:t>
            </a:r>
            <a:endParaRPr lang="tr-TR" sz="2000" dirty="0"/>
          </a:p>
        </p:txBody>
      </p:sp>
      <p:pic>
        <p:nvPicPr>
          <p:cNvPr id="83974" name="Picture 6" descr="ICRP Publication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1700808"/>
            <a:ext cx="2880320" cy="407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254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70611" y="692152"/>
            <a:ext cx="8285829" cy="5113114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tr-TR" b="1" dirty="0">
                <a:latin typeface="+mj-lt"/>
                <a:cs typeface="Tahoma" pitchFamily="34" charset="0"/>
              </a:rPr>
              <a:t>IAEA (International </a:t>
            </a:r>
            <a:r>
              <a:rPr lang="tr-TR" b="1" dirty="0" err="1">
                <a:latin typeface="+mj-lt"/>
                <a:cs typeface="Tahoma" pitchFamily="34" charset="0"/>
              </a:rPr>
              <a:t>Atomic</a:t>
            </a:r>
            <a:r>
              <a:rPr lang="tr-TR" b="1" dirty="0">
                <a:latin typeface="+mj-lt"/>
                <a:cs typeface="Tahoma" pitchFamily="34" charset="0"/>
              </a:rPr>
              <a:t> </a:t>
            </a:r>
            <a:r>
              <a:rPr lang="tr-TR" b="1" dirty="0" err="1">
                <a:latin typeface="+mj-lt"/>
                <a:cs typeface="Tahoma" pitchFamily="34" charset="0"/>
              </a:rPr>
              <a:t>Energy</a:t>
            </a:r>
            <a:r>
              <a:rPr lang="tr-TR" b="1" dirty="0">
                <a:latin typeface="+mj-lt"/>
                <a:cs typeface="Tahoma" pitchFamily="34" charset="0"/>
              </a:rPr>
              <a:t> </a:t>
            </a:r>
            <a:r>
              <a:rPr lang="tr-TR" b="1" dirty="0" err="1">
                <a:latin typeface="+mj-lt"/>
                <a:cs typeface="Tahoma" pitchFamily="34" charset="0"/>
              </a:rPr>
              <a:t>Agency</a:t>
            </a:r>
            <a:r>
              <a:rPr lang="tr-TR" b="1" dirty="0">
                <a:latin typeface="+mj-lt"/>
                <a:cs typeface="Tahoma" pitchFamily="34" charset="0"/>
              </a:rPr>
              <a:t>)</a:t>
            </a:r>
            <a:r>
              <a:rPr lang="tr-TR" dirty="0">
                <a:latin typeface="+mj-lt"/>
                <a:cs typeface="Tahoma" pitchFamily="34" charset="0"/>
              </a:rPr>
              <a:t>: Kişilerin radyasyon güvenliği ve korunması ile ilgili standartların kabul edilmesi ve yayılması görevini üstlenen </a:t>
            </a:r>
            <a:r>
              <a:rPr lang="tr-TR" b="1" dirty="0">
                <a:solidFill>
                  <a:srgbClr val="FF0000"/>
                </a:solidFill>
                <a:latin typeface="+mj-lt"/>
                <a:cs typeface="Tahoma" pitchFamily="34" charset="0"/>
              </a:rPr>
              <a:t>yetkili otorite</a:t>
            </a:r>
            <a:r>
              <a:rPr lang="tr-TR" dirty="0">
                <a:latin typeface="+mj-lt"/>
                <a:cs typeface="Tahoma" pitchFamily="34" charset="0"/>
              </a:rPr>
              <a:t>dir.</a:t>
            </a:r>
          </a:p>
          <a:p>
            <a:pPr marL="0" indent="0" algn="just">
              <a:lnSpc>
                <a:spcPct val="80000"/>
              </a:lnSpc>
              <a:buClr>
                <a:srgbClr val="FF3300"/>
              </a:buClr>
              <a:buNone/>
            </a:pPr>
            <a:endParaRPr lang="tr-TR" dirty="0">
              <a:latin typeface="+mj-lt"/>
              <a:cs typeface="Tahoma" pitchFamily="34" charset="0"/>
            </a:endParaRP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tr-TR" dirty="0">
                <a:latin typeface="+mj-lt"/>
                <a:cs typeface="Tahoma" pitchFamily="34" charset="0"/>
              </a:rPr>
              <a:t>IAEA ‘Sağlık ve Güvenlik Değerleri - Temel Güvenlik Standartları Serisi ‘    ( </a:t>
            </a:r>
            <a:r>
              <a:rPr lang="tr-TR" dirty="0" err="1">
                <a:latin typeface="+mj-lt"/>
                <a:cs typeface="Tahoma" pitchFamily="34" charset="0"/>
              </a:rPr>
              <a:t>The</a:t>
            </a:r>
            <a:r>
              <a:rPr lang="tr-TR" dirty="0">
                <a:latin typeface="+mj-lt"/>
                <a:cs typeface="Tahoma" pitchFamily="34" charset="0"/>
              </a:rPr>
              <a:t> Basic </a:t>
            </a:r>
            <a:r>
              <a:rPr lang="tr-TR" dirty="0" err="1">
                <a:latin typeface="+mj-lt"/>
                <a:cs typeface="Tahoma" pitchFamily="34" charset="0"/>
              </a:rPr>
              <a:t>Safety</a:t>
            </a:r>
            <a:r>
              <a:rPr lang="tr-TR" dirty="0">
                <a:latin typeface="+mj-lt"/>
                <a:cs typeface="Tahoma" pitchFamily="34" charset="0"/>
              </a:rPr>
              <a:t> </a:t>
            </a:r>
            <a:r>
              <a:rPr lang="tr-TR" dirty="0" err="1">
                <a:latin typeface="+mj-lt"/>
                <a:cs typeface="Tahoma" pitchFamily="34" charset="0"/>
              </a:rPr>
              <a:t>Standards</a:t>
            </a:r>
            <a:r>
              <a:rPr lang="tr-TR" dirty="0">
                <a:latin typeface="+mj-lt"/>
                <a:cs typeface="Tahoma" pitchFamily="34" charset="0"/>
              </a:rPr>
              <a:t> - BSS)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tr-TR" dirty="0">
                <a:latin typeface="+mj-lt"/>
                <a:cs typeface="Tahoma" pitchFamily="34" charset="0"/>
              </a:rPr>
              <a:t>'</a:t>
            </a:r>
            <a:r>
              <a:rPr lang="tr-TR" dirty="0" err="1">
                <a:latin typeface="+mj-lt"/>
                <a:cs typeface="Tahoma" pitchFamily="34" charset="0"/>
              </a:rPr>
              <a:t>Safety</a:t>
            </a:r>
            <a:r>
              <a:rPr lang="tr-TR" dirty="0">
                <a:latin typeface="+mj-lt"/>
                <a:cs typeface="Tahoma" pitchFamily="34" charset="0"/>
              </a:rPr>
              <a:t> Series No:115 (1996) Radyasyon korunması &amp; güvenliği alanında kazanılan bilgi ve tecrübeyi yansıtmaktadır.</a:t>
            </a:r>
          </a:p>
          <a:p>
            <a:pPr marL="0" indent="0" algn="just">
              <a:lnSpc>
                <a:spcPct val="80000"/>
              </a:lnSpc>
              <a:buClr>
                <a:srgbClr val="FF3300"/>
              </a:buClr>
              <a:buNone/>
            </a:pPr>
            <a:endParaRPr lang="tr-TR" dirty="0">
              <a:latin typeface="+mj-lt"/>
              <a:cs typeface="Tahoma" pitchFamily="34" charset="0"/>
            </a:endParaRP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tr-TR" dirty="0">
                <a:latin typeface="+mj-lt"/>
                <a:cs typeface="Tahoma" pitchFamily="34" charset="0"/>
              </a:rPr>
              <a:t>BSS-115 'in hazırlanmasında ; ICRP tavsiyeleri (ICRP 60)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tr-TR" dirty="0">
                <a:latin typeface="+mj-lt"/>
                <a:cs typeface="Tahoma" pitchFamily="34" charset="0"/>
              </a:rPr>
              <a:t>BSS-115 'de kullanılan birimler ve nicelikler; (ICRU)</a:t>
            </a:r>
          </a:p>
        </p:txBody>
      </p:sp>
    </p:spTree>
    <p:extLst>
      <p:ext uri="{BB962C8B-B14F-4D97-AF65-F5344CB8AC3E}">
        <p14:creationId xmlns:p14="http://schemas.microsoft.com/office/powerpoint/2010/main" val="208560909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1130531" y="1365305"/>
            <a:ext cx="8709885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>
              <a:buClr>
                <a:srgbClr val="FF3300"/>
              </a:buClr>
              <a:tabLst>
                <a:tab pos="571500" algn="l"/>
              </a:tabLst>
            </a:pPr>
            <a:endParaRPr lang="tr-TR" dirty="0"/>
          </a:p>
          <a:p>
            <a:pPr marL="342900" indent="-342900" algn="just">
              <a:buClr>
                <a:srgbClr val="FF3300"/>
              </a:buClr>
              <a:buSzPct val="9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b="1" dirty="0">
                <a:latin typeface="+mj-lt"/>
              </a:rPr>
              <a:t> </a:t>
            </a:r>
            <a:r>
              <a:rPr lang="tr-TR" sz="2400" dirty="0">
                <a:latin typeface="+mj-lt"/>
              </a:rPr>
              <a:t>ICRP (</a:t>
            </a:r>
            <a:r>
              <a:rPr lang="tr-TR" sz="2400" dirty="0"/>
              <a:t>Uluslararası Radyasyondan  Korunma Komitesi </a:t>
            </a:r>
            <a:r>
              <a:rPr lang="tr-TR" sz="2400" dirty="0">
                <a:latin typeface="+mj-lt"/>
              </a:rPr>
              <a:t>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UNSCEAR (Birleşmiş Milletler Atomik Radyasyonun    </a:t>
            </a:r>
          </a:p>
          <a:p>
            <a:pPr algn="just">
              <a:buClr>
                <a:srgbClr val="FF3300"/>
              </a:buClr>
              <a:buSzPct val="100000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     Etkileri Bilimsel Komitesi)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ICRU (Uluslararası Birimler ve Ölçümler Komitesi)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WHO (Dünya Sağlık Örgütü)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EURATOM (Avrupa Atom Enerjisi Topluluğu)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ILO (Uluslararası İş Örgütü)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NEA (Nükleer Enerji Ajansı)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ISO (Uluslararası Standartlar Organizasyonu)</a:t>
            </a:r>
          </a:p>
          <a:p>
            <a:pPr marL="342900" indent="-34290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  IEC (Uluslararası Elektroteknik Komisyonu)</a:t>
            </a:r>
          </a:p>
          <a:p>
            <a:pPr marL="285750" indent="-285750" algn="just">
              <a:buClr>
                <a:srgbClr val="FF3300"/>
              </a:buClr>
              <a:buSzPct val="100000"/>
              <a:buFont typeface="Wingdings" panose="05000000000000000000" pitchFamily="2" charset="2"/>
              <a:buChar char="§"/>
              <a:tabLst>
                <a:tab pos="571500" algn="l"/>
              </a:tabLst>
            </a:pPr>
            <a:endParaRPr lang="tr-TR" sz="2400" dirty="0">
              <a:latin typeface="+mj-lt"/>
            </a:endParaRPr>
          </a:p>
          <a:p>
            <a:pPr>
              <a:buClr>
                <a:srgbClr val="FF3300"/>
              </a:buClr>
              <a:tabLst>
                <a:tab pos="571500" algn="l"/>
              </a:tabLst>
            </a:pPr>
            <a:r>
              <a:rPr lang="tr-TR" sz="2400" dirty="0">
                <a:latin typeface="+mj-lt"/>
              </a:rPr>
              <a:t>Ülkemizde bu görevi </a:t>
            </a:r>
            <a:r>
              <a:rPr lang="tr-TR" sz="2400" b="1" dirty="0">
                <a:latin typeface="+mj-lt"/>
              </a:rPr>
              <a:t>Nükleer Düzenleme Kurumu (NDK)</a:t>
            </a:r>
            <a:r>
              <a:rPr lang="tr-TR" sz="2400" dirty="0">
                <a:latin typeface="+mj-lt"/>
              </a:rPr>
              <a:t> üstlenmiştir.</a:t>
            </a:r>
          </a:p>
        </p:txBody>
      </p:sp>
      <p:sp>
        <p:nvSpPr>
          <p:cNvPr id="2" name="Dikdörtgen 1"/>
          <p:cNvSpPr/>
          <p:nvPr/>
        </p:nvSpPr>
        <p:spPr>
          <a:xfrm>
            <a:off x="2279576" y="476673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cs typeface="Tahoma" pitchFamily="34" charset="0"/>
              </a:rPr>
              <a:t>RADYASYON </a:t>
            </a:r>
            <a:r>
              <a:rPr lang="tr-TR" sz="2400" b="1" dirty="0" smtClean="0">
                <a:cs typeface="Tahoma" pitchFamily="34" charset="0"/>
              </a:rPr>
              <a:t> </a:t>
            </a:r>
            <a:r>
              <a:rPr lang="tr-TR" sz="2400" b="1" dirty="0">
                <a:cs typeface="Tahoma" pitchFamily="34" charset="0"/>
              </a:rPr>
              <a:t>İLE İLGİLİ</a:t>
            </a:r>
            <a:br>
              <a:rPr lang="tr-TR" sz="2400" b="1" dirty="0">
                <a:cs typeface="Tahoma" pitchFamily="34" charset="0"/>
              </a:rPr>
            </a:br>
            <a:r>
              <a:rPr lang="tr-TR" sz="2400" b="1" dirty="0">
                <a:cs typeface="Tahoma" pitchFamily="34" charset="0"/>
              </a:rPr>
              <a:t>  ULUSLARARASI  KURULUŞLAR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011453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şağı Ok 4"/>
          <p:cNvSpPr/>
          <p:nvPr/>
        </p:nvSpPr>
        <p:spPr>
          <a:xfrm>
            <a:off x="5681598" y="1258754"/>
            <a:ext cx="265654" cy="483865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5674291" y="2255385"/>
            <a:ext cx="265654" cy="46787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Aşağı Ok 11"/>
          <p:cNvSpPr/>
          <p:nvPr/>
        </p:nvSpPr>
        <p:spPr>
          <a:xfrm rot="19278846">
            <a:off x="7387744" y="3228075"/>
            <a:ext cx="360760" cy="573377"/>
          </a:xfrm>
          <a:prstGeom prst="downArrow">
            <a:avLst>
              <a:gd name="adj1" fmla="val 31055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Aşağı Ok 12"/>
          <p:cNvSpPr/>
          <p:nvPr/>
        </p:nvSpPr>
        <p:spPr>
          <a:xfrm>
            <a:off x="5722334" y="3416441"/>
            <a:ext cx="265654" cy="489716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Aşağı Ok 13"/>
          <p:cNvSpPr/>
          <p:nvPr/>
        </p:nvSpPr>
        <p:spPr>
          <a:xfrm rot="1880929">
            <a:off x="4218987" y="3319491"/>
            <a:ext cx="265654" cy="499133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Aşağı Ok 14"/>
          <p:cNvSpPr/>
          <p:nvPr/>
        </p:nvSpPr>
        <p:spPr>
          <a:xfrm>
            <a:off x="5855161" y="5065025"/>
            <a:ext cx="265654" cy="565406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/>
          <p:cNvSpPr/>
          <p:nvPr/>
        </p:nvSpPr>
        <p:spPr>
          <a:xfrm flipH="1">
            <a:off x="4799793" y="5680780"/>
            <a:ext cx="2661886" cy="55832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Ulusal mevzuat</a:t>
            </a:r>
            <a:endParaRPr lang="tr-TR" dirty="0"/>
          </a:p>
        </p:txBody>
      </p:sp>
      <p:sp>
        <p:nvSpPr>
          <p:cNvPr id="17" name="Aşağı Ok 16"/>
          <p:cNvSpPr/>
          <p:nvPr/>
        </p:nvSpPr>
        <p:spPr>
          <a:xfrm rot="1443179">
            <a:off x="7328852" y="5131997"/>
            <a:ext cx="265654" cy="64200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Aşağı Ok 17"/>
          <p:cNvSpPr/>
          <p:nvPr/>
        </p:nvSpPr>
        <p:spPr>
          <a:xfrm rot="19577404">
            <a:off x="4564545" y="5108113"/>
            <a:ext cx="279486" cy="64200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Dikdörtgen 18"/>
          <p:cNvSpPr/>
          <p:nvPr/>
        </p:nvSpPr>
        <p:spPr>
          <a:xfrm>
            <a:off x="4108541" y="679752"/>
            <a:ext cx="3459583" cy="5179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Temel Bilimsel Çalışmalar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3719736" y="1808451"/>
            <a:ext cx="4536504" cy="3494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Bilimsel değerlendirmeler (UNSCEAR)</a:t>
            </a:r>
            <a:endParaRPr lang="tr-TR" dirty="0"/>
          </a:p>
        </p:txBody>
      </p:sp>
      <p:sp>
        <p:nvSpPr>
          <p:cNvPr id="21" name="Dikdörtgen 20"/>
          <p:cNvSpPr/>
          <p:nvPr/>
        </p:nvSpPr>
        <p:spPr>
          <a:xfrm>
            <a:off x="2207568" y="3963493"/>
            <a:ext cx="2778278" cy="10088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Standartlar (ILO, WHO,</a:t>
            </a:r>
          </a:p>
          <a:p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FAO, PAHO, CEC, NEA)</a:t>
            </a:r>
            <a:endParaRPr lang="tr-TR" dirty="0"/>
          </a:p>
        </p:txBody>
      </p:sp>
      <p:sp>
        <p:nvSpPr>
          <p:cNvPr id="22" name="Dikdörtgen 21"/>
          <p:cNvSpPr/>
          <p:nvPr/>
        </p:nvSpPr>
        <p:spPr>
          <a:xfrm>
            <a:off x="5087888" y="3948823"/>
            <a:ext cx="2160240" cy="10551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Uluslararası</a:t>
            </a:r>
          </a:p>
          <a:p>
            <a:pPr algn="ctr"/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Temel Güvenlik</a:t>
            </a:r>
          </a:p>
          <a:p>
            <a:pPr algn="ctr"/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Standartları</a:t>
            </a:r>
          </a:p>
          <a:p>
            <a:pPr algn="ctr"/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(IAEA)</a:t>
            </a:r>
            <a:endParaRPr lang="tr-TR" dirty="0"/>
          </a:p>
        </p:txBody>
      </p:sp>
      <p:sp>
        <p:nvSpPr>
          <p:cNvPr id="23" name="Dikdörtgen 22"/>
          <p:cNvSpPr/>
          <p:nvPr/>
        </p:nvSpPr>
        <p:spPr>
          <a:xfrm>
            <a:off x="7350170" y="3942252"/>
            <a:ext cx="2634262" cy="10300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Endüstri  Standartları</a:t>
            </a:r>
          </a:p>
          <a:p>
            <a:r>
              <a:rPr lang="tr-TR" b="1" dirty="0">
                <a:solidFill>
                  <a:srgbClr val="0000C0"/>
                </a:solidFill>
                <a:latin typeface="Arial Narrow,Bold_Embedded"/>
              </a:rPr>
              <a:t>(ISO, IEC)</a:t>
            </a:r>
          </a:p>
        </p:txBody>
      </p:sp>
      <p:sp>
        <p:nvSpPr>
          <p:cNvPr id="26" name="Oval 25"/>
          <p:cNvSpPr/>
          <p:nvPr/>
        </p:nvSpPr>
        <p:spPr>
          <a:xfrm>
            <a:off x="3618521" y="2784284"/>
            <a:ext cx="4269600" cy="55278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Arial Narrow,Bold_Embedded"/>
              </a:rPr>
              <a:t>ICRP Tavsiyeleri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84245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568" y="620688"/>
            <a:ext cx="7776864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02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30778"/>
            <a:ext cx="10515600" cy="5146185"/>
          </a:xfrm>
        </p:spPr>
        <p:txBody>
          <a:bodyPr/>
          <a:lstStyle/>
          <a:p>
            <a:pPr algn="just"/>
            <a:r>
              <a:rPr lang="tr-TR" b="1" dirty="0"/>
              <a:t>Radyoaktivite</a:t>
            </a:r>
            <a:r>
              <a:rPr lang="tr-TR" dirty="0"/>
              <a:t>: radyoaktif bir kaynağın birim zamandaki parçalanma sayısını ifade eder. Kararsız haldeki bir atom çekirdeğinin elektromanyetik veya </a:t>
            </a:r>
            <a:r>
              <a:rPr lang="tr-TR" dirty="0" err="1"/>
              <a:t>parçaçık</a:t>
            </a:r>
            <a:r>
              <a:rPr lang="tr-TR" dirty="0"/>
              <a:t> radyasyon yayarak kararlı hale geçme durumunu ifade eder.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SI birimi: </a:t>
            </a:r>
            <a:r>
              <a:rPr lang="tr-TR" dirty="0" err="1"/>
              <a:t>Becquerel</a:t>
            </a:r>
            <a:r>
              <a:rPr lang="tr-TR" dirty="0"/>
              <a:t>(</a:t>
            </a:r>
            <a:r>
              <a:rPr lang="tr-TR" dirty="0" err="1"/>
              <a:t>Bq</a:t>
            </a:r>
            <a:r>
              <a:rPr lang="tr-TR" dirty="0"/>
              <a:t>) </a:t>
            </a:r>
          </a:p>
          <a:p>
            <a:r>
              <a:rPr lang="tr-TR" dirty="0" smtClean="0"/>
              <a:t>Eski </a:t>
            </a:r>
            <a:r>
              <a:rPr lang="tr-TR" dirty="0"/>
              <a:t>birimi </a:t>
            </a:r>
            <a:r>
              <a:rPr lang="tr-TR" dirty="0" smtClean="0"/>
              <a:t>:</a:t>
            </a:r>
            <a:r>
              <a:rPr lang="tr-TR" dirty="0" err="1" smtClean="0"/>
              <a:t>Curie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Ci</a:t>
            </a:r>
            <a:r>
              <a:rPr lang="tr-TR" dirty="0"/>
              <a:t>) </a:t>
            </a:r>
            <a:endParaRPr lang="tr-TR" dirty="0" smtClean="0"/>
          </a:p>
          <a:p>
            <a:r>
              <a:rPr lang="tr-TR" dirty="0" smtClean="0"/>
              <a:t>1 </a:t>
            </a:r>
            <a:r>
              <a:rPr lang="tr-TR" dirty="0" err="1"/>
              <a:t>Ci</a:t>
            </a:r>
            <a:r>
              <a:rPr lang="tr-TR" dirty="0"/>
              <a:t>= 3.7x 10</a:t>
            </a:r>
            <a:r>
              <a:rPr lang="tr-TR" baseline="30000" dirty="0"/>
              <a:t>10  </a:t>
            </a:r>
            <a:r>
              <a:rPr lang="tr-TR" dirty="0" err="1"/>
              <a:t>Bq</a:t>
            </a:r>
            <a:r>
              <a:rPr lang="tr-TR" dirty="0"/>
              <a:t> </a:t>
            </a:r>
          </a:p>
          <a:p>
            <a:r>
              <a:rPr lang="tr-TR" dirty="0" smtClean="0"/>
              <a:t>1Bq</a:t>
            </a:r>
            <a:r>
              <a:rPr lang="tr-TR" dirty="0"/>
              <a:t>= 2.7x 10</a:t>
            </a:r>
            <a:r>
              <a:rPr lang="tr-TR" baseline="30000" dirty="0"/>
              <a:t>-11</a:t>
            </a:r>
            <a:r>
              <a:rPr lang="tr-TR" dirty="0"/>
              <a:t> </a:t>
            </a:r>
            <a:r>
              <a:rPr lang="tr-TR" dirty="0" err="1" smtClean="0"/>
              <a:t>Ci</a:t>
            </a:r>
            <a:endParaRPr lang="tr-TR" dirty="0"/>
          </a:p>
          <a:p>
            <a:endParaRPr lang="tr-T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2610" y="3125585"/>
            <a:ext cx="2733830" cy="3004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ikdörtgen 4"/>
          <p:cNvSpPr/>
          <p:nvPr/>
        </p:nvSpPr>
        <p:spPr>
          <a:xfrm>
            <a:off x="731520" y="5378335"/>
            <a:ext cx="620268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tr-TR" altLang="tr-TR" dirty="0" err="1" smtClean="0"/>
              <a:t>Cüri</a:t>
            </a:r>
            <a:r>
              <a:rPr lang="tr-TR" altLang="tr-TR" dirty="0" smtClean="0"/>
              <a:t>, </a:t>
            </a:r>
            <a:r>
              <a:rPr lang="tr-TR" altLang="tr-TR" dirty="0"/>
              <a:t>sadece </a:t>
            </a:r>
            <a:r>
              <a:rPr lang="tr-TR" altLang="tr-TR" dirty="0" err="1"/>
              <a:t>bozunan</a:t>
            </a:r>
            <a:r>
              <a:rPr lang="tr-TR" altLang="tr-TR" dirty="0"/>
              <a:t> çekirdek sayısıyla ilgili bir birim olup, </a:t>
            </a:r>
            <a:r>
              <a:rPr lang="tr-TR" altLang="tr-TR" dirty="0" err="1"/>
              <a:t>bozunmanın</a:t>
            </a:r>
            <a:r>
              <a:rPr lang="tr-TR" altLang="tr-TR" dirty="0"/>
              <a:t> tipi ve radyasyonun enerjisi hakkında bir fikir vermez !!!!!!</a:t>
            </a:r>
          </a:p>
        </p:txBody>
      </p:sp>
    </p:spTree>
    <p:extLst>
      <p:ext uri="{BB962C8B-B14F-4D97-AF65-F5344CB8AC3E}">
        <p14:creationId xmlns:p14="http://schemas.microsoft.com/office/powerpoint/2010/main" val="4034054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Röntgen</a:t>
            </a:r>
            <a:r>
              <a:rPr lang="tr-TR" dirty="0"/>
              <a:t> dozun sadece havada </a:t>
            </a:r>
            <a:r>
              <a:rPr lang="tr-TR" dirty="0" smtClean="0"/>
              <a:t>ölçümü </a:t>
            </a:r>
            <a:r>
              <a:rPr lang="tr-TR" dirty="0"/>
              <a:t>esasına dayanan  ekspozisyon ölçüm birimidir</a:t>
            </a:r>
            <a:r>
              <a:rPr lang="tr-TR" dirty="0" smtClean="0"/>
              <a:t>. Havadaki </a:t>
            </a:r>
            <a:r>
              <a:rPr lang="tr-TR" dirty="0" err="1" smtClean="0"/>
              <a:t>iyonizasyon</a:t>
            </a:r>
            <a:endParaRPr lang="tr-TR" dirty="0" smtClean="0"/>
          </a:p>
          <a:p>
            <a:r>
              <a:rPr lang="tr-TR" dirty="0" smtClean="0"/>
              <a:t>N şartlar altında 1 </a:t>
            </a:r>
            <a:r>
              <a:rPr lang="tr-TR" dirty="0" err="1" smtClean="0"/>
              <a:t>grlık</a:t>
            </a:r>
            <a:r>
              <a:rPr lang="tr-TR" dirty="0" smtClean="0"/>
              <a:t> havanın bir elektrostatik yük biriminde </a:t>
            </a:r>
            <a:r>
              <a:rPr lang="tr-TR" dirty="0" err="1" smtClean="0"/>
              <a:t>iyonizasyonu</a:t>
            </a:r>
            <a:r>
              <a:rPr lang="tr-TR" dirty="0" smtClean="0"/>
              <a:t> için gerekli x ışın miktarı</a:t>
            </a:r>
          </a:p>
          <a:p>
            <a:endParaRPr lang="tr-TR" dirty="0"/>
          </a:p>
          <a:p>
            <a:r>
              <a:rPr lang="tr-TR" dirty="0" smtClean="0"/>
              <a:t>Birimi </a:t>
            </a:r>
            <a:r>
              <a:rPr lang="tr-TR" dirty="0" err="1" smtClean="0"/>
              <a:t>coulomb</a:t>
            </a:r>
            <a:r>
              <a:rPr lang="tr-TR" dirty="0" smtClean="0"/>
              <a:t>/kg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Radyasyonun canlıdaki biyolojik etkisini, radyasyonun maddedeki </a:t>
            </a:r>
            <a:r>
              <a:rPr lang="tr-TR" dirty="0" err="1"/>
              <a:t>absorbsiyonunu</a:t>
            </a:r>
            <a:r>
              <a:rPr lang="tr-TR" dirty="0"/>
              <a:t> belirlemede yetersiz kalması nedeni ile  aktivite ,</a:t>
            </a:r>
            <a:r>
              <a:rPr lang="tr-TR" dirty="0" err="1"/>
              <a:t>absorbe</a:t>
            </a:r>
            <a:r>
              <a:rPr lang="tr-TR" dirty="0"/>
              <a:t> doz ve eş değer doz kavramları tanımlanmıştır.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1187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963</Words>
  <Application>Microsoft Office PowerPoint</Application>
  <PresentationFormat>Geniş ekran</PresentationFormat>
  <Paragraphs>149</Paragraphs>
  <Slides>17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7" baseType="lpstr">
      <vt:lpstr>Arial</vt:lpstr>
      <vt:lpstr>Arial Narrow,Bold_Embedded</vt:lpstr>
      <vt:lpstr>Calibri</vt:lpstr>
      <vt:lpstr>Calibri Light</vt:lpstr>
      <vt:lpstr>Garamond,Bold_Embedded</vt:lpstr>
      <vt:lpstr>Tahoma</vt:lpstr>
      <vt:lpstr>Times New Roman</vt:lpstr>
      <vt:lpstr>Wingdings</vt:lpstr>
      <vt:lpstr>Office Teması</vt:lpstr>
      <vt:lpstr>Worksheet</vt:lpstr>
      <vt:lpstr> Radyasyon Ölçüm Birimleri </vt:lpstr>
      <vt:lpstr>RADYASYON DOZU ve BİRİMLERİ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SOĞURULMUŞ  DOZ-ABSORBLANMIŞ DOZ</vt:lpstr>
      <vt:lpstr>PowerPoint Sunusu</vt:lpstr>
      <vt:lpstr>PowerPoint Sunusu</vt:lpstr>
      <vt:lpstr>RADYASYON AĞIRLIK FAKTÖRLERİ</vt:lpstr>
      <vt:lpstr>PowerPoint Sunusu</vt:lpstr>
      <vt:lpstr>       RADYASYON  BİRİMLERİ                                                        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DERS3 Radyasyon Ölçüm Birimleri</dc:title>
  <dc:creator>SUMERYA</dc:creator>
  <cp:lastModifiedBy>user</cp:lastModifiedBy>
  <cp:revision>15</cp:revision>
  <dcterms:created xsi:type="dcterms:W3CDTF">2019-02-24T09:04:23Z</dcterms:created>
  <dcterms:modified xsi:type="dcterms:W3CDTF">2021-03-30T13:15:09Z</dcterms:modified>
</cp:coreProperties>
</file>