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19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anal-hastane.com/tam-idrar-tahlili-tit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BÖBREK FONKSİYONLARI ve İDRAR BİYOKİMYASI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000000"/>
                </a:solidFill>
              </a:rPr>
              <a:t>Nefrotik</a:t>
            </a:r>
            <a:r>
              <a:rPr lang="tr-TR" sz="3600" dirty="0" smtClean="0">
                <a:solidFill>
                  <a:srgbClr val="000000"/>
                </a:solidFill>
              </a:rPr>
              <a:t> Sendrom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sz="3600" dirty="0">
              <a:solidFill>
                <a:srgbClr val="000000"/>
              </a:solidFill>
            </a:endParaRPr>
          </a:p>
          <a:p>
            <a:pPr algn="just"/>
            <a:r>
              <a:rPr lang="tr-TR" dirty="0">
                <a:solidFill>
                  <a:srgbClr val="000000"/>
                </a:solidFill>
              </a:rPr>
              <a:t>Böbrek hastalarında çok defa idrarla büyük miktarda plazma protein kaybı ile karakterize </a:t>
            </a:r>
            <a:r>
              <a:rPr lang="tr-TR" dirty="0" err="1">
                <a:solidFill>
                  <a:srgbClr val="000000"/>
                </a:solidFill>
              </a:rPr>
              <a:t>nefrotik</a:t>
            </a:r>
            <a:r>
              <a:rPr lang="tr-TR" dirty="0">
                <a:solidFill>
                  <a:srgbClr val="000000"/>
                </a:solidFill>
              </a:rPr>
              <a:t> sendrom gelişir. </a:t>
            </a:r>
          </a:p>
          <a:p>
            <a:pPr algn="just"/>
            <a:endParaRPr lang="tr-TR" dirty="0">
              <a:solidFill>
                <a:srgbClr val="000000"/>
              </a:solidFill>
            </a:endParaRPr>
          </a:p>
          <a:p>
            <a:pPr algn="just"/>
            <a:r>
              <a:rPr lang="tr-TR" dirty="0">
                <a:solidFill>
                  <a:srgbClr val="000000"/>
                </a:solidFill>
              </a:rPr>
              <a:t>Hastalık;</a:t>
            </a:r>
          </a:p>
          <a:p>
            <a:pPr algn="just">
              <a:buClr>
                <a:srgbClr val="CC0066"/>
              </a:buClr>
              <a:buFont typeface="Wingdings" pitchFamily="2" charset="2"/>
              <a:buChar char="ü"/>
            </a:pPr>
            <a:r>
              <a:rPr lang="tr-TR" dirty="0" err="1">
                <a:solidFill>
                  <a:srgbClr val="000000"/>
                </a:solidFill>
              </a:rPr>
              <a:t>Proteinüri</a:t>
            </a:r>
            <a:endParaRPr lang="tr-TR" dirty="0">
              <a:solidFill>
                <a:srgbClr val="000000"/>
              </a:solidFill>
            </a:endParaRPr>
          </a:p>
          <a:p>
            <a:pPr algn="just">
              <a:buClr>
                <a:srgbClr val="CC0066"/>
              </a:buClr>
              <a:buFont typeface="Wingdings" pitchFamily="2" charset="2"/>
              <a:buChar char="ü"/>
            </a:pPr>
            <a:r>
              <a:rPr lang="tr-TR" dirty="0" err="1">
                <a:solidFill>
                  <a:srgbClr val="000000"/>
                </a:solidFill>
              </a:rPr>
              <a:t>Hipoalbuminemi</a:t>
            </a:r>
            <a:endParaRPr lang="tr-TR" dirty="0">
              <a:solidFill>
                <a:srgbClr val="000000"/>
              </a:solidFill>
            </a:endParaRPr>
          </a:p>
          <a:p>
            <a:pPr algn="just">
              <a:buClr>
                <a:srgbClr val="CC0066"/>
              </a:buClr>
              <a:buFont typeface="Wingdings" pitchFamily="2" charset="2"/>
              <a:buChar char="ü"/>
            </a:pPr>
            <a:r>
              <a:rPr lang="tr-TR" dirty="0" err="1">
                <a:solidFill>
                  <a:srgbClr val="000000"/>
                </a:solidFill>
              </a:rPr>
              <a:t>Hiperlipidemi</a:t>
            </a:r>
            <a:r>
              <a:rPr lang="tr-TR" dirty="0">
                <a:solidFill>
                  <a:srgbClr val="000000"/>
                </a:solidFill>
              </a:rPr>
              <a:t> (Kolesterol ve </a:t>
            </a:r>
            <a:r>
              <a:rPr lang="tr-TR" dirty="0" err="1">
                <a:solidFill>
                  <a:srgbClr val="000000"/>
                </a:solidFill>
              </a:rPr>
              <a:t>LDL’de</a:t>
            </a:r>
            <a:r>
              <a:rPr lang="tr-TR" dirty="0">
                <a:solidFill>
                  <a:srgbClr val="000000"/>
                </a:solidFill>
              </a:rPr>
              <a:t> artış </a:t>
            </a:r>
            <a:r>
              <a:rPr lang="tr-TR" dirty="0" err="1">
                <a:solidFill>
                  <a:srgbClr val="000000"/>
                </a:solidFill>
              </a:rPr>
              <a:t>HDL’de</a:t>
            </a:r>
            <a:r>
              <a:rPr lang="tr-TR" dirty="0">
                <a:solidFill>
                  <a:srgbClr val="000000"/>
                </a:solidFill>
              </a:rPr>
              <a:t> düşüş)</a:t>
            </a:r>
          </a:p>
          <a:p>
            <a:pPr algn="just">
              <a:buClr>
                <a:srgbClr val="CC0066"/>
              </a:buClr>
              <a:buFont typeface="Wingdings" pitchFamily="2" charset="2"/>
              <a:buChar char="ü"/>
            </a:pPr>
            <a:r>
              <a:rPr lang="tr-TR" dirty="0">
                <a:solidFill>
                  <a:srgbClr val="000000"/>
                </a:solidFill>
              </a:rPr>
              <a:t>Ödem gibi belirtilerle kendini belli eder.</a:t>
            </a:r>
          </a:p>
          <a:p>
            <a:pPr algn="just"/>
            <a:endParaRPr lang="tr-TR" dirty="0">
              <a:solidFill>
                <a:srgbClr val="000000"/>
              </a:solidFill>
            </a:endParaRPr>
          </a:p>
          <a:p>
            <a:pPr algn="just"/>
            <a:r>
              <a:rPr lang="tr-TR" dirty="0">
                <a:solidFill>
                  <a:srgbClr val="000000"/>
                </a:solidFill>
              </a:rPr>
              <a:t>İdrarda protein kaybının nedeni </a:t>
            </a:r>
            <a:r>
              <a:rPr lang="tr-TR" dirty="0" err="1">
                <a:solidFill>
                  <a:srgbClr val="000000"/>
                </a:solidFill>
              </a:rPr>
              <a:t>glomeruler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membranda</a:t>
            </a:r>
            <a:r>
              <a:rPr lang="tr-TR" dirty="0">
                <a:solidFill>
                  <a:srgbClr val="000000"/>
                </a:solidFill>
              </a:rPr>
              <a:t> geçirgenliğin artışıdır.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593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İdrar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sz="4000" dirty="0">
                <a:solidFill>
                  <a:srgbClr val="000000"/>
                </a:solidFill>
                <a:latin typeface="Calibri"/>
                <a:cs typeface="Calibri"/>
              </a:rPr>
              <a:t>1.Glomerular </a:t>
            </a:r>
            <a:r>
              <a:rPr lang="tr-TR" sz="4000" dirty="0" err="1">
                <a:solidFill>
                  <a:srgbClr val="000000"/>
                </a:solidFill>
                <a:latin typeface="Calibri"/>
                <a:cs typeface="Calibri"/>
              </a:rPr>
              <a:t>Filtrasyon</a:t>
            </a:r>
            <a:endParaRPr lang="tr-TR" sz="4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Glomerulus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bowman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kapsülü içinde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kapilerle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dolu bir yumaktan oluşur.  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Bowman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kapsülü çift katlı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epitel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dokudan oluşur. Çünkü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glomerulustan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geri emilim sırasındaki yüksek basınca dayanması sahip olduğu çift katlı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epitel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doku sayesindedir. 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Glomerulustaki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yüksek basınçtan dolayı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bowman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kapsülüne glikoz, aminoasitler, su, üre, ürik asit gibi maddeler geçer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Bowman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kapsülüne geçen materyal incelendiğinde ve kanın bileşimi ile karşılaştırıldığında protein ve kan hücreleri dışında benzer olduğu görülür. 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Glomerular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filtrat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proteinden tamamen yoksun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değildir,küçük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molekül ağırlıklı proteinler görülür.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Glomerulustan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bowmana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geçerek süzme işlemi sonunda oluşan sıvıya primitif idrar denir.</a:t>
            </a:r>
          </a:p>
          <a:p>
            <a:pPr algn="just"/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695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İdrar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sz="4000" dirty="0" smtClean="0">
                <a:solidFill>
                  <a:srgbClr val="000000"/>
                </a:solidFill>
                <a:latin typeface="Calibri"/>
                <a:cs typeface="Calibri"/>
              </a:rPr>
              <a:t>2. </a:t>
            </a:r>
            <a:r>
              <a:rPr lang="tr-TR" sz="4000" dirty="0">
                <a:solidFill>
                  <a:srgbClr val="000000"/>
                </a:solidFill>
                <a:latin typeface="Calibri"/>
                <a:cs typeface="Calibri"/>
              </a:rPr>
              <a:t>GERİ EMİLİM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Su ,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ve bazı elektrolitler gibi vücut için faydalı ve gerekli maddelerin aktif ve pasif transport mekanizmaları ile kana geri alınmasıdır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CC0066"/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Filtrat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içindeki su ve suda çözünmüş maddeler basit difüzyon ve aktif taşınma gibi bilinen taşınma yöntemleri ile önce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tübülüs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epitel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hücrelerine buradan da kana geri emilirler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CC0066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Maddelerin geri emilmeleri organizmanın gereksinmesi doğrultusunda düzenlenmektedir.  Geri emilimin % 90 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proksimal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tübülüs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bölgesinde yapılmaktadır. Bu bölgede geri emilen maddeler, yarattıkları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ozmotik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güç ile bir miktar suyun da geri emilimini sağlarlar. </a:t>
            </a:r>
          </a:p>
          <a:p>
            <a:pPr algn="just">
              <a:buClr>
                <a:srgbClr val="CC0066"/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Tübülüslerde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geri emilemeyen madde miktarının artması suyun geri emilimini azaltarak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diüreze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neden olur.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Diüretik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ilaçlar, bazı maddelerin geri emilimini engeller.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Mannitol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ise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tübülüslerden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reabsorbe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3600" dirty="0">
                <a:solidFill>
                  <a:srgbClr val="000000"/>
                </a:solidFill>
                <a:latin typeface="Calibri"/>
                <a:cs typeface="Calibri"/>
              </a:rPr>
              <a:t>olamadığı için </a:t>
            </a:r>
            <a:r>
              <a:rPr lang="tr-TR" sz="3600" dirty="0" err="1">
                <a:solidFill>
                  <a:srgbClr val="000000"/>
                </a:solidFill>
                <a:latin typeface="Calibri"/>
                <a:cs typeface="Calibri"/>
              </a:rPr>
              <a:t>diüreze</a:t>
            </a:r>
            <a:r>
              <a:rPr lang="tr-TR" sz="3600" dirty="0">
                <a:solidFill>
                  <a:srgbClr val="000000"/>
                </a:solidFill>
                <a:latin typeface="Calibri"/>
                <a:cs typeface="Calibri"/>
              </a:rPr>
              <a:t> neden olmaktadır</a:t>
            </a:r>
            <a:r>
              <a:rPr lang="tr-TR" sz="40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525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İdrar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600" dirty="0" smtClean="0">
                <a:solidFill>
                  <a:srgbClr val="000000"/>
                </a:solidFill>
                <a:latin typeface="Calibri"/>
                <a:cs typeface="Calibri"/>
              </a:rPr>
              <a:t>3. </a:t>
            </a:r>
            <a:r>
              <a:rPr lang="tr-TR" sz="3600" dirty="0">
                <a:solidFill>
                  <a:srgbClr val="000000"/>
                </a:solidFill>
                <a:latin typeface="Calibri"/>
                <a:cs typeface="Calibri"/>
              </a:rPr>
              <a:t>SEKRESYON</a:t>
            </a:r>
          </a:p>
          <a:p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Proksimal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kıvrıntılı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tübüller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kreatinin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gibi maddeleri ve para amino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hippurik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asit ve penisilin gibi vücuda yabancı olan maddeleri idrara geçirirler. 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Bu olay,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tübüler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salgılama olarak tanımlanan aktif bir işlemdir. Bu maddelerin salgılanma hızlarının incelenmesi böbrek işlevinin klinik değerlendirmesinde kullanılır. </a:t>
            </a:r>
          </a:p>
          <a:p>
            <a:pPr algn="just"/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tr-TR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421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Böbrek</a:t>
            </a:r>
            <a:r>
              <a:rPr lang="en-US" sz="3200" dirty="0" smtClean="0"/>
              <a:t> </a:t>
            </a:r>
            <a:r>
              <a:rPr lang="en-US" sz="3200" dirty="0" err="1" smtClean="0"/>
              <a:t>Fonksiyonlarinin</a:t>
            </a:r>
            <a:r>
              <a:rPr lang="en-US" sz="3200" dirty="0" smtClean="0"/>
              <a:t> </a:t>
            </a:r>
            <a:r>
              <a:rPr lang="en-US" sz="3200" dirty="0" err="1" smtClean="0"/>
              <a:t>Değerlendirilmesinde</a:t>
            </a:r>
            <a:r>
              <a:rPr lang="en-US" sz="3200" dirty="0" smtClean="0"/>
              <a:t> </a:t>
            </a:r>
            <a:r>
              <a:rPr lang="en-US" sz="3200" dirty="0" err="1" smtClean="0"/>
              <a:t>Yapılan</a:t>
            </a:r>
            <a:r>
              <a:rPr lang="en-US" sz="3200" dirty="0" smtClean="0"/>
              <a:t> </a:t>
            </a:r>
            <a:r>
              <a:rPr lang="en-US" sz="3200" dirty="0" err="1" smtClean="0"/>
              <a:t>Testler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000" dirty="0" err="1" smtClean="0">
                <a:solidFill>
                  <a:srgbClr val="000000"/>
                </a:solidFill>
                <a:cs typeface="Times New Roman" pitchFamily="18" charset="0"/>
              </a:rPr>
              <a:t>Glomerüler</a:t>
            </a:r>
            <a:r>
              <a:rPr lang="tr-TR" sz="3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tr-TR" sz="3000" dirty="0" err="1" smtClean="0">
                <a:solidFill>
                  <a:srgbClr val="000000"/>
                </a:solidFill>
                <a:cs typeface="Times New Roman" pitchFamily="18" charset="0"/>
              </a:rPr>
              <a:t>filtrasyon</a:t>
            </a:r>
            <a:r>
              <a:rPr lang="tr-TR" sz="3000" dirty="0" smtClean="0">
                <a:solidFill>
                  <a:srgbClr val="000000"/>
                </a:solidFill>
                <a:cs typeface="Times New Roman" pitchFamily="18" charset="0"/>
              </a:rPr>
              <a:t> fonksiyonu ile ilgili testler</a:t>
            </a:r>
          </a:p>
          <a:p>
            <a:pPr marL="0" indent="0">
              <a:buNone/>
            </a:pPr>
            <a:endParaRPr lang="tr-TR" sz="3000" dirty="0" smtClean="0">
              <a:solidFill>
                <a:srgbClr val="000000"/>
              </a:solidFill>
            </a:endParaRPr>
          </a:p>
          <a:p>
            <a:r>
              <a:rPr lang="tr-TR" sz="3000" dirty="0" err="1" smtClean="0">
                <a:solidFill>
                  <a:srgbClr val="000000"/>
                </a:solidFill>
                <a:cs typeface="Times New Roman" pitchFamily="18" charset="0"/>
              </a:rPr>
              <a:t>Proksimal</a:t>
            </a:r>
            <a:r>
              <a:rPr lang="tr-TR" sz="3000" dirty="0" smtClean="0">
                <a:solidFill>
                  <a:srgbClr val="000000"/>
                </a:solidFill>
                <a:cs typeface="Times New Roman" pitchFamily="18" charset="0"/>
              </a:rPr>
              <a:t> tüp aktivitesi ile ilgili testler </a:t>
            </a:r>
            <a:endParaRPr lang="tr-TR" sz="3000" dirty="0" smtClean="0">
              <a:solidFill>
                <a:srgbClr val="000000"/>
              </a:solidFill>
            </a:endParaRPr>
          </a:p>
          <a:p>
            <a:endParaRPr lang="tr-TR" sz="3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tr-TR" sz="3000" dirty="0" err="1" smtClean="0">
                <a:solidFill>
                  <a:srgbClr val="000000"/>
                </a:solidFill>
                <a:cs typeface="Times New Roman" pitchFamily="18" charset="0"/>
              </a:rPr>
              <a:t>Renal</a:t>
            </a:r>
            <a:r>
              <a:rPr lang="tr-TR" sz="3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tr-TR" sz="3000" dirty="0" err="1" smtClean="0">
                <a:solidFill>
                  <a:srgbClr val="000000"/>
                </a:solidFill>
                <a:cs typeface="Times New Roman" pitchFamily="18" charset="0"/>
              </a:rPr>
              <a:t>ekskresyonu</a:t>
            </a:r>
            <a:r>
              <a:rPr lang="tr-TR" sz="3000" dirty="0" smtClean="0">
                <a:solidFill>
                  <a:srgbClr val="000000"/>
                </a:solidFill>
                <a:cs typeface="Times New Roman" pitchFamily="18" charset="0"/>
              </a:rPr>
              <a:t> ölçen testler </a:t>
            </a:r>
            <a:endParaRPr lang="tr-TR" sz="3000" dirty="0" smtClean="0">
              <a:solidFill>
                <a:srgbClr val="000000"/>
              </a:solidFill>
            </a:endParaRPr>
          </a:p>
          <a:p>
            <a:endParaRPr lang="tr-TR" sz="3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tr-TR" sz="3000" dirty="0" err="1" smtClean="0">
                <a:solidFill>
                  <a:srgbClr val="000000"/>
                </a:solidFill>
                <a:cs typeface="Times New Roman" pitchFamily="18" charset="0"/>
              </a:rPr>
              <a:t>Renal</a:t>
            </a:r>
            <a:r>
              <a:rPr lang="tr-TR" sz="3000" dirty="0" smtClean="0">
                <a:solidFill>
                  <a:srgbClr val="000000"/>
                </a:solidFill>
                <a:cs typeface="Times New Roman" pitchFamily="18" charset="0"/>
              </a:rPr>
              <a:t> kan akımını ölçen testler </a:t>
            </a:r>
            <a:endParaRPr lang="tr-TR" sz="3000" dirty="0" smtClean="0">
              <a:solidFill>
                <a:srgbClr val="000000"/>
              </a:solidFill>
            </a:endParaRPr>
          </a:p>
          <a:p>
            <a:endParaRPr lang="tr-TR" sz="3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endParaRPr lang="tr-TR" sz="3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en-US" sz="3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699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Üre</a:t>
            </a:r>
            <a:r>
              <a:rPr lang="en-US" dirty="0" smtClean="0"/>
              <a:t> </a:t>
            </a:r>
            <a:r>
              <a:rPr lang="en-US" dirty="0" err="1" smtClean="0"/>
              <a:t>Azotu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000" dirty="0">
                <a:solidFill>
                  <a:srgbClr val="000000"/>
                </a:solidFill>
              </a:rPr>
              <a:t>Böbrek hastalıklarının bir çoğunda plazma üre konsantrasyonlarında artış görülür. </a:t>
            </a:r>
          </a:p>
          <a:p>
            <a:pPr algn="just"/>
            <a:r>
              <a:rPr lang="tr-TR" sz="2000" dirty="0">
                <a:solidFill>
                  <a:srgbClr val="000000"/>
                </a:solidFill>
              </a:rPr>
              <a:t>Maalesef, böbrek fonksiyonları için bağımsız bir gösterge değildir. </a:t>
            </a:r>
          </a:p>
          <a:p>
            <a:pPr algn="just"/>
            <a:r>
              <a:rPr lang="tr-TR" sz="2000" dirty="0">
                <a:solidFill>
                  <a:srgbClr val="000000"/>
                </a:solidFill>
              </a:rPr>
              <a:t>Böbrekten kaynaklanmayan faktörlerden dolayı kullanımı sınırlıdır</a:t>
            </a:r>
            <a:r>
              <a:rPr lang="tr-TR" sz="2000" dirty="0" smtClean="0">
                <a:solidFill>
                  <a:srgbClr val="000000"/>
                </a:solidFill>
              </a:rPr>
              <a:t>.</a:t>
            </a:r>
            <a:endParaRPr lang="tr-TR" sz="2000" dirty="0">
              <a:solidFill>
                <a:srgbClr val="000000"/>
              </a:solidFill>
            </a:endParaRPr>
          </a:p>
          <a:p>
            <a:pPr algn="just"/>
            <a:r>
              <a:rPr lang="tr-TR" sz="2000" dirty="0" smtClean="0">
                <a:solidFill>
                  <a:srgbClr val="000000"/>
                </a:solidFill>
              </a:rPr>
              <a:t>Plazma </a:t>
            </a:r>
            <a:r>
              <a:rPr lang="tr-TR" sz="2000" dirty="0">
                <a:solidFill>
                  <a:srgbClr val="000000"/>
                </a:solidFill>
              </a:rPr>
              <a:t>üre tayinlerinin başlıca kullanımı </a:t>
            </a:r>
            <a:r>
              <a:rPr lang="tr-TR" sz="2000" dirty="0" err="1">
                <a:solidFill>
                  <a:srgbClr val="000000"/>
                </a:solidFill>
              </a:rPr>
              <a:t>prerenal</a:t>
            </a:r>
            <a:r>
              <a:rPr lang="tr-TR" sz="2000" dirty="0">
                <a:solidFill>
                  <a:srgbClr val="000000"/>
                </a:solidFill>
              </a:rPr>
              <a:t> ve </a:t>
            </a:r>
            <a:r>
              <a:rPr lang="tr-TR" sz="2000" dirty="0" err="1">
                <a:solidFill>
                  <a:srgbClr val="000000"/>
                </a:solidFill>
              </a:rPr>
              <a:t>postrenal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azotemi</a:t>
            </a:r>
            <a:r>
              <a:rPr lang="tr-TR" sz="2000" dirty="0">
                <a:solidFill>
                  <a:srgbClr val="000000"/>
                </a:solidFill>
              </a:rPr>
              <a:t> arasındaki ayrımı yaparken </a:t>
            </a:r>
            <a:r>
              <a:rPr lang="tr-TR" sz="2000" dirty="0" err="1">
                <a:solidFill>
                  <a:srgbClr val="000000"/>
                </a:solidFill>
              </a:rPr>
              <a:t>kreatinin</a:t>
            </a:r>
            <a:r>
              <a:rPr lang="tr-TR" sz="2000" dirty="0">
                <a:solidFill>
                  <a:srgbClr val="000000"/>
                </a:solidFill>
              </a:rPr>
              <a:t> ile birlikte ölçülmesinde değer kazanır</a:t>
            </a:r>
            <a:r>
              <a:rPr lang="tr-TR" sz="2000" dirty="0" smtClean="0">
                <a:solidFill>
                  <a:srgbClr val="000000"/>
                </a:solidFill>
              </a:rPr>
              <a:t>.</a:t>
            </a:r>
            <a:endParaRPr lang="tr-TR" sz="2000" dirty="0">
              <a:solidFill>
                <a:srgbClr val="000000"/>
              </a:solidFill>
            </a:endParaRPr>
          </a:p>
          <a:p>
            <a:r>
              <a:rPr lang="tr-TR" sz="2000" dirty="0" err="1">
                <a:solidFill>
                  <a:srgbClr val="000000"/>
                </a:solidFill>
              </a:rPr>
              <a:t>Prerenal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azotemi</a:t>
            </a:r>
            <a:r>
              <a:rPr lang="tr-TR" sz="2000" dirty="0">
                <a:solidFill>
                  <a:srgbClr val="000000"/>
                </a:solidFill>
              </a:rPr>
              <a:t> (kanda üre artışı) beraberinde plazma </a:t>
            </a:r>
            <a:r>
              <a:rPr lang="tr-TR" sz="2000" dirty="0" err="1">
                <a:solidFill>
                  <a:srgbClr val="000000"/>
                </a:solidFill>
              </a:rPr>
              <a:t>kreatinin</a:t>
            </a:r>
            <a:r>
              <a:rPr lang="tr-TR" sz="2000" dirty="0">
                <a:solidFill>
                  <a:srgbClr val="000000"/>
                </a:solidFill>
              </a:rPr>
              <a:t> ile birlikte olmayan üre artışları ile saptanır. </a:t>
            </a:r>
          </a:p>
          <a:p>
            <a:r>
              <a:rPr lang="tr-TR" sz="2000" dirty="0" err="1">
                <a:solidFill>
                  <a:srgbClr val="000000"/>
                </a:solidFill>
              </a:rPr>
              <a:t>Postrenal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azotemi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>
                <a:solidFill>
                  <a:srgbClr val="000000"/>
                </a:solidFill>
                <a:hlinkClick r:id="rId2" tooltip="idrar"/>
              </a:rPr>
              <a:t>idrar</a:t>
            </a:r>
            <a:r>
              <a:rPr lang="tr-TR" sz="2000" dirty="0">
                <a:solidFill>
                  <a:srgbClr val="000000"/>
                </a:solidFill>
              </a:rPr>
              <a:t> atılımındaki tıkanma </a:t>
            </a:r>
            <a:r>
              <a:rPr lang="tr-TR" sz="2000" dirty="0" smtClean="0">
                <a:solidFill>
                  <a:srgbClr val="000000"/>
                </a:solidFill>
              </a:rPr>
              <a:t>nedeniyle oluşabilir</a:t>
            </a:r>
            <a:r>
              <a:rPr lang="tr-TR" sz="2000" dirty="0">
                <a:solidFill>
                  <a:srgbClr val="000000"/>
                </a:solidFill>
              </a:rPr>
              <a:t>. Bu tıkanma ile birlikte hem üre hem de </a:t>
            </a:r>
            <a:r>
              <a:rPr lang="tr-TR" sz="2000" dirty="0" err="1">
                <a:solidFill>
                  <a:srgbClr val="000000"/>
                </a:solidFill>
              </a:rPr>
              <a:t>kreatinin</a:t>
            </a:r>
            <a:r>
              <a:rPr lang="tr-TR" sz="2000" dirty="0">
                <a:solidFill>
                  <a:srgbClr val="000000"/>
                </a:solidFill>
              </a:rPr>
              <a:t> artar</a:t>
            </a:r>
            <a:r>
              <a:rPr lang="tr-TR" sz="2000" dirty="0" smtClean="0">
                <a:solidFill>
                  <a:srgbClr val="000000"/>
                </a:solidFill>
              </a:rPr>
              <a:t>.</a:t>
            </a:r>
            <a:endParaRPr lang="tr-T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15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Tubuler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İdrar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K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atılımı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normal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ya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da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artmış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olduğu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halde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hipokalemi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kanda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az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miktarda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potasyum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görülmesi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), K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için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proksimal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tubuler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geri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emilim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bozukluğunun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göstergesidir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</a:p>
          <a:p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Hiperglisemi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kan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şekeri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yüksekliği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olmaksızın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gözlenen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glikozüri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ve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aminoasidüri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sırasıyla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glikozun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ve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aminoasitlerin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proksimal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tubuler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geri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emilimlerindeki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bozukluğun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göstergesidir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Tubuler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hücrelerden köken almış proteinler (~2-mikroglobülin  ve 25-10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kDa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molekül ağırlıkta diğer proteinler)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proksimal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nefronda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geri emilirler. </a:t>
            </a:r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Şayet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proteinüri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varsa ve idrar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elektroforezi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glomeruler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paternden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(albümin gibi) farklı olarak karakteristik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tubuler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özellik  gösteriyorsa(25-10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kDa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proteinler fazlaca) bu bir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proksimal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tubuler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bozukluğu gösterir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36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973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İdrarda</a:t>
            </a:r>
            <a:r>
              <a:rPr lang="en-US" sz="2800" dirty="0" smtClean="0"/>
              <a:t> </a:t>
            </a:r>
            <a:r>
              <a:rPr lang="en-US" sz="2800" dirty="0" err="1" smtClean="0"/>
              <a:t>patolojik</a:t>
            </a:r>
            <a:r>
              <a:rPr lang="en-US" sz="2800" dirty="0" smtClean="0"/>
              <a:t> </a:t>
            </a:r>
            <a:r>
              <a:rPr lang="en-US" sz="2800" dirty="0" err="1" smtClean="0"/>
              <a:t>durumlarda</a:t>
            </a:r>
            <a:r>
              <a:rPr lang="en-US" sz="2800" dirty="0" smtClean="0"/>
              <a:t> </a:t>
            </a:r>
            <a:r>
              <a:rPr lang="en-US" sz="2800" dirty="0" err="1" smtClean="0"/>
              <a:t>bulunan</a:t>
            </a:r>
            <a:r>
              <a:rPr lang="en-US" sz="2800" dirty="0" smtClean="0"/>
              <a:t> </a:t>
            </a:r>
            <a:r>
              <a:rPr lang="en-US" sz="2800" dirty="0" err="1" smtClean="0"/>
              <a:t>azotlu</a:t>
            </a:r>
            <a:r>
              <a:rPr lang="en-US" sz="2800" dirty="0" smtClean="0"/>
              <a:t> </a:t>
            </a:r>
            <a:r>
              <a:rPr lang="en-US" sz="2800" dirty="0" err="1" smtClean="0"/>
              <a:t>maddeler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İnorganik</a:t>
            </a:r>
            <a:r>
              <a:rPr lang="en-US" sz="2400" dirty="0"/>
              <a:t> </a:t>
            </a:r>
            <a:r>
              <a:rPr lang="en-US" sz="2400" dirty="0" err="1"/>
              <a:t>maddeler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nitritler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Organik</a:t>
            </a:r>
            <a:r>
              <a:rPr lang="en-US" sz="2400" dirty="0"/>
              <a:t> </a:t>
            </a:r>
            <a:r>
              <a:rPr lang="en-US" sz="2400" dirty="0" err="1"/>
              <a:t>maddeler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protein</a:t>
            </a:r>
          </a:p>
          <a:p>
            <a:pPr marL="0" indent="0">
              <a:buNone/>
            </a:pPr>
            <a:r>
              <a:rPr lang="en-US" sz="2400" dirty="0"/>
              <a:t>amino </a:t>
            </a:r>
            <a:r>
              <a:rPr lang="en-US" sz="2400" dirty="0" err="1"/>
              <a:t>asitler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bilirubin</a:t>
            </a:r>
          </a:p>
          <a:p>
            <a:pPr marL="0" indent="0">
              <a:buNone/>
            </a:pPr>
            <a:r>
              <a:rPr lang="en-US" sz="2400" dirty="0"/>
              <a:t>hemoglobin</a:t>
            </a:r>
          </a:p>
          <a:p>
            <a:pPr marL="0" indent="0">
              <a:buNone/>
            </a:pPr>
            <a:r>
              <a:rPr lang="en-US" sz="2400" dirty="0" err="1"/>
              <a:t>porfirinler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55067" y="1752600"/>
            <a:ext cx="413173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 err="1" smtClean="0">
                <a:cs typeface="Times New Roman" pitchFamily="18" charset="0"/>
              </a:rPr>
              <a:t>Glukoz</a:t>
            </a:r>
            <a:endParaRPr lang="tr-TR" sz="2400" dirty="0" smtClean="0"/>
          </a:p>
          <a:p>
            <a:r>
              <a:rPr lang="tr-TR" sz="2400" dirty="0" smtClean="0">
                <a:cs typeface="Times New Roman" pitchFamily="18" charset="0"/>
              </a:rPr>
              <a:t>Laktoz</a:t>
            </a:r>
          </a:p>
          <a:p>
            <a:r>
              <a:rPr lang="tr-TR" sz="2400" dirty="0" err="1" smtClean="0">
                <a:cs typeface="Times New Roman" pitchFamily="18" charset="0"/>
              </a:rPr>
              <a:t>Pentoz</a:t>
            </a:r>
            <a:endParaRPr lang="tr-TR" sz="2400" dirty="0" smtClean="0">
              <a:cs typeface="Times New Roman" pitchFamily="18" charset="0"/>
            </a:endParaRPr>
          </a:p>
          <a:p>
            <a:r>
              <a:rPr lang="tr-TR" sz="2400" dirty="0" smtClean="0">
                <a:cs typeface="Times New Roman" pitchFamily="18" charset="0"/>
              </a:rPr>
              <a:t>Safra asitleri</a:t>
            </a:r>
          </a:p>
          <a:p>
            <a:r>
              <a:rPr lang="tr-TR" sz="2400" dirty="0" smtClean="0">
                <a:cs typeface="Times New Roman" pitchFamily="18" charset="0"/>
              </a:rPr>
              <a:t>Keton cisimleri </a:t>
            </a:r>
          </a:p>
          <a:p>
            <a:pPr marL="0" indent="0">
              <a:buFont typeface="Arial"/>
              <a:buNone/>
            </a:pPr>
            <a:endParaRPr lang="en-US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55067" y="274638"/>
            <a:ext cx="3797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err="1" smtClean="0"/>
              <a:t>İdrarda</a:t>
            </a:r>
            <a:r>
              <a:rPr lang="en-US" sz="2800" dirty="0" smtClean="0"/>
              <a:t> </a:t>
            </a:r>
            <a:r>
              <a:rPr lang="en-US" sz="2800" dirty="0" err="1" smtClean="0"/>
              <a:t>patolojik</a:t>
            </a:r>
            <a:r>
              <a:rPr lang="en-US" sz="2800" dirty="0" smtClean="0"/>
              <a:t> </a:t>
            </a:r>
            <a:r>
              <a:rPr lang="en-US" sz="2800" dirty="0" err="1" smtClean="0"/>
              <a:t>durumlarda</a:t>
            </a:r>
            <a:r>
              <a:rPr lang="en-US" sz="2800" dirty="0" smtClean="0"/>
              <a:t> </a:t>
            </a:r>
            <a:r>
              <a:rPr lang="en-US" sz="2800" dirty="0" err="1" smtClean="0"/>
              <a:t>bulunan</a:t>
            </a:r>
            <a:r>
              <a:rPr lang="en-US" sz="2800" dirty="0" smtClean="0"/>
              <a:t> </a:t>
            </a:r>
            <a:r>
              <a:rPr lang="en-US" sz="2800" dirty="0" err="1" smtClean="0"/>
              <a:t>azotsuz</a:t>
            </a:r>
            <a:r>
              <a:rPr lang="en-US" sz="2800" dirty="0" smtClean="0"/>
              <a:t> </a:t>
            </a:r>
            <a:r>
              <a:rPr lang="en-US" sz="2800" dirty="0" err="1" smtClean="0"/>
              <a:t>maddeler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1103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solidFill>
                  <a:srgbClr val="000000"/>
                </a:solidFill>
              </a:rPr>
              <a:t>Akut Ve Kronik Böbrek Yetmezliklerinde Görülen Etkiler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tr-TR" sz="3600" dirty="0">
              <a:solidFill>
                <a:srgbClr val="000000"/>
              </a:solidFill>
            </a:endParaRPr>
          </a:p>
          <a:p>
            <a:pPr algn="just">
              <a:buClr>
                <a:srgbClr val="CC0066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</a:rPr>
              <a:t>Su ve tuz tutulması sonucu yaygın ödem</a:t>
            </a:r>
          </a:p>
          <a:p>
            <a:pPr algn="just">
              <a:buClr>
                <a:srgbClr val="CC0066"/>
              </a:buClr>
              <a:buFont typeface="Wingdings" pitchFamily="2" charset="2"/>
              <a:buChar char="Ø"/>
            </a:pPr>
            <a:endParaRPr lang="tr-TR" dirty="0">
              <a:solidFill>
                <a:srgbClr val="000000"/>
              </a:solidFill>
            </a:endParaRPr>
          </a:p>
          <a:p>
            <a:pPr algn="just">
              <a:buClr>
                <a:srgbClr val="CC0066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</a:rPr>
              <a:t>Böbreklerin asit ürünlerini uzaklaştıramaması sonucu kanda </a:t>
            </a:r>
            <a:r>
              <a:rPr lang="tr-TR" dirty="0" err="1">
                <a:solidFill>
                  <a:srgbClr val="000000"/>
                </a:solidFill>
              </a:rPr>
              <a:t>asidoz</a:t>
            </a:r>
            <a:endParaRPr lang="tr-TR" dirty="0">
              <a:solidFill>
                <a:srgbClr val="000000"/>
              </a:solidFill>
            </a:endParaRPr>
          </a:p>
          <a:p>
            <a:pPr algn="just">
              <a:buClr>
                <a:srgbClr val="CC0066"/>
              </a:buClr>
              <a:buFont typeface="Wingdings" pitchFamily="2" charset="2"/>
              <a:buChar char="Ø"/>
            </a:pPr>
            <a:endParaRPr lang="tr-TR" dirty="0">
              <a:solidFill>
                <a:srgbClr val="000000"/>
              </a:solidFill>
            </a:endParaRPr>
          </a:p>
          <a:p>
            <a:pPr algn="just">
              <a:buClr>
                <a:srgbClr val="CC0066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</a:rPr>
              <a:t>Böbreğin protein metabolizma artıklarını uzaklaştıramaması sonucu kanda  protein olmayan azotların (NPN) yükselmesi (üre, </a:t>
            </a:r>
            <a:r>
              <a:rPr lang="tr-TR" dirty="0" err="1">
                <a:solidFill>
                  <a:srgbClr val="000000"/>
                </a:solidFill>
              </a:rPr>
              <a:t>kreatinin</a:t>
            </a:r>
            <a:r>
              <a:rPr lang="tr-TR" dirty="0">
                <a:solidFill>
                  <a:srgbClr val="000000"/>
                </a:solidFill>
              </a:rPr>
              <a:t>, ürik asit)</a:t>
            </a:r>
          </a:p>
          <a:p>
            <a:pPr algn="just">
              <a:buClr>
                <a:srgbClr val="CC0066"/>
              </a:buClr>
              <a:buFont typeface="Wingdings" pitchFamily="2" charset="2"/>
              <a:buChar char="Ø"/>
            </a:pPr>
            <a:endParaRPr lang="tr-TR" dirty="0">
              <a:solidFill>
                <a:srgbClr val="000000"/>
              </a:solidFill>
            </a:endParaRPr>
          </a:p>
          <a:p>
            <a:pPr algn="just">
              <a:buClr>
                <a:srgbClr val="CC0066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</a:rPr>
              <a:t>Protein artıkları harici diğer atık maddelerin konsantrasyonlarının kanda yükselmesi (fenol, sülfat, fosfat)</a:t>
            </a:r>
          </a:p>
          <a:p>
            <a:endParaRPr lang="tr-TR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0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658</Words>
  <Application>Microsoft Macintosh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BÖBREK FONKSİYONLARI ve İDRAR BİYOKİMYASI</vt:lpstr>
      <vt:lpstr>İdrar Oluşumu</vt:lpstr>
      <vt:lpstr>İdrar Oluşumu</vt:lpstr>
      <vt:lpstr>İdrar Oluşumu</vt:lpstr>
      <vt:lpstr>Böbrek Fonksiyonlarinin Değerlendirilmesinde Yapılan Testler</vt:lpstr>
      <vt:lpstr>Kan Üre Azotu</vt:lpstr>
      <vt:lpstr>Tubuler Fonksiyon Testleri</vt:lpstr>
      <vt:lpstr>İdrarda patolojik durumlarda bulunan azotlu maddeler</vt:lpstr>
      <vt:lpstr>Akut Ve Kronik Böbrek Yetmezliklerinde Görülen Etkiler</vt:lpstr>
      <vt:lpstr>Nefrotik Sendrom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26</cp:revision>
  <dcterms:created xsi:type="dcterms:W3CDTF">2018-05-08T12:08:33Z</dcterms:created>
  <dcterms:modified xsi:type="dcterms:W3CDTF">2018-07-05T07:48:29Z</dcterms:modified>
</cp:coreProperties>
</file>